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7.xml" ContentType="application/vnd.openxmlformats-officedocument.presentationml.notesSl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8.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0.xml" ContentType="application/vnd.openxmlformats-officedocument.theme+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8.xml" ContentType="application/vnd.openxmlformats-officedocument.theme+xml"/>
  <Override PartName="/ppt/theme/theme1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50.xml" ContentType="application/vnd.openxmlformats-officedocument.presentationml.tags+xml"/>
  <Override PartName="/ppt/tags/tag108.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51.xml" ContentType="application/vnd.openxmlformats-officedocument.presentationml.tags+xml"/>
  <Override PartName="/ppt/tags/tag141.xml" ContentType="application/vnd.openxmlformats-officedocument.presentationml.tags+xml"/>
  <Override PartName="/ppt/tags/tag147.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12.xml" ContentType="application/vnd.openxmlformats-officedocument.presentationml.tags+xml"/>
  <Override PartName="/ppt/tags/tag176.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38.xml" ContentType="application/vnd.openxmlformats-officedocument.presentationml.tags+xml"/>
  <Override PartName="/ppt/tags/tag152.xml" ContentType="application/vnd.openxmlformats-officedocument.presentationml.tags+xml"/>
  <Override PartName="/ppt/tags/tag160.xml" ContentType="application/vnd.openxmlformats-officedocument.presentationml.tags+xml"/>
  <Override PartName="/ppt/tags/tag177.xml" ContentType="application/vnd.openxmlformats-officedocument.presentationml.tags+xml"/>
  <Override PartName="/ppt/tags/tag194.xml" ContentType="application/vnd.openxmlformats-officedocument.presentationml.tags+xml"/>
  <Override PartName="/ppt/tags/tag161.xml" ContentType="application/vnd.openxmlformats-officedocument.presentationml.tags+xml"/>
  <Override PartName="/ppt/tags/tag142.xml" ContentType="application/vnd.openxmlformats-officedocument.presentationml.tags+xml"/>
  <Override PartName="/ppt/tags/tag195.xml" ContentType="application/vnd.openxmlformats-officedocument.presentationml.tags+xml"/>
  <Override PartName="/ppt/tags/tag143.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53.xml" ContentType="application/vnd.openxmlformats-officedocument.presentationml.tags+xml"/>
  <Override PartName="/ppt/tags/tag196.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97.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13.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40.xml" ContentType="application/vnd.openxmlformats-officedocument.presentationml.tags+xml"/>
  <Override PartName="/ppt/tags/tag198.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99.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54.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72.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73.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78.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55.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79.xml" ContentType="application/vnd.openxmlformats-officedocument.presentationml.tags+xml"/>
  <Override PartName="/ppt/tags/tag14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0.xml" ContentType="application/vnd.openxmlformats-officedocument.presentationml.tags+xml"/>
  <Override PartName="/ppt/tags/tag15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1.xml" ContentType="application/vnd.openxmlformats-officedocument.presentationml.tags+xml"/>
  <Override PartName="/ppt/tags/tag157.xml" ContentType="application/vnd.openxmlformats-officedocument.presentationml.tags+xml"/>
  <Override PartName="/ppt/tags/tag180.xml" ContentType="application/vnd.openxmlformats-officedocument.presentationml.tags+xml"/>
  <Override PartName="/ppt/tags/tag144.xml" ContentType="application/vnd.openxmlformats-officedocument.presentationml.tags+xml"/>
  <Override PartName="/ppt/tags/tag181.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58.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49.xml" ContentType="application/vnd.openxmlformats-officedocument.presentationml.tags+xml"/>
  <Override PartName="/ppt/tags/tag146.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2.xml" ContentType="application/vnd.openxmlformats-officedocument.presentationml.tags+xml"/>
  <Override PartName="/ppt/tags/tag159.xml" ContentType="application/vnd.openxmlformats-officedocument.presentationml.tags+xml"/>
  <Override PartName="/ppt/tags/tag183.xml" ContentType="application/vnd.openxmlformats-officedocument.presentationml.tags+xml"/>
  <Override PartName="/ppt/tags/tag139.xml" ContentType="application/vnd.openxmlformats-officedocument.presentationml.tags+xml"/>
  <Override PartName="/ppt/tags/tag109.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45" r:id="rId2"/>
    <p:sldMasterId id="2147483757" r:id="rId3"/>
    <p:sldMasterId id="2147483769" r:id="rId4"/>
    <p:sldMasterId id="2147483780" r:id="rId5"/>
    <p:sldMasterId id="2147483808" r:id="rId6"/>
    <p:sldMasterId id="2147483820" r:id="rId7"/>
    <p:sldMasterId id="2147483832" r:id="rId8"/>
    <p:sldMasterId id="2147483844" r:id="rId9"/>
    <p:sldMasterId id="2147483856" r:id="rId10"/>
    <p:sldMasterId id="2147483868" r:id="rId11"/>
    <p:sldMasterId id="2147483883" r:id="rId12"/>
    <p:sldMasterId id="2147483898" r:id="rId13"/>
    <p:sldMasterId id="2147483913" r:id="rId14"/>
  </p:sldMasterIdLst>
  <p:notesMasterIdLst>
    <p:notesMasterId r:id="rId54"/>
  </p:notesMasterIdLst>
  <p:handoutMasterIdLst>
    <p:handoutMasterId r:id="rId55"/>
  </p:handoutMasterIdLst>
  <p:sldIdLst>
    <p:sldId id="333" r:id="rId15"/>
    <p:sldId id="426" r:id="rId16"/>
    <p:sldId id="576" r:id="rId17"/>
    <p:sldId id="422" r:id="rId18"/>
    <p:sldId id="547" r:id="rId19"/>
    <p:sldId id="523" r:id="rId20"/>
    <p:sldId id="531" r:id="rId21"/>
    <p:sldId id="540" r:id="rId22"/>
    <p:sldId id="535" r:id="rId23"/>
    <p:sldId id="431" r:id="rId24"/>
    <p:sldId id="486" r:id="rId25"/>
    <p:sldId id="570" r:id="rId26"/>
    <p:sldId id="574" r:id="rId27"/>
    <p:sldId id="557" r:id="rId28"/>
    <p:sldId id="492" r:id="rId29"/>
    <p:sldId id="556" r:id="rId30"/>
    <p:sldId id="541" r:id="rId31"/>
    <p:sldId id="542" r:id="rId32"/>
    <p:sldId id="550" r:id="rId33"/>
    <p:sldId id="551" r:id="rId34"/>
    <p:sldId id="552" r:id="rId35"/>
    <p:sldId id="577" r:id="rId36"/>
    <p:sldId id="553" r:id="rId37"/>
    <p:sldId id="571" r:id="rId38"/>
    <p:sldId id="558" r:id="rId39"/>
    <p:sldId id="527" r:id="rId40"/>
    <p:sldId id="538" r:id="rId41"/>
    <p:sldId id="4058" r:id="rId42"/>
    <p:sldId id="4065" r:id="rId43"/>
    <p:sldId id="4038" r:id="rId44"/>
    <p:sldId id="4080" r:id="rId45"/>
    <p:sldId id="4077" r:id="rId46"/>
    <p:sldId id="4078" r:id="rId47"/>
    <p:sldId id="4079" r:id="rId48"/>
    <p:sldId id="1963" r:id="rId49"/>
    <p:sldId id="4081" r:id="rId50"/>
    <p:sldId id="4061" r:id="rId51"/>
    <p:sldId id="4082" r:id="rId52"/>
    <p:sldId id="1962" r:id="rId53"/>
  </p:sldIdLst>
  <p:sldSz cx="9144000" cy="6858000" type="screen4x3"/>
  <p:notesSz cx="6934200" cy="92202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3600">
          <p15:clr>
            <a:srgbClr val="A4A3A4"/>
          </p15:clr>
        </p15:guide>
        <p15:guide id="3" orient="horz" pos="2448">
          <p15:clr>
            <a:srgbClr val="A4A3A4"/>
          </p15:clr>
        </p15:guide>
        <p15:guide id="4" orient="horz" pos="768">
          <p15:clr>
            <a:srgbClr val="A4A3A4"/>
          </p15:clr>
        </p15:guide>
        <p15:guide id="5" orient="horz" pos="1296">
          <p15:clr>
            <a:srgbClr val="A4A3A4"/>
          </p15:clr>
        </p15:guide>
        <p15:guide id="6" pos="240">
          <p15:clr>
            <a:srgbClr val="A4A3A4"/>
          </p15:clr>
        </p15:guide>
        <p15:guide id="7" pos="5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dy Lipson" initials="ML" lastIdx="117" clrIdx="0"/>
  <p:cmAuthor id="1" name="Anthony Fiori" initials="AF" lastIdx="57" clrIdx="1"/>
  <p:cmAuthor id="2" name="Connor Bell" initials="CB" lastIdx="4" clrIdx="2"/>
  <p:cmAuthor id="3" name="Lerche, Julia K" initials="LJK" lastIdx="52" clrIdx="3"/>
  <p:cmAuthor id="4" name="Goda, Deborah A" initials="GDA" lastIdx="3" clrIdx="4"/>
  <p:cmAuthor id="5" name="Morgan Craven" initials="MC" lastIdx="44" clrIdx="5"/>
  <p:cmAuthor id="6" name="Anne Karl" initials="AK" lastIdx="1" clrIdx="6"/>
  <p:cmAuthor id="7" name="Dori Glanz Reyneri" initials="DR" lastIdx="51" clrIdx="7"/>
  <p:cmAuthor id="8" name="Edith Stowe" initials="ES" lastIdx="7" clrIdx="8"/>
  <p:cmAuthor id="9" name="Alisha Reginal" initials="AR" lastIdx="62" clrIdx="9"/>
  <p:cmAuthor id="10" name="Alice Lam" initials="AL" lastIdx="4" clrIdx="10"/>
  <p:cmAuthor id="11" name="Knick, Kelsi A" initials="KKA" lastIdx="5" clrIdx="11"/>
  <p:cmAuthor id="12" name="Manatt Health" initials="MH" lastIdx="4" clrIdx="12"/>
  <p:cmAuthor id="13" name="Fiori, Anthony" initials="FA" lastIdx="4"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4F81BD"/>
    <a:srgbClr val="1D3B7F"/>
    <a:srgbClr val="224C80"/>
    <a:srgbClr val="1F4987"/>
    <a:srgbClr val="528496"/>
    <a:srgbClr val="1F497D"/>
    <a:srgbClr val="336699"/>
    <a:srgbClr val="E7EFF9"/>
    <a:srgbClr val="BFD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4" autoAdjust="0"/>
    <p:restoredTop sz="96374" autoAdjust="0"/>
  </p:normalViewPr>
  <p:slideViewPr>
    <p:cSldViewPr>
      <p:cViewPr varScale="1">
        <p:scale>
          <a:sx n="86" d="100"/>
          <a:sy n="86" d="100"/>
        </p:scale>
        <p:origin x="1493" y="58"/>
      </p:cViewPr>
      <p:guideLst>
        <p:guide orient="horz" pos="2496"/>
        <p:guide pos="3600"/>
        <p:guide orient="horz" pos="2448"/>
        <p:guide orient="horz" pos="768"/>
        <p:guide orient="horz" pos="1296"/>
        <p:guide pos="240"/>
        <p:guide pos="5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63" Type="http://schemas.openxmlformats.org/officeDocument/2006/relationships/customXml" Target="../customXml/item3.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4.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gs" Target="tags/tag1.xml"/><Relationship Id="rId64" Type="http://schemas.openxmlformats.org/officeDocument/2006/relationships/customXml" Target="../customXml/item4.xml"/><Relationship Id="rId8" Type="http://schemas.openxmlformats.org/officeDocument/2006/relationships/slideMaster" Target="slideMasters/slideMaster7.xml"/><Relationship Id="rId51" Type="http://schemas.openxmlformats.org/officeDocument/2006/relationships/slide" Target="slides/slide37.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commentAuthors" Target="commentAuthors.xml"/><Relationship Id="rId10" Type="http://schemas.openxmlformats.org/officeDocument/2006/relationships/slideMaster" Target="slideMasters/slideMaster9.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26" tIns="45713" rIns="91426" bIns="45713"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0375"/>
          </a:xfrm>
          <a:prstGeom prst="rect">
            <a:avLst/>
          </a:prstGeom>
        </p:spPr>
        <p:txBody>
          <a:bodyPr vert="horz" lIns="91426" tIns="45713" rIns="91426" bIns="45713" rtlCol="0"/>
          <a:lstStyle>
            <a:lvl1pPr algn="r">
              <a:defRPr sz="1200"/>
            </a:lvl1pPr>
          </a:lstStyle>
          <a:p>
            <a:fld id="{16013B63-3646-4537-88E0-FF85691F66C6}" type="datetimeFigureOut">
              <a:rPr lang="en-US" smtClean="0"/>
              <a:t>4/9/2021</a:t>
            </a:fld>
            <a:endParaRPr lang="en-US" dirty="0"/>
          </a:p>
        </p:txBody>
      </p:sp>
      <p:sp>
        <p:nvSpPr>
          <p:cNvPr id="4" name="Footer Placeholder 3"/>
          <p:cNvSpPr>
            <a:spLocks noGrp="1"/>
          </p:cNvSpPr>
          <p:nvPr>
            <p:ph type="ftr" sz="quarter" idx="2"/>
          </p:nvPr>
        </p:nvSpPr>
        <p:spPr>
          <a:xfrm>
            <a:off x="0" y="8758239"/>
            <a:ext cx="3005138" cy="460375"/>
          </a:xfrm>
          <a:prstGeom prst="rect">
            <a:avLst/>
          </a:prstGeom>
        </p:spPr>
        <p:txBody>
          <a:bodyPr vert="horz" lIns="91426" tIns="45713" rIns="91426"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58239"/>
            <a:ext cx="3005138" cy="460375"/>
          </a:xfrm>
          <a:prstGeom prst="rect">
            <a:avLst/>
          </a:prstGeom>
        </p:spPr>
        <p:txBody>
          <a:bodyPr vert="horz" lIns="91426" tIns="45713" rIns="91426" bIns="45713" rtlCol="0" anchor="b"/>
          <a:lstStyle>
            <a:lvl1pPr algn="r">
              <a:defRPr sz="1200"/>
            </a:lvl1pPr>
          </a:lstStyle>
          <a:p>
            <a:fld id="{E96EE8C9-5C0B-49B0-9F02-AB59A5EDDB80}" type="slidenum">
              <a:rPr lang="en-US" smtClean="0"/>
              <a:t>‹#›</a:t>
            </a:fld>
            <a:endParaRPr lang="en-US" dirty="0"/>
          </a:p>
        </p:txBody>
      </p:sp>
    </p:spTree>
    <p:extLst>
      <p:ext uri="{BB962C8B-B14F-4D97-AF65-F5344CB8AC3E}">
        <p14:creationId xmlns:p14="http://schemas.microsoft.com/office/powerpoint/2010/main" val="827342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1" tIns="46140" rIns="92281" bIns="46140"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81" tIns="46140" rIns="92281" bIns="46140" rtlCol="0"/>
          <a:lstStyle>
            <a:lvl1pPr algn="r">
              <a:defRPr sz="1200"/>
            </a:lvl1pPr>
          </a:lstStyle>
          <a:p>
            <a:fld id="{22E3A74F-5213-492F-A671-638B398C40A8}" type="datetimeFigureOut">
              <a:rPr lang="en-US" smtClean="0"/>
              <a:t>4/9/2021</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81" tIns="46140" rIns="92281" bIns="46140" rtlCol="0" anchor="ctr"/>
          <a:lstStyle/>
          <a:p>
            <a:endParaRPr lang="en-US" dirty="0"/>
          </a:p>
        </p:txBody>
      </p:sp>
      <p:sp>
        <p:nvSpPr>
          <p:cNvPr id="5" name="Notes Placeholder 4"/>
          <p:cNvSpPr>
            <a:spLocks noGrp="1"/>
          </p:cNvSpPr>
          <p:nvPr>
            <p:ph type="body" sz="quarter" idx="3"/>
          </p:nvPr>
        </p:nvSpPr>
        <p:spPr>
          <a:xfrm>
            <a:off x="693420" y="4379597"/>
            <a:ext cx="5547360" cy="4149090"/>
          </a:xfrm>
          <a:prstGeom prst="rect">
            <a:avLst/>
          </a:prstGeom>
        </p:spPr>
        <p:txBody>
          <a:bodyPr vert="horz" lIns="92281" tIns="46140" rIns="92281" bIns="461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2"/>
            <a:ext cx="3004820" cy="461010"/>
          </a:xfrm>
          <a:prstGeom prst="rect">
            <a:avLst/>
          </a:prstGeom>
        </p:spPr>
        <p:txBody>
          <a:bodyPr vert="horz" lIns="92281" tIns="46140" rIns="92281" bIns="461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2"/>
            <a:ext cx="3004820" cy="461010"/>
          </a:xfrm>
          <a:prstGeom prst="rect">
            <a:avLst/>
          </a:prstGeom>
        </p:spPr>
        <p:txBody>
          <a:bodyPr vert="horz" lIns="92281" tIns="46140" rIns="92281" bIns="46140" rtlCol="0" anchor="b"/>
          <a:lstStyle>
            <a:lvl1pPr algn="r">
              <a:defRPr sz="1200"/>
            </a:lvl1pPr>
          </a:lstStyle>
          <a:p>
            <a:fld id="{BF706CA6-53B4-45D3-B391-85B12A28BF05}" type="slidenum">
              <a:rPr lang="en-US" smtClean="0"/>
              <a:t>‹#›</a:t>
            </a:fld>
            <a:endParaRPr lang="en-US" dirty="0"/>
          </a:p>
        </p:txBody>
      </p:sp>
    </p:spTree>
    <p:extLst>
      <p:ext uri="{BB962C8B-B14F-4D97-AF65-F5344CB8AC3E}">
        <p14:creationId xmlns:p14="http://schemas.microsoft.com/office/powerpoint/2010/main" val="209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a:t>
            </a:fld>
            <a:endParaRPr lang="en-US" dirty="0"/>
          </a:p>
        </p:txBody>
      </p:sp>
    </p:spTree>
    <p:extLst>
      <p:ext uri="{BB962C8B-B14F-4D97-AF65-F5344CB8AC3E}">
        <p14:creationId xmlns:p14="http://schemas.microsoft.com/office/powerpoint/2010/main" val="166711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10</a:t>
            </a:fld>
            <a:endParaRPr lang="en-US" dirty="0"/>
          </a:p>
        </p:txBody>
      </p:sp>
    </p:spTree>
    <p:extLst>
      <p:ext uri="{BB962C8B-B14F-4D97-AF65-F5344CB8AC3E}">
        <p14:creationId xmlns:p14="http://schemas.microsoft.com/office/powerpoint/2010/main" val="148983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AB915C-334B-4D61-8DFD-193315B65E0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6212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332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13</a:t>
            </a:fld>
            <a:endParaRPr lang="en-US" dirty="0"/>
          </a:p>
        </p:txBody>
      </p:sp>
    </p:spTree>
    <p:extLst>
      <p:ext uri="{BB962C8B-B14F-4D97-AF65-F5344CB8AC3E}">
        <p14:creationId xmlns:p14="http://schemas.microsoft.com/office/powerpoint/2010/main" val="211359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14</a:t>
            </a:fld>
            <a:endParaRPr lang="en-US" dirty="0"/>
          </a:p>
        </p:txBody>
      </p:sp>
    </p:spTree>
    <p:extLst>
      <p:ext uri="{BB962C8B-B14F-4D97-AF65-F5344CB8AC3E}">
        <p14:creationId xmlns:p14="http://schemas.microsoft.com/office/powerpoint/2010/main" val="64079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78" indent="-283678">
              <a:buFont typeface="Wingdings" panose="05000000000000000000" pitchFamily="2" charset="2"/>
              <a:buChar char="§"/>
            </a:pPr>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2819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a:t>
            </a:fld>
            <a:endParaRPr lang="en-US" dirty="0"/>
          </a:p>
        </p:txBody>
      </p:sp>
    </p:spTree>
    <p:extLst>
      <p:ext uri="{BB962C8B-B14F-4D97-AF65-F5344CB8AC3E}">
        <p14:creationId xmlns:p14="http://schemas.microsoft.com/office/powerpoint/2010/main" val="79680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78" indent="-283678">
              <a:buFont typeface="Wingdings" panose="05000000000000000000" pitchFamily="2" charset="2"/>
              <a:buChar char="§"/>
            </a:pPr>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78" indent="-283678">
              <a:buFont typeface="Wingdings" panose="05000000000000000000" pitchFamily="2" charset="2"/>
              <a:buChar char="§"/>
            </a:pPr>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78" indent="-283678">
              <a:buFont typeface="Wingdings" panose="05000000000000000000" pitchFamily="2" charset="2"/>
              <a:buChar char="§"/>
            </a:pPr>
            <a:endParaRPr lang="en-US" sz="160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9380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u="sng"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37648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8426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27</a:t>
            </a:fld>
            <a:endParaRPr lang="en-US" dirty="0"/>
          </a:p>
        </p:txBody>
      </p:sp>
    </p:spTree>
    <p:extLst>
      <p:ext uri="{BB962C8B-B14F-4D97-AF65-F5344CB8AC3E}">
        <p14:creationId xmlns:p14="http://schemas.microsoft.com/office/powerpoint/2010/main" val="148983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361753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2239461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Debra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A18F38-E258-4C1D-85BD-8EF04AF8D2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1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85813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Angie (LANC)</a:t>
            </a:r>
            <a:endParaRPr lang="en-US">
              <a:cs typeface="Calibri"/>
            </a:endParaRPr>
          </a:p>
          <a:p>
            <a:pPr>
              <a:defRPr/>
            </a:pPr>
            <a:endParaRPr lang="en-US">
              <a:cs typeface="Calibri"/>
            </a:endParaRPr>
          </a:p>
          <a:p>
            <a:pPr>
              <a:defRPr/>
            </a:pPr>
            <a:r>
              <a:rPr lang="en-US" b="1"/>
              <a:t>This program is separate and distinct from the Long-Term Care Ombudsman Program.</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1960777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2685524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706708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338638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Eric</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a:p>
        </p:txBody>
      </p:sp>
    </p:spTree>
    <p:extLst>
      <p:ext uri="{BB962C8B-B14F-4D97-AF65-F5344CB8AC3E}">
        <p14:creationId xmlns:p14="http://schemas.microsoft.com/office/powerpoint/2010/main" val="3765357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2372055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324589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4</a:t>
            </a:fld>
            <a:endParaRPr lang="en-US" dirty="0"/>
          </a:p>
        </p:txBody>
      </p:sp>
    </p:spTree>
    <p:extLst>
      <p:ext uri="{BB962C8B-B14F-4D97-AF65-F5344CB8AC3E}">
        <p14:creationId xmlns:p14="http://schemas.microsoft.com/office/powerpoint/2010/main" val="148983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842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908">
              <a:defRPr/>
            </a:pPr>
            <a:endParaRPr lang="en-US" b="0"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8426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https://www.ips.state.nc.us/IPS/AGENCY/PDF/13929701.pdf</a:t>
            </a:r>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3103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33" indent="-170233" defTabSz="907908">
              <a:buFontTx/>
              <a:buChar char="-"/>
              <a:defRPr/>
            </a:pPr>
            <a:endParaRPr lang="en-US" b="0" u="none" baseline="0" dirty="0"/>
          </a:p>
          <a:p>
            <a:endParaRPr lang="en-US"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3103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https://www.ips.state.nc.us/IPS/AGENCY/PDF/13929705.pdf</a:t>
            </a:r>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3103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1.emf"/><Relationship Id="rId4" Type="http://schemas.openxmlformats.org/officeDocument/2006/relationships/oleObject" Target="../embeddings/oleObject5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192377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181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314310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10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0427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620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92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3767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1151135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008765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85863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036108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915922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01944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363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003813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8205194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dirty="0">
              <a:solidFill>
                <a:srgbClr val="000000"/>
              </a:solidFill>
              <a:cs typeface="Arial" charset="0"/>
            </a:endParaRPr>
          </a:p>
        </p:txBody>
      </p:sp>
    </p:spTree>
    <p:extLst>
      <p:ext uri="{BB962C8B-B14F-4D97-AF65-F5344CB8AC3E}">
        <p14:creationId xmlns:p14="http://schemas.microsoft.com/office/powerpoint/2010/main" val="172355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45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358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515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1011160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39956412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3424986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255499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08222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594549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406443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29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22919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0005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2947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64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860603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8184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58444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1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878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1123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8999107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91311" tIns="45657" rIns="91311" bIns="45657" rtlCol="0" anchor="ctr"/>
          <a:lstStyle/>
          <a:p>
            <a:pPr defTabSz="913117"/>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8282" indent="-228282">
              <a:lnSpc>
                <a:spcPct val="100000"/>
              </a:lnSpc>
              <a:spcBef>
                <a:spcPts val="1200"/>
              </a:spcBef>
              <a:defRPr sz="2800">
                <a:latin typeface="+mn-lt"/>
              </a:defRPr>
            </a:lvl1pPr>
            <a:lvl2pPr marL="575453" indent="-233037">
              <a:lnSpc>
                <a:spcPct val="100000"/>
              </a:lnSpc>
              <a:buFont typeface="Franklin Gothic Medium" panose="020B0603020102020204" pitchFamily="34" charset="0"/>
              <a:buChar char="−"/>
              <a:defRPr sz="2400">
                <a:latin typeface="+mn-lt"/>
              </a:defRPr>
            </a:lvl2pPr>
            <a:lvl3pPr marL="971770" indent="-228282">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526" tIns="48263" rIns="96526" bIns="48263"/>
          <a:lstStyle/>
          <a:p>
            <a:pPr defTabSz="913117">
              <a:defRPr/>
            </a:pPr>
            <a:endParaRPr lang="en-US" dirty="0">
              <a:solidFill>
                <a:srgbClr val="000000"/>
              </a:solidFill>
              <a:cs typeface="Arial" charset="0"/>
            </a:endParaRPr>
          </a:p>
        </p:txBody>
      </p:sp>
    </p:spTree>
    <p:extLst>
      <p:ext uri="{BB962C8B-B14F-4D97-AF65-F5344CB8AC3E}">
        <p14:creationId xmlns:p14="http://schemas.microsoft.com/office/powerpoint/2010/main" val="17580825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36291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2191387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18427562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6230538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2170033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5030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3628973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443372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0107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11045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8477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5480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186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542665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204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62638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0459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30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Footer">
    <p:spTree>
      <p:nvGrpSpPr>
        <p:cNvPr id="1" name=""/>
        <p:cNvGrpSpPr/>
        <p:nvPr/>
      </p:nvGrpSpPr>
      <p:grpSpPr>
        <a:xfrm>
          <a:off x="0" y="0"/>
          <a:ext cx="0" cy="0"/>
          <a:chOff x="0" y="0"/>
          <a:chExt cx="0" cy="0"/>
        </a:xfrm>
      </p:grpSpPr>
      <p:sp>
        <p:nvSpPr>
          <p:cNvPr id="8" name="Rectangle 7"/>
          <p:cNvSpPr/>
          <p:nvPr userDrawn="1"/>
        </p:nvSpPr>
        <p:spPr>
          <a:xfrm>
            <a:off x="0" y="3860"/>
            <a:ext cx="9144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155405" y="6243108"/>
            <a:ext cx="8833187" cy="330200"/>
          </a:xfrm>
          <a:prstGeom prst="rect">
            <a:avLst/>
          </a:prstGeom>
          <a:noFill/>
        </p:spPr>
        <p:txBody>
          <a:bodyPr anchor="b">
            <a:noAutofit/>
          </a:bodyPr>
          <a:lstStyle>
            <a:lvl1pPr marL="0" indent="0">
              <a:lnSpc>
                <a:spcPct val="100000"/>
              </a:lnSpc>
              <a:spcBef>
                <a:spcPts val="0"/>
              </a:spcBef>
              <a:buNone/>
              <a:defRPr sz="12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2" name="Title 1"/>
          <p:cNvSpPr>
            <a:spLocks noGrp="1"/>
          </p:cNvSpPr>
          <p:nvPr>
            <p:ph type="title" hasCustomPrompt="1"/>
          </p:nvPr>
        </p:nvSpPr>
        <p:spPr>
          <a:xfrm>
            <a:off x="155406" y="10371"/>
            <a:ext cx="8833188" cy="542129"/>
          </a:xfrm>
          <a:prstGeom prst="rect">
            <a:avLst/>
          </a:prstGeom>
        </p:spPr>
        <p:txBody>
          <a:bodyPr anchor="t">
            <a:noAutofit/>
          </a:bodyPr>
          <a:lstStyle>
            <a:lvl1pPr algn="l">
              <a:lnSpc>
                <a:spcPct val="100000"/>
              </a:lnSpc>
              <a:defRPr sz="3200" b="0" i="0" baseline="0">
                <a:solidFill>
                  <a:schemeClr val="tx2">
                    <a:lumMod val="75000"/>
                  </a:schemeClr>
                </a:solidFill>
                <a:latin typeface="Franklin Gothic Demi Cond" panose="020B0706030402020204" pitchFamily="34" charset="0"/>
                <a:ea typeface="Franklin Gothic Demi Cond" panose="020B0706030402020204" pitchFamily="34" charset="0"/>
                <a:cs typeface="Arial" panose="020B0604020202020204" pitchFamily="34" charset="0"/>
              </a:defRPr>
            </a:lvl1pPr>
          </a:lstStyle>
          <a:p>
            <a:r>
              <a:rPr lang="en-US"/>
              <a:t>Click to add title, 1 line max, lower case</a:t>
            </a:r>
          </a:p>
        </p:txBody>
      </p:sp>
    </p:spTree>
    <p:extLst>
      <p:ext uri="{BB962C8B-B14F-4D97-AF65-F5344CB8AC3E}">
        <p14:creationId xmlns:p14="http://schemas.microsoft.com/office/powerpoint/2010/main" val="10019844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326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457760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91311" tIns="45657" rIns="91311" bIns="45657" rtlCol="0" anchor="ctr"/>
          <a:lstStyle/>
          <a:p>
            <a:pPr defTabSz="913117"/>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1" y="1447801"/>
            <a:ext cx="7888288" cy="4592638"/>
          </a:xfrm>
        </p:spPr>
        <p:txBody>
          <a:bodyPr>
            <a:noAutofit/>
          </a:bodyPr>
          <a:lstStyle>
            <a:lvl1pPr marL="228282" indent="-228282">
              <a:lnSpc>
                <a:spcPct val="100000"/>
              </a:lnSpc>
              <a:spcBef>
                <a:spcPts val="1200"/>
              </a:spcBef>
              <a:defRPr sz="2800">
                <a:latin typeface="+mn-lt"/>
              </a:defRPr>
            </a:lvl1pPr>
            <a:lvl2pPr marL="575453" indent="-233037">
              <a:lnSpc>
                <a:spcPct val="100000"/>
              </a:lnSpc>
              <a:buFont typeface="Franklin Gothic Medium" panose="020B0603020102020204" pitchFamily="34" charset="0"/>
              <a:buChar char="−"/>
              <a:defRPr sz="2400">
                <a:latin typeface="+mn-lt"/>
              </a:defRPr>
            </a:lvl2pPr>
            <a:lvl3pPr marL="971770" indent="-228282">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526" tIns="48263" rIns="96526" bIns="48263"/>
          <a:lstStyle/>
          <a:p>
            <a:pPr defTabSz="913117">
              <a:defRPr/>
            </a:pPr>
            <a:endParaRPr lang="en-US" dirty="0">
              <a:solidFill>
                <a:srgbClr val="000000"/>
              </a:solidFill>
              <a:cs typeface="Arial" charset="0"/>
            </a:endParaRPr>
          </a:p>
        </p:txBody>
      </p:sp>
    </p:spTree>
    <p:extLst>
      <p:ext uri="{BB962C8B-B14F-4D97-AF65-F5344CB8AC3E}">
        <p14:creationId xmlns:p14="http://schemas.microsoft.com/office/powerpoint/2010/main" val="502768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7898669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748075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283194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4704295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13543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903148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466825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720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32426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4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74124" y="5811573"/>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3737450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790887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0976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4242696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2783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09250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274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9969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4343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23747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33361" y="362804"/>
            <a:ext cx="4833399" cy="672902"/>
          </a:xfrm>
        </p:spPr>
        <p:txBody>
          <a:bodyPr anchor="t">
            <a:noAutofit/>
          </a:bodyPr>
          <a:lstStyle>
            <a:lvl1pPr>
              <a:defRPr sz="3000" b="1" i="0">
                <a:latin typeface="Arial Regular"/>
              </a:defRPr>
            </a:lvl1pPr>
          </a:lstStyle>
          <a:p>
            <a:r>
              <a:rPr lang="en-US"/>
              <a:t>Click to edit Master title style</a:t>
            </a:r>
          </a:p>
        </p:txBody>
      </p:sp>
      <p:sp>
        <p:nvSpPr>
          <p:cNvPr id="4" name="Date Placeholder 3"/>
          <p:cNvSpPr>
            <a:spLocks noGrp="1"/>
          </p:cNvSpPr>
          <p:nvPr>
            <p:ph type="dt" sz="half" idx="10"/>
          </p:nvPr>
        </p:nvSpPr>
        <p:spPr/>
        <p:txBody>
          <a:bodyPr/>
          <a:lstStyle>
            <a:lvl1pPr>
              <a:defRPr b="0" i="0">
                <a:latin typeface="Arial Regular"/>
              </a:defRPr>
            </a:lvl1pPr>
          </a:lstStyle>
          <a:p>
            <a:endParaRPr lang="en-US"/>
          </a:p>
        </p:txBody>
      </p:sp>
      <p:sp>
        <p:nvSpPr>
          <p:cNvPr id="3" name="Content Placeholder 2"/>
          <p:cNvSpPr>
            <a:spLocks noGrp="1"/>
          </p:cNvSpPr>
          <p:nvPr>
            <p:ph idx="1"/>
          </p:nvPr>
        </p:nvSpPr>
        <p:spPr>
          <a:xfrm>
            <a:off x="3533361" y="1206845"/>
            <a:ext cx="4833398" cy="515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053B7DC-F64F-FA44-BBEF-597CFCA3E7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28" t="13436" r="1" b="6987"/>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0239153F-E600-1B4A-9D4A-CA77C6C4FB85}"/>
              </a:ext>
            </a:extLst>
          </p:cNvPr>
          <p:cNvSpPr>
            <a:spLocks noGrp="1"/>
          </p:cNvSpPr>
          <p:nvPr>
            <p:ph type="sldNum" sz="quarter" idx="4"/>
          </p:nvPr>
        </p:nvSpPr>
        <p:spPr>
          <a:xfrm>
            <a:off x="7976921" y="6291826"/>
            <a:ext cx="984019" cy="566174"/>
          </a:xfrm>
          <a:prstGeom prst="rect">
            <a:avLst/>
          </a:prstGeom>
        </p:spPr>
        <p:txBody>
          <a:bodyPr anchor="ctr" anchorCtr="0"/>
          <a:lstStyle>
            <a:lvl1pPr algn="r">
              <a:defRPr sz="750" b="0" i="0">
                <a:solidFill>
                  <a:srgbClr val="7F7F7F"/>
                </a:solidFill>
                <a:latin typeface="Arial Regular"/>
              </a:defRPr>
            </a:lvl1pPr>
          </a:lstStyle>
          <a:p>
            <a:fld id="{C97CB3B7-554F-4DD2-A63B-9667AD2FD252}" type="slidenum">
              <a:rPr lang="en-US" smtClean="0"/>
              <a:pPr/>
              <a:t>‹#›</a:t>
            </a:fld>
            <a:endParaRPr lang="en-US"/>
          </a:p>
        </p:txBody>
      </p:sp>
    </p:spTree>
    <p:extLst>
      <p:ext uri="{BB962C8B-B14F-4D97-AF65-F5344CB8AC3E}">
        <p14:creationId xmlns:p14="http://schemas.microsoft.com/office/powerpoint/2010/main" val="227071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84140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77483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19589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33838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40187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53028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083791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30107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5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977523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172769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416156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41892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06441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469180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14248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2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59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011291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40549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494050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957155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415118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910923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85572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526226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393515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dirty="0">
              <a:solidFill>
                <a:srgbClr val="000000"/>
              </a:solidFill>
              <a:cs typeface="Arial" charset="0"/>
            </a:endParaRPr>
          </a:p>
        </p:txBody>
      </p:sp>
    </p:spTree>
    <p:extLst>
      <p:ext uri="{BB962C8B-B14F-4D97-AF65-F5344CB8AC3E}">
        <p14:creationId xmlns:p14="http://schemas.microsoft.com/office/powerpoint/2010/main" val="646817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88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4257681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35452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62258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5011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969344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33906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115344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74279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6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08277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00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16321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12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637562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090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41197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72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967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58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360344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606915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5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3935182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771082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82796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12580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485456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30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20553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068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23754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22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367362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112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84483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18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024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06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1937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17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2176668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641288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03246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937409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845260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42906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908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4150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25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973938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846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655380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43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5116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146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6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416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41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87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4192366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431203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335742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502246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827717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669474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699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88049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799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520510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35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65994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456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98313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51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8065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50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60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9497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7252355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2921562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229368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520579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870394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980940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07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15114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72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76956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81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172431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978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26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14550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278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341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50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17133755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9879226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2177857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18249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8470897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000094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99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9065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5248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54426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67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1.emf"/><Relationship Id="rId2" Type="http://schemas.openxmlformats.org/officeDocument/2006/relationships/slideLayout" Target="../slideLayouts/slideLayout105.xml"/><Relationship Id="rId16" Type="http://schemas.openxmlformats.org/officeDocument/2006/relationships/oleObject" Target="../embeddings/oleObject58.bin"/><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ags" Target="../tags/tag117.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ags" Target="../tags/tag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oleObject" Target="../embeddings/oleObject59.bin"/><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ags" Target="../tags/tag119.xml"/><Relationship Id="rId2" Type="http://schemas.openxmlformats.org/officeDocument/2006/relationships/slideLayout" Target="../slideLayouts/slideLayout117.xml"/><Relationship Id="rId16" Type="http://schemas.openxmlformats.org/officeDocument/2006/relationships/tags" Target="../tags/tag118.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11.xml"/><Relationship Id="rId10" Type="http://schemas.openxmlformats.org/officeDocument/2006/relationships/slideLayout" Target="../slideLayouts/slideLayout125.xml"/><Relationship Id="rId19" Type="http://schemas.openxmlformats.org/officeDocument/2006/relationships/image" Target="../media/image1.emf"/><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oleObject" Target="../embeddings/oleObject66.bin"/><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ags" Target="../tags/tag133.xml"/><Relationship Id="rId2" Type="http://schemas.openxmlformats.org/officeDocument/2006/relationships/slideLayout" Target="../slideLayouts/slideLayout131.xml"/><Relationship Id="rId16" Type="http://schemas.openxmlformats.org/officeDocument/2006/relationships/tags" Target="../tags/tag132.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12.xml"/><Relationship Id="rId10" Type="http://schemas.openxmlformats.org/officeDocument/2006/relationships/slideLayout" Target="../slideLayouts/slideLayout139.xml"/><Relationship Id="rId19" Type="http://schemas.openxmlformats.org/officeDocument/2006/relationships/image" Target="../media/image1.emf"/><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image" Target="../media/image1.emf"/><Relationship Id="rId2" Type="http://schemas.openxmlformats.org/officeDocument/2006/relationships/slideLayout" Target="../slideLayouts/slideLayout145.xml"/><Relationship Id="rId16" Type="http://schemas.openxmlformats.org/officeDocument/2006/relationships/oleObject" Target="../embeddings/oleObject73.bin"/><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ags" Target="../tags/tag147.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ags" Target="../tags/tag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8.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31.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1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3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oleObject" Target="../embeddings/oleObject16.bin"/><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ags" Target="../tags/tag4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oleObject" Target="../embeddings/oleObject23.bin"/><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ags" Target="../tags/tag6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1.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oleObject" Target="../embeddings/oleObject30.bin"/><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ags" Target="../tags/tag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ags" Target="../tags/tag7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6" Type="http://schemas.openxmlformats.org/officeDocument/2006/relationships/image" Target="../media/image1.emf"/><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oleObject" Target="../embeddings/oleObject37.bin"/><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ags" Target="../tags/tag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ags" Target="../tags/tag8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1.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oleObject" Target="../embeddings/oleObject44.bin"/><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ags" Target="../tags/tag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ags" Target="../tags/tag10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6" Type="http://schemas.openxmlformats.org/officeDocument/2006/relationships/image" Target="../media/image1.emf"/><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oleObject" Target="../embeddings/oleObject51.bin"/><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ags" Target="../tags/tag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8"/>
            </p:custDataLst>
            <p:extLst>
              <p:ext uri="{D42A27DB-BD31-4B8C-83A1-F6EECF244321}">
                <p14:modId xmlns:p14="http://schemas.microsoft.com/office/powerpoint/2010/main" val="139268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56489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94" r:id="rId12"/>
    <p:sldLayoutId id="2147483802" r:id="rId13"/>
    <p:sldLayoutId id="2147483926" r:id="rId14"/>
    <p:sldLayoutId id="2147483927" r:id="rId15"/>
    <p:sldLayoutId id="2147483928" r:id="rId16"/>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2442674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bwMode="auto">
          <a:xfrm>
            <a:off x="0" y="0"/>
            <a:ext cx="158750" cy="158750"/>
          </a:xfrm>
          <a:prstGeom prst="rect">
            <a:avLst/>
          </a:prstGeom>
          <a:solidFill>
            <a:schemeClr val="bg1"/>
          </a:solidFill>
          <a:ln w="0" algn="ctr">
            <a:solidFill>
              <a:srgbClr val="808080"/>
            </a:solidFill>
            <a:round/>
            <a:headEnd/>
            <a:tailEnd/>
          </a:ln>
          <a:effectLst/>
        </p:spPr>
        <p:txBody>
          <a:bodyPr wrap="none" lIns="0" tIns="0" rIns="0" bIns="0" rtlCol="0" anchor="ctr"/>
          <a:lstStyle/>
          <a:p>
            <a:pPr marL="0" lvl="0" indent="0" algn="ctr" eaLnBrk="1"/>
            <a:endParaRPr lang="en-US" sz="3600" b="1" i="0" baseline="0" dirty="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862672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412547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3600" b="1" dirty="0">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0665955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362155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3600" b="1" dirty="0">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714512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2782490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3600" b="1" dirty="0">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304967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701609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0" i="0" baseline="0" dirty="0">
              <a:latin typeface="Franklin Gothic Demi Cond"/>
              <a:ea typeface="+mj-ea"/>
              <a:cs typeface="+mj-cs"/>
              <a:sym typeface="Franklin Gothic Demi Cond"/>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585910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2"/>
            </p:custDataLst>
            <p:extLst>
              <p:ext uri="{D42A27DB-BD31-4B8C-83A1-F6EECF244321}">
                <p14:modId xmlns:p14="http://schemas.microsoft.com/office/powerpoint/2010/main" val="2422932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3"/>
            </p:custDataLst>
          </p:nvPr>
        </p:nvSpPr>
        <p:spPr bwMode="auto">
          <a:xfrm>
            <a:off x="0" y="0"/>
            <a:ext cx="158750" cy="158750"/>
          </a:xfrm>
          <a:prstGeom prst="rect">
            <a:avLst/>
          </a:prstGeom>
          <a:solidFill>
            <a:schemeClr val="bg1"/>
          </a:solidFill>
          <a:ln w="0" algn="ctr">
            <a:solidFill>
              <a:srgbClr val="808080"/>
            </a:solidFill>
            <a:round/>
            <a:headEnd/>
            <a:tailEnd/>
          </a:ln>
          <a:effectLst/>
        </p:spPr>
        <p:txBody>
          <a:bodyPr wrap="none" lIns="0" tIns="0" rIns="0" bIns="0" rtlCol="0" anchor="ctr"/>
          <a:lstStyle/>
          <a:p>
            <a:pPr marL="0" lvl="0" indent="0" algn="ctr" eaLnBrk="1"/>
            <a:endParaRPr lang="en-US" sz="3600" b="1" i="0" baseline="0" dirty="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48256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2522306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81179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4137184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39237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2660108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062410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2563804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745082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1038130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420321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94930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819910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mailto:Medicaid.TailoredCareMgmt@dhhs.nc.gov" TargetMode="External"/><Relationship Id="rId3" Type="http://schemas.openxmlformats.org/officeDocument/2006/relationships/slideLayout" Target="../slideLayouts/slideLayout9.xml"/><Relationship Id="rId7" Type="http://schemas.openxmlformats.org/officeDocument/2006/relationships/hyperlink" Target="https://files.nc.gov/ncdma/Revised-Tailored-Care-Management-Application-Questions20201202.pdf"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2.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hyperlink" Target="https://files.nc.gov/ncdma/Revised-Tailored-Care-Management-Application-Questions20201202.pdf" TargetMode="External"/><Relationship Id="rId3" Type="http://schemas.openxmlformats.org/officeDocument/2006/relationships/slideLayout" Target="../slideLayouts/slideLayout4.xml"/><Relationship Id="rId7" Type="http://schemas.openxmlformats.org/officeDocument/2006/relationships/hyperlink" Target="https://files.nc.gov/ncdma/Tailored-Care-Management-Provider-Manual20201202.pdf" TargetMode="Externa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emf"/><Relationship Id="rId5" Type="http://schemas.openxmlformats.org/officeDocument/2006/relationships/oleObject" Target="../embeddings/oleObject89.bin"/><Relationship Id="rId10" Type="http://schemas.openxmlformats.org/officeDocument/2006/relationships/image" Target="../media/image11.png"/><Relationship Id="rId4" Type="http://schemas.openxmlformats.org/officeDocument/2006/relationships/notesSlide" Target="../notesSlides/notesSlide14.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12.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60.xml"/><Relationship Id="rId5" Type="http://schemas.openxmlformats.org/officeDocument/2006/relationships/image" Target="../media/image1.emf"/><Relationship Id="rId4" Type="http://schemas.openxmlformats.org/officeDocument/2006/relationships/oleObject" Target="../embeddings/oleObject80.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emf"/><Relationship Id="rId5" Type="http://schemas.openxmlformats.org/officeDocument/2006/relationships/oleObject" Target="../embeddings/oleObject96.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png"/><Relationship Id="rId3" Type="http://schemas.openxmlformats.org/officeDocument/2006/relationships/slideLayout" Target="../slideLayouts/slideLayout9.xml"/><Relationship Id="rId7" Type="http://schemas.openxmlformats.org/officeDocument/2006/relationships/image" Target="../media/image13.png"/><Relationship Id="rId12" Type="http://schemas.openxmlformats.org/officeDocument/2006/relationships/hyperlink" Target="https://files.nc.gov/ncdma/Revised-Tailored-Care-Management-Application-Questions20201202.pdf" TargetMode="Externa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1.emf"/><Relationship Id="rId11" Type="http://schemas.openxmlformats.org/officeDocument/2006/relationships/hyperlink" Target="https://files.nc.gov/ncdma/Tailored-Care-Management-Provider-Manual20201202.pdf" TargetMode="External"/><Relationship Id="rId5" Type="http://schemas.openxmlformats.org/officeDocument/2006/relationships/oleObject" Target="../embeddings/oleObject99.bin"/><Relationship Id="rId10" Type="http://schemas.openxmlformats.org/officeDocument/2006/relationships/hyperlink" Target="https://files.nc.gov/ncdhhs/medicaid/Tailored-CareMgmt-DataStrategy-PolicyPaper-FINAL-20190912.pdf" TargetMode="External"/><Relationship Id="rId4" Type="http://schemas.openxmlformats.org/officeDocument/2006/relationships/notesSlide" Target="../notesSlides/notesSlide25.xml"/><Relationship Id="rId9" Type="http://schemas.openxmlformats.org/officeDocument/2006/relationships/hyperlink" Target="https://files.nc.gov/ncdhhs/TailoredPlan-CareManagement-PolicyPaper-FINAL-20180529.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61.xml"/><Relationship Id="rId6" Type="http://schemas.openxmlformats.org/officeDocument/2006/relationships/hyperlink" Target="https://www.ips.state.nc.us/IPS/DeptBids.aspx" TargetMode="External"/><Relationship Id="rId5" Type="http://schemas.openxmlformats.org/officeDocument/2006/relationships/image" Target="../media/image1.emf"/><Relationship Id="rId4" Type="http://schemas.openxmlformats.org/officeDocument/2006/relationships/oleObject" Target="../embeddings/oleObject8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hyperlink" Target="https://medicaid.ncdhhs.gov/transform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9.xml"/><Relationship Id="rId7" Type="http://schemas.openxmlformats.org/officeDocument/2006/relationships/image" Target="../media/image6.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notesSlide" Target="../notesSlides/notesSlide9.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5" y="1143000"/>
            <a:ext cx="6070604" cy="2020824"/>
          </a:xfrm>
        </p:spPr>
        <p:txBody>
          <a:bodyPr/>
          <a:lstStyle/>
          <a:p>
            <a:r>
              <a:rPr lang="en-US" sz="3200" dirty="0"/>
              <a:t>Tailored Care Management:</a:t>
            </a:r>
          </a:p>
          <a:p>
            <a:r>
              <a:rPr lang="en-US" sz="3200" b="1" i="1" dirty="0">
                <a:latin typeface="Calibri" panose="020F0502020204030204" pitchFamily="34" charset="0"/>
              </a:rPr>
              <a:t>Overview of the AMH</a:t>
            </a:r>
            <a:r>
              <a:rPr lang="en-US" sz="3200" i="1" dirty="0">
                <a:latin typeface="Calibri" panose="020F0502020204030204" pitchFamily="34" charset="0"/>
              </a:rPr>
              <a:t>+ and CMA Model</a:t>
            </a:r>
            <a:endParaRPr lang="en-US" sz="3200" b="1" i="1" dirty="0">
              <a:latin typeface="Calibri" panose="020F0502020204030204" pitchFamily="34" charset="0"/>
            </a:endParaRPr>
          </a:p>
        </p:txBody>
      </p:sp>
      <p:sp>
        <p:nvSpPr>
          <p:cNvPr id="4" name="Text Placeholder 3"/>
          <p:cNvSpPr>
            <a:spLocks noGrp="1"/>
          </p:cNvSpPr>
          <p:nvPr>
            <p:ph type="body" sz="quarter" idx="12"/>
          </p:nvPr>
        </p:nvSpPr>
        <p:spPr>
          <a:xfrm>
            <a:off x="2916764" y="5943600"/>
            <a:ext cx="5774267" cy="914400"/>
          </a:xfrm>
        </p:spPr>
        <p:txBody>
          <a:bodyPr>
            <a:noAutofit/>
          </a:bodyPr>
          <a:lstStyle/>
          <a:p>
            <a:endParaRPr lang="en-US" b="1" dirty="0">
              <a:solidFill>
                <a:srgbClr val="FF0000"/>
              </a:solidFill>
            </a:endParaRPr>
          </a:p>
          <a:p>
            <a:r>
              <a:rPr lang="en-US" dirty="0"/>
              <a:t>March 26, 2021</a:t>
            </a:r>
          </a:p>
          <a:p>
            <a:endParaRPr lang="en-US" dirty="0"/>
          </a:p>
          <a:p>
            <a:r>
              <a:rPr lang="en-US" sz="1600" dirty="0"/>
              <a:t>Kelly Crosbie, MSW, LCSW,</a:t>
            </a:r>
          </a:p>
          <a:p>
            <a:r>
              <a:rPr lang="en-US" sz="1600" dirty="0"/>
              <a:t>Director, Quality &amp; Population Health</a:t>
            </a:r>
          </a:p>
          <a:p>
            <a:r>
              <a:rPr lang="en-US" sz="1600" dirty="0"/>
              <a:t>Gwen Sherrod, MBA, MHA</a:t>
            </a:r>
          </a:p>
          <a:p>
            <a:r>
              <a:rPr lang="en-US" sz="1600" dirty="0"/>
              <a:t>Program Manager,  Tailored Care Management</a:t>
            </a:r>
          </a:p>
          <a:p>
            <a:endParaRPr lang="en-US" sz="1600" dirty="0"/>
          </a:p>
          <a:p>
            <a:r>
              <a:rPr lang="en-US" sz="1600" dirty="0"/>
              <a:t>NC Medicaid</a:t>
            </a:r>
          </a:p>
          <a:p>
            <a:endParaRPr lang="en-US" sz="1600" dirty="0"/>
          </a:p>
        </p:txBody>
      </p:sp>
    </p:spTree>
    <p:extLst>
      <p:ext uri="{BB962C8B-B14F-4D97-AF65-F5344CB8AC3E}">
        <p14:creationId xmlns:p14="http://schemas.microsoft.com/office/powerpoint/2010/main" val="30213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Calibri" panose="020F0502020204030204" pitchFamily="34" charset="0"/>
              </a:rPr>
              <a:t>Application Process for </a:t>
            </a:r>
          </a:p>
          <a:p>
            <a:pPr lvl="0" algn="ctr"/>
            <a:r>
              <a:rPr lang="en-US" sz="3200" b="1" dirty="0">
                <a:solidFill>
                  <a:schemeClr val="tx1"/>
                </a:solidFill>
                <a:latin typeface="Calibri" panose="020F0502020204030204" pitchFamily="34" charset="0"/>
              </a:rPr>
              <a:t>AMH+ Practices and CMAs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5"/>
          </p:nvPr>
        </p:nvSpPr>
        <p:spPr/>
        <p:txBody>
          <a:bodyPr/>
          <a:lstStyle/>
          <a:p>
            <a:fld id="{11F27F3A-B3E9-41ED-AF8F-A365F10BB65F}" type="slidenum">
              <a:rPr lang="en-US" smtClean="0"/>
              <a:pPr/>
              <a:t>10</a:t>
            </a:fld>
            <a:endParaRPr lang="en-US" dirty="0"/>
          </a:p>
        </p:txBody>
      </p:sp>
    </p:spTree>
    <p:extLst>
      <p:ext uri="{BB962C8B-B14F-4D97-AF65-F5344CB8AC3E}">
        <p14:creationId xmlns:p14="http://schemas.microsoft.com/office/powerpoint/2010/main" val="373484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84619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2800" b="1" dirty="0">
              <a:latin typeface="Calibri"/>
              <a:ea typeface="+mj-ea"/>
              <a:cs typeface="Times New Roman"/>
              <a:sym typeface="Calibri"/>
            </a:endParaRPr>
          </a:p>
        </p:txBody>
      </p:sp>
      <p:sp>
        <p:nvSpPr>
          <p:cNvPr id="2" name="Title 1"/>
          <p:cNvSpPr>
            <a:spLocks noGrp="1"/>
          </p:cNvSpPr>
          <p:nvPr>
            <p:ph type="title"/>
          </p:nvPr>
        </p:nvSpPr>
        <p:spPr>
          <a:xfrm>
            <a:off x="0" y="609600"/>
            <a:ext cx="8759952" cy="548640"/>
          </a:xfrm>
        </p:spPr>
        <p:txBody>
          <a:bodyPr vert="horz" lIns="91440" tIns="45720" rIns="91440" bIns="45720" rtlCol="0" anchor="t">
            <a:noAutofit/>
          </a:bodyPr>
          <a:lstStyle/>
          <a:p>
            <a:r>
              <a:rPr lang="en-US" sz="2800" dirty="0"/>
              <a:t>AMH+/CMA Certification Process is Open! </a:t>
            </a:r>
          </a:p>
        </p:txBody>
      </p:sp>
      <p:sp>
        <p:nvSpPr>
          <p:cNvPr id="3" name="Slide Number Placeholder 2"/>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smtClean="0">
                <a:solidFill>
                  <a:prstClr val="black"/>
                </a:solidFill>
              </a:rPr>
              <a:pPr/>
              <a:t>11</a:t>
            </a:fld>
            <a:endParaRPr lang="en-US" dirty="0">
              <a:solidFill>
                <a:prstClr val="black"/>
              </a:solidFill>
            </a:endParaRPr>
          </a:p>
        </p:txBody>
      </p:sp>
      <p:sp>
        <p:nvSpPr>
          <p:cNvPr id="12" name="Rectangle 11"/>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kern="0" dirty="0"/>
              <a:t>The AMH+ and CMA certification process will include desk reviews and site visits in three rounds prior to July 2022 BH I/DD Tailored Plan launch. Providers will have additional opportunities to apply for certification post-launch.</a:t>
            </a:r>
          </a:p>
        </p:txBody>
      </p:sp>
      <p:graphicFrame>
        <p:nvGraphicFramePr>
          <p:cNvPr id="40" name="Table 39"/>
          <p:cNvGraphicFramePr>
            <a:graphicFrameLocks noGrp="1"/>
          </p:cNvGraphicFramePr>
          <p:nvPr>
            <p:extLst>
              <p:ext uri="{D42A27DB-BD31-4B8C-83A1-F6EECF244321}">
                <p14:modId xmlns:p14="http://schemas.microsoft.com/office/powerpoint/2010/main" val="2985828857"/>
              </p:ext>
            </p:extLst>
          </p:nvPr>
        </p:nvGraphicFramePr>
        <p:xfrm>
          <a:off x="266700" y="2372360"/>
          <a:ext cx="8610601" cy="2352040"/>
        </p:xfrm>
        <a:graphic>
          <a:graphicData uri="http://schemas.openxmlformats.org/drawingml/2006/table">
            <a:tbl>
              <a:tblPr firstRow="1" bandRow="1">
                <a:tableStyleId>{F5AB1C69-6EDB-4FF4-983F-18BD219EF322}</a:tableStyleId>
              </a:tblPr>
              <a:tblGrid>
                <a:gridCol w="1045719">
                  <a:extLst>
                    <a:ext uri="{9D8B030D-6E8A-4147-A177-3AD203B41FA5}">
                      <a16:colId xmlns:a16="http://schemas.microsoft.com/office/drawing/2014/main" val="20000"/>
                    </a:ext>
                  </a:extLst>
                </a:gridCol>
                <a:gridCol w="3259581">
                  <a:extLst>
                    <a:ext uri="{9D8B030D-6E8A-4147-A177-3AD203B41FA5}">
                      <a16:colId xmlns:a16="http://schemas.microsoft.com/office/drawing/2014/main" val="20001"/>
                    </a:ext>
                  </a:extLst>
                </a:gridCol>
                <a:gridCol w="4305301">
                  <a:extLst>
                    <a:ext uri="{9D8B030D-6E8A-4147-A177-3AD203B41FA5}">
                      <a16:colId xmlns:a16="http://schemas.microsoft.com/office/drawing/2014/main" val="20002"/>
                    </a:ext>
                  </a:extLst>
                </a:gridCol>
              </a:tblGrid>
              <a:tr h="431800">
                <a:tc>
                  <a:txBody>
                    <a:bodyPr/>
                    <a:lstStyle/>
                    <a:p>
                      <a:pPr algn="l"/>
                      <a:r>
                        <a:rPr lang="en-US" sz="1800" dirty="0"/>
                        <a:t>Round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Application Deadline </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1" dirty="0"/>
                        <a:t>Desk Reviews/Site Visits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June 1, 2021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Desk reviews: June – August 2021* </a:t>
                      </a:r>
                    </a:p>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Site visits: August – September 2021*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74232">
                <a:tc>
                  <a:txBody>
                    <a:bodyPr/>
                    <a:lstStyle/>
                    <a:p>
                      <a:pPr algn="l"/>
                      <a:r>
                        <a:rPr lang="en-US" sz="1800" dirty="0">
                          <a:solidFill>
                            <a:prstClr val="black"/>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dirty="0">
                          <a:solidFill>
                            <a:schemeClr val="tx1"/>
                          </a:solidFill>
                        </a:rPr>
                        <a:t>Spring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Desk reviews: Summer 2021* </a:t>
                      </a:r>
                    </a:p>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Site visits: Fall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0328">
                <a:tc>
                  <a:txBody>
                    <a:bodyPr/>
                    <a:lstStyle/>
                    <a:p>
                      <a:pPr algn="l"/>
                      <a:r>
                        <a:rPr lang="en-US" sz="1800" b="0" kern="1200" baseline="0" dirty="0">
                          <a:solidFill>
                            <a:schemeClr val="dk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u="none" dirty="0">
                          <a:solidFill>
                            <a:schemeClr val="tx1"/>
                          </a:solidFill>
                        </a:rPr>
                        <a:t>Fall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Desk reviews: Fall 2021* </a:t>
                      </a:r>
                    </a:p>
                    <a:p>
                      <a:pPr marL="285750" indent="-285750">
                        <a:buFont typeface="Wingdings" panose="05000000000000000000" pitchFamily="2" charset="2"/>
                        <a:buChar char="§"/>
                      </a:pPr>
                      <a:r>
                        <a:rPr lang="en-US" sz="1800" b="0" i="0" u="none" strike="noStrike" kern="1200" baseline="0" dirty="0">
                          <a:solidFill>
                            <a:schemeClr val="tx1"/>
                          </a:solidFill>
                          <a:latin typeface="+mn-lt"/>
                          <a:ea typeface="+mn-ea"/>
                          <a:cs typeface="+mn-cs"/>
                        </a:rPr>
                        <a:t>Site visits: Winter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
        <p:nvSpPr>
          <p:cNvPr id="8" name="Rectangle 7"/>
          <p:cNvSpPr/>
          <p:nvPr/>
        </p:nvSpPr>
        <p:spPr bwMode="auto">
          <a:xfrm>
            <a:off x="1371600" y="2971800"/>
            <a:ext cx="1828800" cy="381000"/>
          </a:xfrm>
          <a:prstGeom prst="rect">
            <a:avLst/>
          </a:prstGeom>
          <a:noFill/>
          <a:ln w="38100" cap="flat" cmpd="sng" algn="ctr">
            <a:solidFill>
              <a:srgbClr val="FFC000"/>
            </a:solid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endParaRPr lang="en-US" b="1" dirty="0"/>
          </a:p>
        </p:txBody>
      </p:sp>
      <p:sp>
        <p:nvSpPr>
          <p:cNvPr id="11" name="Rounded Rectangle 13">
            <a:extLst>
              <a:ext uri="{FF2B5EF4-FFF2-40B4-BE49-F238E27FC236}">
                <a16:creationId xmlns:a16="http://schemas.microsoft.com/office/drawing/2014/main" id="{2F4DD675-DEC3-42F8-9B1C-368BF21405EC}"/>
              </a:ext>
            </a:extLst>
          </p:cNvPr>
          <p:cNvSpPr/>
          <p:nvPr/>
        </p:nvSpPr>
        <p:spPr>
          <a:xfrm>
            <a:off x="990600" y="5105400"/>
            <a:ext cx="7239000" cy="1219200"/>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Providers can submit an application to be considered for certification as an AMH+ or CMA in the first round </a:t>
            </a:r>
            <a:r>
              <a:rPr lang="en-US" sz="1400" b="1" i="1" u="sng" dirty="0">
                <a:solidFill>
                  <a:schemeClr val="tx1"/>
                </a:solidFill>
              </a:rPr>
              <a:t>from now through June 1, 2021</a:t>
            </a:r>
            <a:r>
              <a:rPr lang="en-US" sz="1400" b="1" dirty="0">
                <a:solidFill>
                  <a:schemeClr val="tx1"/>
                </a:solidFill>
              </a:rPr>
              <a:t>. The application form is available at </a:t>
            </a:r>
            <a:r>
              <a:rPr lang="en-US" sz="1400" b="1" dirty="0">
                <a:solidFill>
                  <a:schemeClr val="tx1"/>
                </a:solidFill>
                <a:hlinkClick r:id="rId7"/>
              </a:rPr>
              <a:t>https://files.nc.gov/ncdma/Revised-Tailored-Care-Management-Application-Questions20201202.pdf</a:t>
            </a:r>
            <a:r>
              <a:rPr lang="en-US" sz="1400" b="1" dirty="0">
                <a:solidFill>
                  <a:schemeClr val="tx1"/>
                </a:solidFill>
              </a:rPr>
              <a:t> and should be submitted to </a:t>
            </a:r>
            <a:r>
              <a:rPr lang="en-US" sz="1400" b="1" dirty="0">
                <a:solidFill>
                  <a:schemeClr val="tx1"/>
                </a:solidFill>
                <a:hlinkClick r:id="rId8"/>
              </a:rPr>
              <a:t>Medicaid.TailoredCareMgmt@dhhs.nc.gov</a:t>
            </a:r>
            <a:r>
              <a:rPr lang="en-US" sz="1400" b="1" dirty="0">
                <a:solidFill>
                  <a:schemeClr val="tx1"/>
                </a:solidFill>
              </a:rPr>
              <a:t>. </a:t>
            </a:r>
          </a:p>
        </p:txBody>
      </p:sp>
      <p:sp>
        <p:nvSpPr>
          <p:cNvPr id="6" name="TextBox 5">
            <a:extLst>
              <a:ext uri="{FF2B5EF4-FFF2-40B4-BE49-F238E27FC236}">
                <a16:creationId xmlns:a16="http://schemas.microsoft.com/office/drawing/2014/main" id="{C5278631-A2B8-43BC-B8FA-ABB2E216285E}"/>
              </a:ext>
            </a:extLst>
          </p:cNvPr>
          <p:cNvSpPr txBox="1"/>
          <p:nvPr/>
        </p:nvSpPr>
        <p:spPr>
          <a:xfrm>
            <a:off x="0" y="6550223"/>
            <a:ext cx="2318199" cy="307777"/>
          </a:xfrm>
          <a:prstGeom prst="rect">
            <a:avLst/>
          </a:prstGeom>
          <a:noFill/>
        </p:spPr>
        <p:txBody>
          <a:bodyPr wrap="none" rtlCol="0">
            <a:spAutoFit/>
          </a:bodyPr>
          <a:lstStyle/>
          <a:p>
            <a:r>
              <a:rPr lang="en-US" sz="1400" dirty="0"/>
              <a:t>*proposed dates may change</a:t>
            </a:r>
          </a:p>
        </p:txBody>
      </p:sp>
    </p:spTree>
    <p:extLst>
      <p:ext uri="{BB962C8B-B14F-4D97-AF65-F5344CB8AC3E}">
        <p14:creationId xmlns:p14="http://schemas.microsoft.com/office/powerpoint/2010/main" val="10346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624054"/>
            <a:ext cx="8517636" cy="548640"/>
          </a:xfrm>
        </p:spPr>
        <p:txBody>
          <a:bodyPr/>
          <a:lstStyle/>
          <a:p>
            <a:r>
              <a:rPr lang="en-US" sz="2800" dirty="0">
                <a:solidFill>
                  <a:schemeClr val="tx2">
                    <a:lumMod val="75000"/>
                  </a:schemeClr>
                </a:solidFill>
              </a:rPr>
              <a:t>AMH+ and CMA Certification Process </a:t>
            </a:r>
          </a:p>
        </p:txBody>
      </p:sp>
      <p:sp>
        <p:nvSpPr>
          <p:cNvPr id="7" name="Slide Number Placeholder 6"/>
          <p:cNvSpPr>
            <a:spLocks noGrp="1"/>
          </p:cNvSpPr>
          <p:nvPr>
            <p:ph type="sldNum" sz="quarter" idx="14"/>
          </p:nvPr>
        </p:nvSpPr>
        <p:spPr/>
        <p:txBody>
          <a:bodyPr/>
          <a:lstStyle/>
          <a:p>
            <a:fld id="{11F27F3A-B3E9-41ED-AF8F-A365F10BB65F}" type="slidenum">
              <a:rPr lang="en-US" smtClean="0">
                <a:solidFill>
                  <a:prstClr val="black"/>
                </a:solidFill>
              </a:rPr>
              <a:pPr/>
              <a:t>12</a:t>
            </a:fld>
            <a:endParaRPr lang="en-US" dirty="0">
              <a:solidFill>
                <a:prstClr val="black"/>
              </a:solidFill>
            </a:endParaRPr>
          </a:p>
        </p:txBody>
      </p:sp>
      <p:sp>
        <p:nvSpPr>
          <p:cNvPr id="8" name="Rectangle 7"/>
          <p:cNvSpPr/>
          <p:nvPr/>
        </p:nvSpPr>
        <p:spPr bwMode="auto">
          <a:xfrm>
            <a:off x="-12013" y="1202143"/>
            <a:ext cx="9144000" cy="5333456"/>
          </a:xfrm>
          <a:prstGeom prst="rect">
            <a:avLst/>
          </a:prstGeom>
          <a:solidFill>
            <a:srgbClr val="FFFFFF">
              <a:lumMod val="95000"/>
            </a:srgbClr>
          </a:solidFill>
          <a:ln w="9525" cap="flat" cmpd="sng" algn="ctr">
            <a:noFill/>
            <a:prstDash val="solid"/>
            <a:round/>
            <a:headEnd type="none" w="med" len="med"/>
            <a:tailEnd type="none" w="med" len="med"/>
          </a:ln>
          <a:effectLst/>
        </p:spPr>
        <p:txBody>
          <a:bodyPr lIns="101846" tIns="50923" rIns="101846" bIns="50923" anchor="ctr"/>
          <a:lstStyle/>
          <a:p>
            <a:pPr algn="ctr" defTabSz="1019056">
              <a:defRPr/>
            </a:pPr>
            <a:endParaRPr lang="en-US" sz="1100" b="1" kern="0" dirty="0">
              <a:solidFill>
                <a:srgbClr val="000000"/>
              </a:solidFill>
              <a:ea typeface="ＭＳ Ｐゴシック" pitchFamily="1" charset="-128"/>
            </a:endParaRPr>
          </a:p>
        </p:txBody>
      </p:sp>
      <p:sp>
        <p:nvSpPr>
          <p:cNvPr id="2" name="TextBox 1"/>
          <p:cNvSpPr txBox="1"/>
          <p:nvPr/>
        </p:nvSpPr>
        <p:spPr>
          <a:xfrm>
            <a:off x="214033" y="2209800"/>
            <a:ext cx="6372833" cy="694944"/>
          </a:xfrm>
          <a:prstGeom prst="rect">
            <a:avLst/>
          </a:prstGeom>
          <a:solidFill>
            <a:schemeClr val="bg1"/>
          </a:solidFill>
          <a:ln w="19050">
            <a:solidFill>
              <a:schemeClr val="tx2"/>
            </a:solidFill>
          </a:ln>
        </p:spPr>
        <p:txBody>
          <a:bodyPr wrap="square" rtlCol="0">
            <a:spAutoFit/>
          </a:bodyPr>
          <a:lstStyle/>
          <a:p>
            <a:r>
              <a:rPr lang="en-US" sz="1300" b="1" dirty="0">
                <a:solidFill>
                  <a:prstClr val="black"/>
                </a:solidFill>
              </a:rPr>
              <a:t>DHHS Role: </a:t>
            </a:r>
            <a:r>
              <a:rPr lang="en-US" sz="1300" dirty="0">
                <a:solidFill>
                  <a:prstClr val="black"/>
                </a:solidFill>
              </a:rPr>
              <a:t>DHHS has responsibility for stages 1-3, culminating in a certification decision for each application.</a:t>
            </a:r>
          </a:p>
        </p:txBody>
      </p:sp>
      <p:sp>
        <p:nvSpPr>
          <p:cNvPr id="18" name="Rectangle 17"/>
          <p:cNvSpPr/>
          <p:nvPr/>
        </p:nvSpPr>
        <p:spPr bwMode="auto">
          <a:xfrm>
            <a:off x="1" y="1215410"/>
            <a:ext cx="9144000" cy="846985"/>
          </a:xfrm>
          <a:prstGeom prst="rect">
            <a:avLst/>
          </a:prstGeom>
          <a:solidFill>
            <a:srgbClr val="F0AB00">
              <a:lumMod val="20000"/>
              <a:lumOff val="80000"/>
            </a:srgb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b="1" dirty="0"/>
              <a:t>For the period prior to BH I/DD Tailored Plan launch, DHHS will facilitate desk reviews and site visits to determine whether a provider organization should be certified to perform </a:t>
            </a:r>
          </a:p>
          <a:p>
            <a:pPr algn="ctr"/>
            <a:r>
              <a:rPr lang="en-US" b="1" dirty="0"/>
              <a:t>Tailored Care Management.  </a:t>
            </a:r>
          </a:p>
        </p:txBody>
      </p:sp>
      <p:grpSp>
        <p:nvGrpSpPr>
          <p:cNvPr id="10" name="Group 9"/>
          <p:cNvGrpSpPr/>
          <p:nvPr/>
        </p:nvGrpSpPr>
        <p:grpSpPr>
          <a:xfrm>
            <a:off x="0" y="3264598"/>
            <a:ext cx="9144000" cy="1078802"/>
            <a:chOff x="1526827" y="3346412"/>
            <a:chExt cx="6090345" cy="658415"/>
          </a:xfrm>
        </p:grpSpPr>
        <p:sp>
          <p:nvSpPr>
            <p:cNvPr id="11" name="Freeform 10"/>
            <p:cNvSpPr/>
            <p:nvPr/>
          </p:nvSpPr>
          <p:spPr>
            <a:xfrm>
              <a:off x="1526827" y="3346412"/>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1215" tIns="17336" rIns="346543" bIns="17336" numCol="1" spcCol="1270" anchor="ctr" anchorCtr="0">
              <a:noAutofit/>
            </a:bodyPr>
            <a:lstStyle/>
            <a:p>
              <a:pPr algn="ctr" defTabSz="577850">
                <a:lnSpc>
                  <a:spcPct val="90000"/>
                </a:lnSpc>
                <a:spcBef>
                  <a:spcPct val="0"/>
                </a:spcBef>
                <a:spcAft>
                  <a:spcPct val="35000"/>
                </a:spcAft>
              </a:pPr>
              <a:r>
                <a:rPr lang="en-US" sz="1400" b="1" dirty="0">
                  <a:solidFill>
                    <a:srgbClr val="FFFFFF"/>
                  </a:solidFill>
                </a:rPr>
                <a:t>STAGE 1</a:t>
              </a:r>
            </a:p>
            <a:p>
              <a:pPr algn="ctr" defTabSz="577850">
                <a:lnSpc>
                  <a:spcPct val="90000"/>
                </a:lnSpc>
                <a:spcBef>
                  <a:spcPct val="0"/>
                </a:spcBef>
                <a:spcAft>
                  <a:spcPct val="35000"/>
                </a:spcAft>
              </a:pPr>
              <a:r>
                <a:rPr lang="en-US" sz="1400" b="1" dirty="0">
                  <a:solidFill>
                    <a:srgbClr val="FFFFFF"/>
                  </a:solidFill>
                </a:rPr>
                <a:t>  Provider Application</a:t>
              </a:r>
              <a:endParaRPr lang="en-US" sz="1400" b="1" strike="sngStrike" dirty="0">
                <a:solidFill>
                  <a:srgbClr val="FF0000"/>
                </a:solidFill>
              </a:endParaRPr>
            </a:p>
          </p:txBody>
        </p:sp>
        <p:sp>
          <p:nvSpPr>
            <p:cNvPr id="22" name="Freeform 21"/>
            <p:cNvSpPr/>
            <p:nvPr/>
          </p:nvSpPr>
          <p:spPr>
            <a:xfrm>
              <a:off x="3008262" y="3346412"/>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1215" tIns="17336" rIns="346543" bIns="17336" numCol="1" spcCol="1270" anchor="ctr" anchorCtr="0">
              <a:noAutofit/>
            </a:bodyPr>
            <a:lstStyle/>
            <a:p>
              <a:pPr algn="ctr" defTabSz="577850">
                <a:lnSpc>
                  <a:spcPct val="90000"/>
                </a:lnSpc>
                <a:spcBef>
                  <a:spcPct val="0"/>
                </a:spcBef>
                <a:spcAft>
                  <a:spcPct val="35000"/>
                </a:spcAft>
              </a:pPr>
              <a:r>
                <a:rPr lang="en-US" sz="1400" b="1" dirty="0">
                  <a:solidFill>
                    <a:srgbClr val="FFFFFF"/>
                  </a:solidFill>
                </a:rPr>
                <a:t>STAGE 2</a:t>
              </a:r>
            </a:p>
            <a:p>
              <a:pPr algn="ctr" defTabSz="577850">
                <a:lnSpc>
                  <a:spcPct val="90000"/>
                </a:lnSpc>
                <a:spcBef>
                  <a:spcPct val="0"/>
                </a:spcBef>
                <a:spcAft>
                  <a:spcPct val="35000"/>
                </a:spcAft>
              </a:pPr>
              <a:r>
                <a:rPr lang="en-US" sz="1400" b="1" dirty="0">
                  <a:solidFill>
                    <a:srgbClr val="FFFFFF"/>
                  </a:solidFill>
                </a:rPr>
                <a:t>Desk Review</a:t>
              </a:r>
            </a:p>
          </p:txBody>
        </p:sp>
        <p:sp>
          <p:nvSpPr>
            <p:cNvPr id="23" name="Freeform 22"/>
            <p:cNvSpPr/>
            <p:nvPr/>
          </p:nvSpPr>
          <p:spPr>
            <a:xfrm>
              <a:off x="4489698" y="3346412"/>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1215" tIns="17336" rIns="346543" bIns="17336" numCol="1" spcCol="1270" anchor="ctr" anchorCtr="0">
              <a:noAutofit/>
            </a:bodyPr>
            <a:lstStyle/>
            <a:p>
              <a:pPr algn="ctr" defTabSz="577850">
                <a:lnSpc>
                  <a:spcPct val="90000"/>
                </a:lnSpc>
                <a:spcBef>
                  <a:spcPct val="0"/>
                </a:spcBef>
                <a:spcAft>
                  <a:spcPct val="35000"/>
                </a:spcAft>
              </a:pPr>
              <a:r>
                <a:rPr lang="en-US" sz="1400" b="1" dirty="0">
                  <a:solidFill>
                    <a:srgbClr val="FFFFFF"/>
                  </a:solidFill>
                </a:rPr>
                <a:t>STAGE 3</a:t>
              </a:r>
            </a:p>
            <a:p>
              <a:pPr algn="ctr" defTabSz="577850">
                <a:lnSpc>
                  <a:spcPct val="90000"/>
                </a:lnSpc>
                <a:spcBef>
                  <a:spcPct val="0"/>
                </a:spcBef>
                <a:spcAft>
                  <a:spcPct val="35000"/>
                </a:spcAft>
              </a:pPr>
              <a:r>
                <a:rPr lang="en-US" sz="1400" b="1" dirty="0">
                  <a:solidFill>
                    <a:srgbClr val="FFFFFF"/>
                  </a:solidFill>
                </a:rPr>
                <a:t>Site Visits</a:t>
              </a:r>
            </a:p>
          </p:txBody>
        </p:sp>
        <p:sp>
          <p:nvSpPr>
            <p:cNvPr id="24" name="Freeform 23"/>
            <p:cNvSpPr/>
            <p:nvPr/>
          </p:nvSpPr>
          <p:spPr>
            <a:xfrm>
              <a:off x="5971133" y="3346412"/>
              <a:ext cx="1646039" cy="65841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1215" tIns="17336" rIns="346543" bIns="17336" numCol="1" spcCol="1270" anchor="ctr" anchorCtr="0">
              <a:noAutofit/>
            </a:bodyPr>
            <a:lstStyle/>
            <a:p>
              <a:pPr algn="ctr" defTabSz="577850">
                <a:lnSpc>
                  <a:spcPct val="90000"/>
                </a:lnSpc>
                <a:spcBef>
                  <a:spcPct val="0"/>
                </a:spcBef>
                <a:spcAft>
                  <a:spcPct val="35000"/>
                </a:spcAft>
              </a:pPr>
              <a:r>
                <a:rPr lang="en-US" sz="1400" b="1" dirty="0">
                  <a:solidFill>
                    <a:srgbClr val="FFFFFF"/>
                  </a:solidFill>
                </a:rPr>
                <a:t>STAGE 4</a:t>
              </a:r>
            </a:p>
            <a:p>
              <a:pPr algn="ctr" defTabSz="577850">
                <a:lnSpc>
                  <a:spcPct val="90000"/>
                </a:lnSpc>
                <a:spcBef>
                  <a:spcPct val="0"/>
                </a:spcBef>
                <a:spcAft>
                  <a:spcPct val="35000"/>
                </a:spcAft>
              </a:pPr>
              <a:r>
                <a:rPr lang="en-US" sz="1400" b="1" dirty="0">
                  <a:solidFill>
                    <a:srgbClr val="FFFFFF"/>
                  </a:solidFill>
                </a:rPr>
                <a:t>Readiness Review/ Contracting</a:t>
              </a:r>
            </a:p>
          </p:txBody>
        </p:sp>
      </p:grpSp>
      <p:sp>
        <p:nvSpPr>
          <p:cNvPr id="29" name="TextBox 28"/>
          <p:cNvSpPr txBox="1"/>
          <p:nvPr/>
        </p:nvSpPr>
        <p:spPr>
          <a:xfrm>
            <a:off x="6853410" y="2209803"/>
            <a:ext cx="2015533" cy="692497"/>
          </a:xfrm>
          <a:prstGeom prst="rect">
            <a:avLst/>
          </a:prstGeom>
          <a:solidFill>
            <a:schemeClr val="bg1"/>
          </a:solidFill>
          <a:ln w="19050">
            <a:solidFill>
              <a:schemeClr val="accent4"/>
            </a:solidFill>
          </a:ln>
        </p:spPr>
        <p:txBody>
          <a:bodyPr wrap="square" rtlCol="0">
            <a:spAutoFit/>
          </a:bodyPr>
          <a:lstStyle/>
          <a:p>
            <a:r>
              <a:rPr lang="en-US" sz="1300" b="1" dirty="0">
                <a:solidFill>
                  <a:prstClr val="black"/>
                </a:solidFill>
              </a:rPr>
              <a:t>BH I/DD Tailored Plan Role (LME-MCO): </a:t>
            </a:r>
            <a:r>
              <a:rPr lang="en-US" sz="1300" dirty="0">
                <a:solidFill>
                  <a:prstClr val="black"/>
                </a:solidFill>
              </a:rPr>
              <a:t>Oversight transitions to plan level.</a:t>
            </a:r>
            <a:endParaRPr lang="en-US" sz="1300" b="1" dirty="0">
              <a:solidFill>
                <a:prstClr val="black"/>
              </a:solidFill>
            </a:endParaRPr>
          </a:p>
        </p:txBody>
      </p:sp>
      <p:sp>
        <p:nvSpPr>
          <p:cNvPr id="25" name="TextBox 24">
            <a:extLst>
              <a:ext uri="{FF2B5EF4-FFF2-40B4-BE49-F238E27FC236}">
                <a16:creationId xmlns:a16="http://schemas.microsoft.com/office/drawing/2014/main" id="{90E48C6B-6A3D-45DA-8033-2FBE34FCFC37}"/>
              </a:ext>
            </a:extLst>
          </p:cNvPr>
          <p:cNvSpPr txBox="1"/>
          <p:nvPr/>
        </p:nvSpPr>
        <p:spPr>
          <a:xfrm>
            <a:off x="2667000" y="5042883"/>
            <a:ext cx="6372833" cy="1492716"/>
          </a:xfrm>
          <a:prstGeom prst="rect">
            <a:avLst/>
          </a:prstGeom>
          <a:solidFill>
            <a:schemeClr val="bg1"/>
          </a:solidFill>
          <a:ln w="19050">
            <a:solidFill>
              <a:schemeClr val="tx2"/>
            </a:solidFill>
          </a:ln>
        </p:spPr>
        <p:txBody>
          <a:bodyPr wrap="square" rtlCol="0">
            <a:spAutoFit/>
          </a:bodyPr>
          <a:lstStyle/>
          <a:p>
            <a:r>
              <a:rPr lang="en-US" sz="1300" b="1" u="sng" dirty="0"/>
              <a:t>Desk Review</a:t>
            </a:r>
            <a:r>
              <a:rPr lang="en-US" sz="1300" b="1" dirty="0"/>
              <a:t>:</a:t>
            </a:r>
            <a:r>
              <a:rPr lang="en-US" sz="1300" dirty="0"/>
              <a:t> The Department will review each written application to determine whether the organization has the potential to satisfy the full criteria at BH I/DD Tailored Plan launch. </a:t>
            </a:r>
            <a:r>
              <a:rPr lang="en-US" sz="1300" b="1" dirty="0"/>
              <a:t> </a:t>
            </a:r>
          </a:p>
          <a:p>
            <a:endParaRPr lang="en-US" sz="1300" dirty="0"/>
          </a:p>
          <a:p>
            <a:r>
              <a:rPr lang="en-US" sz="1300" b="1" u="sng" dirty="0"/>
              <a:t>Site Visit</a:t>
            </a:r>
            <a:r>
              <a:rPr lang="en-US" sz="1300" b="1" dirty="0"/>
              <a:t>: </a:t>
            </a:r>
            <a:r>
              <a:rPr lang="en-US" sz="1300" dirty="0"/>
              <a:t>The Department will arrange to conduct one or more site visits with providers that “pass” the desk review to drive a final decision on certification, and to increase understanding of each organization’s capacity, strengths, and areas for improvement, including need for capacity building funding.  </a:t>
            </a:r>
          </a:p>
        </p:txBody>
      </p:sp>
      <p:pic>
        <p:nvPicPr>
          <p:cNvPr id="26" name="Picture 426">
            <a:extLst>
              <a:ext uri="{FF2B5EF4-FFF2-40B4-BE49-F238E27FC236}">
                <a16:creationId xmlns:a16="http://schemas.microsoft.com/office/drawing/2014/main" id="{BEF35127-4AF9-4C7B-A808-3847E60D0A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0487" y="3581400"/>
            <a:ext cx="1814513"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3">
            <a:extLst>
              <a:ext uri="{FF2B5EF4-FFF2-40B4-BE49-F238E27FC236}">
                <a16:creationId xmlns:a16="http://schemas.microsoft.com/office/drawing/2014/main" id="{7A8AB234-7DD5-476C-B2F9-BD555CE6808E}"/>
              </a:ext>
            </a:extLst>
          </p:cNvPr>
          <p:cNvSpPr/>
          <p:nvPr/>
        </p:nvSpPr>
        <p:spPr>
          <a:xfrm>
            <a:off x="248680" y="5268544"/>
            <a:ext cx="2157627" cy="983355"/>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The AMH+ and CMA certification process is separate from the Medicaid enrollment process.</a:t>
            </a:r>
          </a:p>
        </p:txBody>
      </p:sp>
    </p:spTree>
    <p:extLst>
      <p:ext uri="{BB962C8B-B14F-4D97-AF65-F5344CB8AC3E}">
        <p14:creationId xmlns:p14="http://schemas.microsoft.com/office/powerpoint/2010/main" val="70094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2800" b="1" dirty="0">
              <a:latin typeface="Calibri"/>
              <a:ea typeface="+mj-ea"/>
              <a:cs typeface="Times New Roman"/>
              <a:sym typeface="Calibri"/>
            </a:endParaRPr>
          </a:p>
        </p:txBody>
      </p:sp>
      <p:sp>
        <p:nvSpPr>
          <p:cNvPr id="3" name="Slide Number Placeholder 2"/>
          <p:cNvSpPr>
            <a:spLocks noGrp="1"/>
          </p:cNvSpPr>
          <p:nvPr>
            <p:ph type="sldNum" sz="quarter" idx="14"/>
          </p:nvPr>
        </p:nvSpPr>
        <p:spPr/>
        <p:txBody>
          <a:bodyPr/>
          <a:lstStyle/>
          <a:p>
            <a:fld id="{11F27F3A-B3E9-41ED-AF8F-A365F10BB65F}" type="slidenum">
              <a:rPr lang="en-US" smtClean="0"/>
              <a:pPr/>
              <a:t>13</a:t>
            </a:fld>
            <a:endParaRPr lang="en-US" dirty="0"/>
          </a:p>
        </p:txBody>
      </p:sp>
      <p:grpSp>
        <p:nvGrpSpPr>
          <p:cNvPr id="20" name="Group 19"/>
          <p:cNvGrpSpPr/>
          <p:nvPr/>
        </p:nvGrpSpPr>
        <p:grpSpPr>
          <a:xfrm>
            <a:off x="152401" y="2286000"/>
            <a:ext cx="4343399" cy="3429000"/>
            <a:chOff x="198300" y="2114550"/>
            <a:chExt cx="4661743" cy="2955426"/>
          </a:xfrm>
        </p:grpSpPr>
        <p:sp>
          <p:nvSpPr>
            <p:cNvPr id="22" name="Rectangle 21"/>
            <p:cNvSpPr/>
            <p:nvPr/>
          </p:nvSpPr>
          <p:spPr>
            <a:xfrm>
              <a:off x="198300" y="2545424"/>
              <a:ext cx="4661741" cy="2524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Wingdings" panose="05000000000000000000" pitchFamily="2" charset="2"/>
                <a:buChar char="§"/>
              </a:pPr>
              <a:r>
                <a:rPr lang="en-US" sz="1600" dirty="0">
                  <a:solidFill>
                    <a:prstClr val="black"/>
                  </a:solidFill>
                </a:rPr>
                <a:t>Supporting application process by completing the </a:t>
              </a:r>
              <a:r>
                <a:rPr lang="en-US" sz="1600" b="1" dirty="0">
                  <a:solidFill>
                    <a:prstClr val="black"/>
                  </a:solidFill>
                </a:rPr>
                <a:t>CIN or Other Partner Supplement</a:t>
              </a:r>
            </a:p>
            <a:p>
              <a:pPr marL="285750" indent="-285750">
                <a:spcAft>
                  <a:spcPts val="300"/>
                </a:spcAft>
                <a:buFont typeface="Wingdings" panose="05000000000000000000" pitchFamily="2" charset="2"/>
                <a:buChar char="§"/>
              </a:pPr>
              <a:r>
                <a:rPr lang="en-US" sz="1600" dirty="0">
                  <a:solidFill>
                    <a:prstClr val="black"/>
                  </a:solidFill>
                </a:rPr>
                <a:t>Providing </a:t>
              </a:r>
              <a:r>
                <a:rPr lang="en-US" sz="1600" b="1" dirty="0">
                  <a:solidFill>
                    <a:prstClr val="black"/>
                  </a:solidFill>
                </a:rPr>
                <a:t>local care management</a:t>
              </a:r>
              <a:r>
                <a:rPr lang="en-US" sz="1600" dirty="0">
                  <a:solidFill>
                    <a:prstClr val="black"/>
                  </a:solidFill>
                </a:rPr>
                <a:t> staffing, functions and services </a:t>
              </a:r>
            </a:p>
            <a:p>
              <a:pPr marL="285750" indent="-285750">
                <a:spcAft>
                  <a:spcPts val="300"/>
                </a:spcAft>
                <a:buFont typeface="Wingdings" panose="05000000000000000000" pitchFamily="2" charset="2"/>
                <a:buChar char="§"/>
              </a:pPr>
              <a:r>
                <a:rPr lang="en-US" sz="1600" dirty="0">
                  <a:solidFill>
                    <a:prstClr val="black"/>
                  </a:solidFill>
                </a:rPr>
                <a:t>Supporting </a:t>
              </a:r>
              <a:r>
                <a:rPr lang="en-US" sz="1600" b="1" dirty="0">
                  <a:solidFill>
                    <a:prstClr val="black"/>
                  </a:solidFill>
                </a:rPr>
                <a:t>AMH+ and CMA analytics and data integration </a:t>
              </a:r>
            </a:p>
            <a:p>
              <a:pPr marL="285750" indent="-285750">
                <a:spcAft>
                  <a:spcPts val="300"/>
                </a:spcAft>
                <a:buFont typeface="Wingdings" panose="05000000000000000000" pitchFamily="2" charset="2"/>
                <a:buChar char="§"/>
              </a:pPr>
              <a:r>
                <a:rPr lang="en-US" sz="1600" b="1" dirty="0">
                  <a:solidFill>
                    <a:prstClr val="black"/>
                  </a:solidFill>
                </a:rPr>
                <a:t>Assisting in the contracting process</a:t>
              </a:r>
              <a:r>
                <a:rPr lang="en-US" sz="1600" dirty="0">
                  <a:solidFill>
                    <a:prstClr val="black"/>
                  </a:solidFill>
                </a:rPr>
                <a:t> </a:t>
              </a:r>
              <a:r>
                <a:rPr lang="en-US" sz="1600" b="1" dirty="0">
                  <a:solidFill>
                    <a:prstClr val="black"/>
                  </a:solidFill>
                </a:rPr>
                <a:t>or directly contracting with BH I/DD Tailored Plans </a:t>
              </a:r>
              <a:r>
                <a:rPr lang="en-US" sz="1600" dirty="0">
                  <a:solidFill>
                    <a:prstClr val="black"/>
                  </a:solidFill>
                </a:rPr>
                <a:t>on behalf of AMH+ practices/CMAs</a:t>
              </a:r>
              <a:endParaRPr lang="en-US" sz="1400" dirty="0">
                <a:solidFill>
                  <a:prstClr val="black"/>
                </a:solidFill>
              </a:endParaRPr>
            </a:p>
          </p:txBody>
        </p:sp>
        <p:sp>
          <p:nvSpPr>
            <p:cNvPr id="23" name="Rectangle 22"/>
            <p:cNvSpPr/>
            <p:nvPr/>
          </p:nvSpPr>
          <p:spPr>
            <a:xfrm>
              <a:off x="198300" y="2114550"/>
              <a:ext cx="4661743" cy="5473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How may CINs or Other Partners Serve AMH+ practices and CMAs?</a:t>
              </a:r>
            </a:p>
          </p:txBody>
        </p:sp>
      </p:grpSp>
      <p:sp>
        <p:nvSpPr>
          <p:cNvPr id="17" name="Rectangle 16"/>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solidFill>
                  <a:prstClr val="black"/>
                </a:solidFill>
              </a:rPr>
              <a:t> In response to comments from stakeholders, the Department has decided to allow a pathway for CINs or Other Partners to answer certain questions, if applicable to an organization’s application. </a:t>
            </a:r>
          </a:p>
        </p:txBody>
      </p:sp>
      <p:grpSp>
        <p:nvGrpSpPr>
          <p:cNvPr id="24" name="Group 23"/>
          <p:cNvGrpSpPr/>
          <p:nvPr/>
        </p:nvGrpSpPr>
        <p:grpSpPr>
          <a:xfrm>
            <a:off x="4724401" y="2285999"/>
            <a:ext cx="4343399" cy="3429000"/>
            <a:chOff x="361870" y="2114550"/>
            <a:chExt cx="4661743" cy="2462855"/>
          </a:xfrm>
        </p:grpSpPr>
        <p:sp>
          <p:nvSpPr>
            <p:cNvPr id="25" name="Rectangle 24"/>
            <p:cNvSpPr/>
            <p:nvPr/>
          </p:nvSpPr>
          <p:spPr>
            <a:xfrm>
              <a:off x="361870" y="2545423"/>
              <a:ext cx="4661741" cy="20319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Wingdings" panose="05000000000000000000" pitchFamily="2" charset="2"/>
                <a:buChar char="§"/>
              </a:pPr>
              <a:endParaRPr lang="en-US" sz="1600" b="1" dirty="0">
                <a:solidFill>
                  <a:prstClr val="black"/>
                </a:solidFill>
              </a:endParaRPr>
            </a:p>
            <a:p>
              <a:pPr marL="285750" indent="-285750">
                <a:spcAft>
                  <a:spcPts val="300"/>
                </a:spcAft>
                <a:buFont typeface="Wingdings" panose="05000000000000000000" pitchFamily="2" charset="2"/>
                <a:buChar char="§"/>
              </a:pPr>
              <a:r>
                <a:rPr lang="en-US" sz="1600" b="1" dirty="0">
                  <a:solidFill>
                    <a:prstClr val="black"/>
                  </a:solidFill>
                </a:rPr>
                <a:t>The Department will certify individual AMH+ practices and CMAs, not CINs</a:t>
              </a:r>
              <a:endParaRPr lang="en-US" sz="1600" dirty="0">
                <a:solidFill>
                  <a:prstClr val="black"/>
                </a:solidFill>
              </a:endParaRPr>
            </a:p>
            <a:p>
              <a:pPr marL="285750" indent="-285750">
                <a:spcAft>
                  <a:spcPts val="300"/>
                </a:spcAft>
                <a:buFont typeface="Wingdings" panose="05000000000000000000" pitchFamily="2" charset="2"/>
                <a:buChar char="§"/>
              </a:pPr>
              <a:r>
                <a:rPr lang="en-US" sz="1600" dirty="0">
                  <a:solidFill>
                    <a:prstClr val="black"/>
                  </a:solidFill>
                </a:rPr>
                <a:t>Organizations that have not yet decided whether/how to affiliate with a CIN or Other Partner </a:t>
              </a:r>
              <a:r>
                <a:rPr lang="en-US" sz="1600" b="1" dirty="0">
                  <a:solidFill>
                    <a:prstClr val="black"/>
                  </a:solidFill>
                </a:rPr>
                <a:t>may </a:t>
              </a:r>
              <a:r>
                <a:rPr lang="en-US" sz="1600" dirty="0">
                  <a:solidFill>
                    <a:prstClr val="black"/>
                  </a:solidFill>
                </a:rPr>
                <a:t>begin the application process now </a:t>
              </a:r>
              <a:endParaRPr lang="en-US" sz="1600" i="1" dirty="0">
                <a:solidFill>
                  <a:prstClr val="black"/>
                </a:solidFill>
              </a:endParaRPr>
            </a:p>
            <a:p>
              <a:pPr marL="742950" lvl="1" indent="-285750">
                <a:spcAft>
                  <a:spcPts val="300"/>
                </a:spcAft>
                <a:buFont typeface="Wingdings" panose="05000000000000000000" pitchFamily="2" charset="2"/>
                <a:buChar char="§"/>
              </a:pPr>
              <a:r>
                <a:rPr lang="en-US" sz="1200" i="1" dirty="0">
                  <a:solidFill>
                    <a:prstClr val="black"/>
                  </a:solidFill>
                </a:rPr>
                <a:t>Final certification decision prior to BH I/DD Tailored Plan launch will include assessment of how roles and responsibilities will be shared between provider and CIN or Other Partner</a:t>
              </a:r>
            </a:p>
            <a:p>
              <a:pPr>
                <a:spcAft>
                  <a:spcPts val="300"/>
                </a:spcAft>
              </a:pPr>
              <a:endParaRPr lang="en-US" sz="1600" dirty="0">
                <a:solidFill>
                  <a:prstClr val="black"/>
                </a:solidFill>
              </a:endParaRPr>
            </a:p>
          </p:txBody>
        </p:sp>
        <p:sp>
          <p:nvSpPr>
            <p:cNvPr id="26" name="Rectangle 25"/>
            <p:cNvSpPr/>
            <p:nvPr/>
          </p:nvSpPr>
          <p:spPr>
            <a:xfrm>
              <a:off x="361870" y="2114550"/>
              <a:ext cx="4661743" cy="547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How does the certification process work if a provider has not yet decided whether to contract with a CIN or Other Partner?</a:t>
              </a:r>
            </a:p>
          </p:txBody>
        </p:sp>
      </p:grpSp>
      <p:sp>
        <p:nvSpPr>
          <p:cNvPr id="13" name="Rounded Rectangle 13">
            <a:extLst>
              <a:ext uri="{FF2B5EF4-FFF2-40B4-BE49-F238E27FC236}">
                <a16:creationId xmlns:a16="http://schemas.microsoft.com/office/drawing/2014/main" id="{9F4654AC-6BAA-4A9F-A8DD-08941077AF66}"/>
              </a:ext>
            </a:extLst>
          </p:cNvPr>
          <p:cNvSpPr/>
          <p:nvPr/>
        </p:nvSpPr>
        <p:spPr>
          <a:xfrm>
            <a:off x="990600" y="5927944"/>
            <a:ext cx="7239000" cy="549057"/>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A “CIN or Other Partner” is an organization with which an AMH+ or CMA may be affiliated that helps the AMH+ or CMA meet the requirements of the model. </a:t>
            </a:r>
          </a:p>
        </p:txBody>
      </p:sp>
      <p:sp>
        <p:nvSpPr>
          <p:cNvPr id="15" name="Title 2">
            <a:extLst>
              <a:ext uri="{FF2B5EF4-FFF2-40B4-BE49-F238E27FC236}">
                <a16:creationId xmlns:a16="http://schemas.microsoft.com/office/drawing/2014/main" id="{29FDC955-BB8E-474B-8F5C-DD41E700F990}"/>
              </a:ext>
            </a:extLst>
          </p:cNvPr>
          <p:cNvSpPr txBox="1">
            <a:spLocks/>
          </p:cNvSpPr>
          <p:nvPr/>
        </p:nvSpPr>
        <p:spPr>
          <a:xfrm>
            <a:off x="1" y="624054"/>
            <a:ext cx="8517636"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1" i="0" kern="1200" baseline="0">
                <a:solidFill>
                  <a:schemeClr val="tx1"/>
                </a:solidFill>
                <a:latin typeface="+mn-lt"/>
                <a:ea typeface="+mj-ea"/>
                <a:cs typeface="Times New Roman" panose="02020603050405020304" pitchFamily="18" charset="0"/>
              </a:defRPr>
            </a:lvl1pPr>
          </a:lstStyle>
          <a:p>
            <a:r>
              <a:rPr lang="en-US" sz="2800" dirty="0">
                <a:solidFill>
                  <a:schemeClr val="tx2">
                    <a:lumMod val="75000"/>
                  </a:schemeClr>
                </a:solidFill>
              </a:rPr>
              <a:t>Role of CIN or Other Partners in Application Process</a:t>
            </a:r>
          </a:p>
        </p:txBody>
      </p:sp>
    </p:spTree>
    <p:extLst>
      <p:ext uri="{BB962C8B-B14F-4D97-AF65-F5344CB8AC3E}">
        <p14:creationId xmlns:p14="http://schemas.microsoft.com/office/powerpoint/2010/main" val="247505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495182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3" name="Slide Number Placeholder 2"/>
          <p:cNvSpPr>
            <a:spLocks noGrp="1"/>
          </p:cNvSpPr>
          <p:nvPr>
            <p:ph type="sldNum" sz="quarter" idx="14"/>
          </p:nvPr>
        </p:nvSpPr>
        <p:spPr/>
        <p:txBody>
          <a:bodyPr/>
          <a:lstStyle/>
          <a:p>
            <a:fld id="{11F27F3A-B3E9-41ED-AF8F-A365F10BB65F}" type="slidenum">
              <a:rPr lang="en-US" smtClean="0"/>
              <a:pPr/>
              <a:t>14</a:t>
            </a:fld>
            <a:endParaRPr lang="en-US" dirty="0"/>
          </a:p>
        </p:txBody>
      </p:sp>
      <p:sp>
        <p:nvSpPr>
          <p:cNvPr id="4" name="Title 3"/>
          <p:cNvSpPr>
            <a:spLocks noGrp="1"/>
          </p:cNvSpPr>
          <p:nvPr>
            <p:ph type="title"/>
          </p:nvPr>
        </p:nvSpPr>
        <p:spPr>
          <a:xfrm>
            <a:off x="0" y="624054"/>
            <a:ext cx="8915400" cy="548640"/>
          </a:xfrm>
        </p:spPr>
        <p:txBody>
          <a:bodyPr vert="horz" lIns="91440" tIns="45720" rIns="91440" bIns="45720" rtlCol="0" anchor="t">
            <a:noAutofit/>
          </a:bodyPr>
          <a:lstStyle/>
          <a:p>
            <a:r>
              <a:rPr lang="en-US" sz="2800" dirty="0"/>
              <a:t>Certification Requirements Overview </a:t>
            </a:r>
          </a:p>
        </p:txBody>
      </p:sp>
      <p:sp>
        <p:nvSpPr>
          <p:cNvPr id="9" name="Rectangle 8"/>
          <p:cNvSpPr/>
          <p:nvPr/>
        </p:nvSpPr>
        <p:spPr bwMode="auto">
          <a:xfrm>
            <a:off x="0" y="1360501"/>
            <a:ext cx="9144000" cy="51926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8" name="Rectangle 7"/>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solidFill>
                  <a:prstClr val="black"/>
                </a:solidFill>
              </a:rPr>
              <a:t>The AMH+ and CMA certification application will assess whether organizations are </a:t>
            </a:r>
            <a:r>
              <a:rPr lang="en-US" b="1" u="sng" dirty="0">
                <a:solidFill>
                  <a:prstClr val="black"/>
                </a:solidFill>
              </a:rPr>
              <a:t>credibly on track to deliver Tailored Care Management by BH I/DD Tailored Plan launch</a:t>
            </a:r>
            <a:r>
              <a:rPr lang="en-US" b="1" dirty="0">
                <a:solidFill>
                  <a:prstClr val="black"/>
                </a:solidFill>
              </a:rPr>
              <a:t>. </a:t>
            </a:r>
            <a:endParaRPr lang="en-US" b="1" dirty="0"/>
          </a:p>
        </p:txBody>
      </p:sp>
      <p:sp>
        <p:nvSpPr>
          <p:cNvPr id="10" name="TextBox 9"/>
          <p:cNvSpPr txBox="1"/>
          <p:nvPr/>
        </p:nvSpPr>
        <p:spPr>
          <a:xfrm>
            <a:off x="457200" y="2476143"/>
            <a:ext cx="5125709" cy="2400657"/>
          </a:xfrm>
          <a:prstGeom prst="rect">
            <a:avLst/>
          </a:prstGeom>
          <a:noFill/>
          <a:ln w="25400">
            <a:noFill/>
          </a:ln>
        </p:spPr>
        <p:txBody>
          <a:bodyPr wrap="square" rtlCol="0">
            <a:spAutoFit/>
          </a:bodyPr>
          <a:lstStyle/>
          <a:p>
            <a:pPr>
              <a:spcAft>
                <a:spcPts val="600"/>
              </a:spcAft>
            </a:pPr>
            <a:r>
              <a:rPr lang="en-US" sz="1500" dirty="0"/>
              <a:t>Meet </a:t>
            </a:r>
            <a:r>
              <a:rPr lang="en-US" sz="1500" b="1" dirty="0"/>
              <a:t>eligibility definitions </a:t>
            </a:r>
            <a:r>
              <a:rPr lang="en-US" sz="1500" dirty="0"/>
              <a:t>as an AMH+ or CMA</a:t>
            </a:r>
          </a:p>
          <a:p>
            <a:pPr>
              <a:spcAft>
                <a:spcPts val="600"/>
              </a:spcAft>
            </a:pPr>
            <a:r>
              <a:rPr lang="en-US" sz="1500" dirty="0"/>
              <a:t>Show appropriate </a:t>
            </a:r>
            <a:r>
              <a:rPr lang="en-US" sz="1500" b="1" dirty="0"/>
              <a:t>organizational standing/experience </a:t>
            </a:r>
            <a:endParaRPr lang="en-US" sz="1500" dirty="0"/>
          </a:p>
          <a:p>
            <a:pPr>
              <a:spcAft>
                <a:spcPts val="600"/>
              </a:spcAft>
            </a:pPr>
            <a:r>
              <a:rPr lang="en-US" sz="1500" dirty="0"/>
              <a:t>Show appropriate </a:t>
            </a:r>
            <a:r>
              <a:rPr lang="en-US" sz="1500" b="1" dirty="0"/>
              <a:t>staffing</a:t>
            </a:r>
            <a:endParaRPr lang="en-US" sz="1500" dirty="0"/>
          </a:p>
          <a:p>
            <a:pPr lvl="0">
              <a:spcAft>
                <a:spcPts val="600"/>
              </a:spcAft>
            </a:pPr>
            <a:r>
              <a:rPr lang="en-US" sz="1500" dirty="0"/>
              <a:t>Demonstrate the ability to deliver all </a:t>
            </a:r>
            <a:r>
              <a:rPr lang="en-US" sz="1500" b="1" dirty="0"/>
              <a:t>required elements </a:t>
            </a:r>
            <a:r>
              <a:rPr lang="en-US" sz="1500" dirty="0"/>
              <a:t>of the Tailored Care Management model</a:t>
            </a:r>
          </a:p>
          <a:p>
            <a:pPr>
              <a:spcAft>
                <a:spcPts val="600"/>
              </a:spcAft>
            </a:pPr>
            <a:r>
              <a:rPr lang="en-US" sz="1500" dirty="0"/>
              <a:t>Meet </a:t>
            </a:r>
            <a:r>
              <a:rPr lang="en-US" sz="1500" b="1" dirty="0"/>
              <a:t>health IT </a:t>
            </a:r>
            <a:r>
              <a:rPr lang="en-US" sz="1500" dirty="0"/>
              <a:t>requirements</a:t>
            </a:r>
          </a:p>
          <a:p>
            <a:pPr>
              <a:spcAft>
                <a:spcPts val="600"/>
              </a:spcAft>
            </a:pPr>
            <a:r>
              <a:rPr lang="en-US" sz="1500" dirty="0"/>
              <a:t>Meet </a:t>
            </a:r>
            <a:r>
              <a:rPr lang="en-US" sz="1500" b="1" dirty="0"/>
              <a:t>quality measurement and improvement </a:t>
            </a:r>
            <a:r>
              <a:rPr lang="en-US" sz="1500" dirty="0"/>
              <a:t>requirements </a:t>
            </a:r>
          </a:p>
          <a:p>
            <a:pPr>
              <a:spcAft>
                <a:spcPts val="600"/>
              </a:spcAft>
            </a:pPr>
            <a:r>
              <a:rPr lang="en-US" sz="1500" dirty="0"/>
              <a:t>Participate in </a:t>
            </a:r>
            <a:r>
              <a:rPr lang="en-US" sz="1500" b="1" dirty="0"/>
              <a:t>required training </a:t>
            </a:r>
            <a:r>
              <a:rPr lang="en-US" sz="1500" dirty="0"/>
              <a:t>(occurs after initial certification)</a:t>
            </a:r>
          </a:p>
        </p:txBody>
      </p:sp>
      <p:cxnSp>
        <p:nvCxnSpPr>
          <p:cNvPr id="11" name="Straight Connector 7"/>
          <p:cNvCxnSpPr>
            <a:cxnSpLocks noChangeShapeType="1"/>
          </p:cNvCxnSpPr>
          <p:nvPr/>
        </p:nvCxnSpPr>
        <p:spPr bwMode="auto">
          <a:xfrm>
            <a:off x="339042" y="2057400"/>
            <a:ext cx="0" cy="4487333"/>
          </a:xfrm>
          <a:prstGeom prst="line">
            <a:avLst/>
          </a:prstGeom>
          <a:noFill/>
          <a:ln w="19050" cap="flat" cmpd="sng" algn="ctr">
            <a:solidFill>
              <a:srgbClr val="336699"/>
            </a:solidFill>
            <a:prstDash val="sysDot"/>
            <a:round/>
            <a:headEnd type="none" w="med" len="med"/>
            <a:tailEnd type="none" w="med" len="med"/>
          </a:ln>
          <a:effectLst/>
        </p:spPr>
      </p:cxnSp>
      <p:sp>
        <p:nvSpPr>
          <p:cNvPr id="12" name="Oval 11"/>
          <p:cNvSpPr>
            <a:spLocks noChangeArrowheads="1"/>
          </p:cNvSpPr>
          <p:nvPr/>
        </p:nvSpPr>
        <p:spPr bwMode="auto">
          <a:xfrm>
            <a:off x="247602" y="25523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1</a:t>
            </a:r>
          </a:p>
        </p:txBody>
      </p:sp>
      <p:sp>
        <p:nvSpPr>
          <p:cNvPr id="13" name="Oval 12"/>
          <p:cNvSpPr>
            <a:spLocks noChangeArrowheads="1"/>
          </p:cNvSpPr>
          <p:nvPr/>
        </p:nvSpPr>
        <p:spPr bwMode="auto">
          <a:xfrm>
            <a:off x="247602" y="40001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5</a:t>
            </a:r>
          </a:p>
        </p:txBody>
      </p:sp>
      <p:sp>
        <p:nvSpPr>
          <p:cNvPr id="14" name="Oval 13"/>
          <p:cNvSpPr>
            <a:spLocks noChangeArrowheads="1"/>
          </p:cNvSpPr>
          <p:nvPr/>
        </p:nvSpPr>
        <p:spPr bwMode="auto">
          <a:xfrm>
            <a:off x="247602" y="31619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3</a:t>
            </a:r>
          </a:p>
        </p:txBody>
      </p:sp>
      <p:sp>
        <p:nvSpPr>
          <p:cNvPr id="16" name="Oval 15"/>
          <p:cNvSpPr>
            <a:spLocks noChangeArrowheads="1"/>
          </p:cNvSpPr>
          <p:nvPr/>
        </p:nvSpPr>
        <p:spPr bwMode="auto">
          <a:xfrm>
            <a:off x="247602" y="34667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4</a:t>
            </a:r>
          </a:p>
        </p:txBody>
      </p:sp>
      <p:sp>
        <p:nvSpPr>
          <p:cNvPr id="17" name="Oval 16"/>
          <p:cNvSpPr>
            <a:spLocks noChangeArrowheads="1"/>
          </p:cNvSpPr>
          <p:nvPr/>
        </p:nvSpPr>
        <p:spPr bwMode="auto">
          <a:xfrm>
            <a:off x="247602" y="28571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2</a:t>
            </a:r>
          </a:p>
        </p:txBody>
      </p:sp>
      <p:sp>
        <p:nvSpPr>
          <p:cNvPr id="19" name="Oval 18"/>
          <p:cNvSpPr>
            <a:spLocks noChangeArrowheads="1"/>
          </p:cNvSpPr>
          <p:nvPr/>
        </p:nvSpPr>
        <p:spPr bwMode="auto">
          <a:xfrm>
            <a:off x="247602" y="460974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7</a:t>
            </a:r>
          </a:p>
        </p:txBody>
      </p:sp>
      <p:sp>
        <p:nvSpPr>
          <p:cNvPr id="18" name="Oval 17"/>
          <p:cNvSpPr>
            <a:spLocks noChangeArrowheads="1"/>
          </p:cNvSpPr>
          <p:nvPr/>
        </p:nvSpPr>
        <p:spPr bwMode="auto">
          <a:xfrm>
            <a:off x="247602" y="43129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r>
              <a:rPr lang="en-US" sz="1100" b="1" kern="0" dirty="0">
                <a:solidFill>
                  <a:srgbClr val="000000"/>
                </a:solidFill>
                <a:ea typeface="ＭＳ Ｐゴシック"/>
              </a:rPr>
              <a:t>6</a:t>
            </a:r>
          </a:p>
        </p:txBody>
      </p:sp>
      <p:sp>
        <p:nvSpPr>
          <p:cNvPr id="20" name="Pentagon 19"/>
          <p:cNvSpPr/>
          <p:nvPr/>
        </p:nvSpPr>
        <p:spPr>
          <a:xfrm>
            <a:off x="0" y="2057400"/>
            <a:ext cx="4297680" cy="381000"/>
          </a:xfrm>
          <a:prstGeom prst="homePlate">
            <a:avLst/>
          </a:prstGeom>
          <a:solidFill>
            <a:srgbClr val="FFC000"/>
          </a:solidFill>
          <a:ln w="25400" cap="flat" cmpd="sng" algn="ctr">
            <a:noFill/>
            <a:prstDash val="solid"/>
          </a:ln>
          <a:effectLst/>
        </p:spPr>
        <p:txBody>
          <a:bodyPr rtlCol="0" anchor="ctr"/>
          <a:lstStyle/>
          <a:p>
            <a:pPr defTabSz="1019175">
              <a:defRPr/>
            </a:pPr>
            <a:r>
              <a:rPr lang="en-US" sz="1700" b="1" kern="0" dirty="0">
                <a:solidFill>
                  <a:sysClr val="windowText" lastClr="000000"/>
                </a:solidFill>
                <a:ea typeface="ＭＳ Ｐゴシック"/>
              </a:rPr>
              <a:t>Requirements:</a:t>
            </a:r>
          </a:p>
        </p:txBody>
      </p:sp>
      <p:sp>
        <p:nvSpPr>
          <p:cNvPr id="21" name="Rounded Rectangle 20"/>
          <p:cNvSpPr/>
          <p:nvPr/>
        </p:nvSpPr>
        <p:spPr>
          <a:xfrm>
            <a:off x="492919" y="5240688"/>
            <a:ext cx="4701627" cy="1128343"/>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1300" dirty="0">
                <a:solidFill>
                  <a:schemeClr val="tx1"/>
                </a:solidFill>
              </a:rPr>
              <a:t>Organizations do not have to be fully ready now, but must be able to describe their plans to achieve readiness. </a:t>
            </a:r>
          </a:p>
          <a:p>
            <a:pPr marL="285750" indent="-285750">
              <a:buFont typeface="Wingdings" panose="05000000000000000000" pitchFamily="2" charset="2"/>
              <a:buChar char="§"/>
            </a:pPr>
            <a:r>
              <a:rPr lang="en-US" sz="1300" b="1" dirty="0">
                <a:solidFill>
                  <a:schemeClr val="tx1"/>
                </a:solidFill>
              </a:rPr>
              <a:t>The Department intends to provide “capacity building” funding for provider organizations. More detail on this opportunity will be forthcoming. </a:t>
            </a:r>
          </a:p>
        </p:txBody>
      </p:sp>
      <p:sp>
        <p:nvSpPr>
          <p:cNvPr id="26" name="Rounded Rectangular Callout 4">
            <a:extLst>
              <a:ext uri="{FF2B5EF4-FFF2-40B4-BE49-F238E27FC236}">
                <a16:creationId xmlns:a16="http://schemas.microsoft.com/office/drawing/2014/main" id="{C82271CB-AFC7-4196-BC80-8A1A9C7BF6A8}"/>
              </a:ext>
            </a:extLst>
          </p:cNvPr>
          <p:cNvSpPr/>
          <p:nvPr/>
        </p:nvSpPr>
        <p:spPr>
          <a:xfrm>
            <a:off x="5532890" y="5240688"/>
            <a:ext cx="3272067" cy="1128343"/>
          </a:xfrm>
          <a:prstGeom prst="wedgeRoundRectCallout">
            <a:avLst>
              <a:gd name="adj1" fmla="val 3923"/>
              <a:gd name="adj2" fmla="val -69047"/>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dirty="0">
                <a:solidFill>
                  <a:schemeClr val="tx1"/>
                </a:solidFill>
              </a:rPr>
              <a:t>Organizations should cross-reference the Tailored Care Management </a:t>
            </a:r>
            <a:r>
              <a:rPr lang="en-US" sz="1300" i="1" dirty="0">
                <a:solidFill>
                  <a:srgbClr val="FF0000"/>
                </a:solidFill>
                <a:hlinkClick r:id="rId7"/>
              </a:rPr>
              <a:t>Provider Manual</a:t>
            </a:r>
            <a:r>
              <a:rPr lang="en-US" sz="1300" i="1" dirty="0">
                <a:solidFill>
                  <a:srgbClr val="FF0000"/>
                </a:solidFill>
              </a:rPr>
              <a:t> </a:t>
            </a:r>
            <a:r>
              <a:rPr lang="en-US" sz="1300" i="1" dirty="0">
                <a:solidFill>
                  <a:schemeClr val="tx1"/>
                </a:solidFill>
              </a:rPr>
              <a:t>when completing the </a:t>
            </a:r>
            <a:r>
              <a:rPr lang="en-US" sz="1300" i="1" dirty="0">
                <a:hlinkClick r:id="rId8"/>
              </a:rPr>
              <a:t>Application Form</a:t>
            </a:r>
            <a:r>
              <a:rPr lang="en-US" sz="1300" i="1" dirty="0">
                <a:solidFill>
                  <a:schemeClr val="tx1"/>
                </a:solidFill>
              </a:rPr>
              <a:t>.</a:t>
            </a:r>
          </a:p>
        </p:txBody>
      </p:sp>
      <p:pic>
        <p:nvPicPr>
          <p:cNvPr id="15" name="Picture 14">
            <a:extLst>
              <a:ext uri="{FF2B5EF4-FFF2-40B4-BE49-F238E27FC236}">
                <a16:creationId xmlns:a16="http://schemas.microsoft.com/office/drawing/2014/main" id="{2BB45C8D-58D7-48CB-9C1B-485103393E52}"/>
              </a:ext>
            </a:extLst>
          </p:cNvPr>
          <p:cNvPicPr>
            <a:picLocks noChangeAspect="1"/>
          </p:cNvPicPr>
          <p:nvPr/>
        </p:nvPicPr>
        <p:blipFill>
          <a:blip r:embed="rId9"/>
          <a:stretch>
            <a:fillRect/>
          </a:stretch>
        </p:blipFill>
        <p:spPr>
          <a:xfrm>
            <a:off x="7238030" y="2286000"/>
            <a:ext cx="1810211" cy="2549704"/>
          </a:xfrm>
          <a:prstGeom prst="rect">
            <a:avLst/>
          </a:prstGeom>
          <a:ln>
            <a:solidFill>
              <a:schemeClr val="tx1"/>
            </a:solidFill>
          </a:ln>
        </p:spPr>
      </p:pic>
      <p:pic>
        <p:nvPicPr>
          <p:cNvPr id="23" name="Picture 22">
            <a:extLst>
              <a:ext uri="{FF2B5EF4-FFF2-40B4-BE49-F238E27FC236}">
                <a16:creationId xmlns:a16="http://schemas.microsoft.com/office/drawing/2014/main" id="{1F6A0DD0-B3AC-485C-9A6D-B433F87FE769}"/>
              </a:ext>
            </a:extLst>
          </p:cNvPr>
          <p:cNvPicPr>
            <a:picLocks noChangeAspect="1"/>
          </p:cNvPicPr>
          <p:nvPr/>
        </p:nvPicPr>
        <p:blipFill>
          <a:blip r:embed="rId10"/>
          <a:stretch>
            <a:fillRect/>
          </a:stretch>
        </p:blipFill>
        <p:spPr>
          <a:xfrm rot="21074825">
            <a:off x="5492956" y="2485123"/>
            <a:ext cx="1831106" cy="2495485"/>
          </a:xfrm>
          <a:prstGeom prst="rect">
            <a:avLst/>
          </a:prstGeom>
          <a:ln>
            <a:solidFill>
              <a:schemeClr val="tx1"/>
            </a:solidFill>
          </a:ln>
        </p:spPr>
      </p:pic>
    </p:spTree>
    <p:extLst>
      <p:ext uri="{BB962C8B-B14F-4D97-AF65-F5344CB8AC3E}">
        <p14:creationId xmlns:p14="http://schemas.microsoft.com/office/powerpoint/2010/main" val="19449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3833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2800" b="1" dirty="0">
              <a:latin typeface="Calibri"/>
              <a:ea typeface="+mj-ea"/>
              <a:cs typeface="Times New Roman"/>
              <a:sym typeface="Calibri"/>
            </a:endParaRPr>
          </a:p>
        </p:txBody>
      </p:sp>
      <p:sp>
        <p:nvSpPr>
          <p:cNvPr id="18" name="Rectangle 17"/>
          <p:cNvSpPr/>
          <p:nvPr/>
        </p:nvSpPr>
        <p:spPr>
          <a:xfrm>
            <a:off x="141844" y="1399163"/>
            <a:ext cx="8869680" cy="505837"/>
          </a:xfrm>
          <a:prstGeom prst="rect">
            <a:avLst/>
          </a:prstGeom>
        </p:spPr>
        <p:txBody>
          <a:bodyPr wrap="square">
            <a:spAutoFit/>
          </a:bodyPr>
          <a:lstStyle/>
          <a:p>
            <a:pPr marL="457146" lvl="1" fontAlgn="base">
              <a:spcBef>
                <a:spcPct val="0"/>
              </a:spcBef>
              <a:spcAft>
                <a:spcPct val="0"/>
              </a:spcAft>
            </a:pPr>
            <a:endParaRPr lang="en-US" sz="2000" dirty="0">
              <a:solidFill>
                <a:srgbClr val="000000"/>
              </a:solidFill>
              <a:ea typeface="ＭＳ Ｐゴシック"/>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1. Eligibility</a:t>
            </a:r>
          </a:p>
        </p:txBody>
      </p:sp>
      <p:sp>
        <p:nvSpPr>
          <p:cNvPr id="23" name="Text Placeholder 8"/>
          <p:cNvSpPr>
            <a:spLocks noGrp="1"/>
          </p:cNvSpPr>
          <p:nvPr/>
        </p:nvSpPr>
        <p:spPr>
          <a:xfrm>
            <a:off x="4668124" y="1905000"/>
            <a:ext cx="3803904" cy="3980978"/>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00" b="1" u="sng" kern="0" dirty="0">
                <a:solidFill>
                  <a:prstClr val="black"/>
                </a:solidFill>
                <a:latin typeface="+mj-lt"/>
              </a:rPr>
              <a:t>Definition</a:t>
            </a:r>
            <a:r>
              <a:rPr lang="en-US" sz="1300" b="1" kern="0" dirty="0">
                <a:solidFill>
                  <a:prstClr val="black"/>
                </a:solidFill>
                <a:latin typeface="+mj-lt"/>
              </a:rPr>
              <a:t>: </a:t>
            </a:r>
            <a:r>
              <a:rPr lang="en-US" sz="1300" dirty="0"/>
              <a:t>Provider organizations with </a:t>
            </a:r>
            <a:r>
              <a:rPr lang="en-US" sz="1300" b="1" dirty="0"/>
              <a:t>experience delivering behavioral health, I/DD, and/or TBI services to the BH I/DD Tailored Plan eligible population</a:t>
            </a:r>
            <a:r>
              <a:rPr lang="en-US" sz="1300" dirty="0"/>
              <a:t>, that will hold primary responsibility for providing integrated, whole-person care management under the Tailored Care Management model. </a:t>
            </a:r>
          </a:p>
          <a:p>
            <a:pPr marL="0" indent="0">
              <a:buNone/>
            </a:pPr>
            <a:r>
              <a:rPr lang="en-US" sz="1300" dirty="0"/>
              <a:t>To be eligible to become a CMA, an organization’s </a:t>
            </a:r>
            <a:r>
              <a:rPr lang="en-US" sz="1300" b="1" dirty="0"/>
              <a:t>primary purpose </a:t>
            </a:r>
            <a:r>
              <a:rPr lang="en-US" sz="1300" dirty="0"/>
              <a:t>at the time of certification must be the delivery of NC Medicaid, NC Health Choice, or State-funded services, other than care management, to the BH I/DD Tailored Plan eligible population in North Carolina. The “CMA” designation is new and will be unique to providers serving the BH I/DD Tailored Plan population. </a:t>
            </a:r>
          </a:p>
          <a:p>
            <a:pPr marL="0" indent="0">
              <a:buNone/>
            </a:pPr>
            <a:endParaRPr lang="en-US" sz="1300" dirty="0"/>
          </a:p>
          <a:p>
            <a:pPr marL="0" indent="0">
              <a:buNone/>
            </a:pPr>
            <a:endParaRPr lang="en-US" sz="1300" dirty="0"/>
          </a:p>
        </p:txBody>
      </p:sp>
      <p:sp>
        <p:nvSpPr>
          <p:cNvPr id="30" name="Text Placeholder 8"/>
          <p:cNvSpPr>
            <a:spLocks noGrp="1"/>
          </p:cNvSpPr>
          <p:nvPr/>
        </p:nvSpPr>
        <p:spPr>
          <a:xfrm>
            <a:off x="539032" y="1922930"/>
            <a:ext cx="3803904" cy="3935355"/>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00" b="1" u="sng" dirty="0"/>
              <a:t>Definition</a:t>
            </a:r>
            <a:r>
              <a:rPr lang="en-US" sz="1300" b="1" dirty="0"/>
              <a:t>: </a:t>
            </a:r>
            <a:r>
              <a:rPr lang="en-US" sz="1300" dirty="0"/>
              <a:t>Primary care practices </a:t>
            </a:r>
            <a:r>
              <a:rPr lang="en-US" sz="1300" b="1" dirty="0"/>
              <a:t>actively serving as AMH Tier 3 practices</a:t>
            </a:r>
            <a:r>
              <a:rPr lang="en-US" sz="1300" dirty="0"/>
              <a:t>, whose providers have experience delivering primary care services to the BH I/DD Tailored Plan eligible population or can otherwise demonstrate strong competency to serve that population. To demonstrate experience and competency to serve the BH I/DD Tailored Plan eligible population, </a:t>
            </a:r>
            <a:r>
              <a:rPr lang="en-US" sz="1300" b="1" dirty="0"/>
              <a:t>each AMH+ applicant must attest that it has a patient panel with at least 100 active Medicaid patients who have an SMI, SED, or severe SUD; an I/DD; or a TBI</a:t>
            </a:r>
            <a:r>
              <a:rPr lang="en-US" sz="1300" dirty="0"/>
              <a:t>.</a:t>
            </a:r>
          </a:p>
          <a:p>
            <a:pPr marL="0" indent="0">
              <a:buNone/>
            </a:pPr>
            <a:r>
              <a:rPr lang="en-US" sz="1300" b="1" dirty="0"/>
              <a:t>AMH+ practices may, but are not required to, offer integrated primary care and behavioral health or I/DD services. </a:t>
            </a:r>
          </a:p>
          <a:p>
            <a:pPr marL="0" indent="0">
              <a:buNone/>
            </a:pPr>
            <a:r>
              <a:rPr lang="en-US" sz="1300" dirty="0"/>
              <a:t>To be eligible to become an AMH+, the practice must </a:t>
            </a:r>
            <a:r>
              <a:rPr lang="en-US" sz="1300" b="1" dirty="0"/>
              <a:t>intend to become a network primary care provider for BH I/DD Tailored Plans</a:t>
            </a:r>
            <a:r>
              <a:rPr lang="en-US" sz="1300" dirty="0"/>
              <a:t>. </a:t>
            </a:r>
          </a:p>
          <a:p>
            <a:pPr marL="0" indent="0">
              <a:buNone/>
            </a:pPr>
            <a:endParaRPr lang="en-US" sz="1300" b="1" dirty="0"/>
          </a:p>
        </p:txBody>
      </p:sp>
      <p:cxnSp>
        <p:nvCxnSpPr>
          <p:cNvPr id="20" name="Straight Connector 19"/>
          <p:cNvCxnSpPr>
            <a:cxnSpLocks noChangeShapeType="1"/>
          </p:cNvCxnSpPr>
          <p:nvPr/>
        </p:nvCxnSpPr>
        <p:spPr bwMode="auto">
          <a:xfrm flipH="1">
            <a:off x="389549" y="1219199"/>
            <a:ext cx="10873" cy="5334001"/>
          </a:xfrm>
          <a:prstGeom prst="line">
            <a:avLst/>
          </a:prstGeom>
          <a:noFill/>
          <a:ln w="19050" cap="flat" cmpd="sng" algn="ctr">
            <a:solidFill>
              <a:srgbClr val="336699"/>
            </a:solidFill>
            <a:prstDash val="sysDot"/>
            <a:round/>
            <a:headEnd type="none" w="med" len="med"/>
            <a:tailEnd type="none" w="med" len="med"/>
          </a:ln>
          <a:effectLst/>
        </p:spPr>
      </p:cxnSp>
      <p:cxnSp>
        <p:nvCxnSpPr>
          <p:cNvPr id="27" name="Straight Connector 26"/>
          <p:cNvCxnSpPr>
            <a:cxnSpLocks noChangeShapeType="1"/>
          </p:cNvCxnSpPr>
          <p:nvPr/>
        </p:nvCxnSpPr>
        <p:spPr bwMode="auto">
          <a:xfrm>
            <a:off x="4594257" y="1219199"/>
            <a:ext cx="0" cy="5334001"/>
          </a:xfrm>
          <a:prstGeom prst="line">
            <a:avLst/>
          </a:prstGeom>
          <a:noFill/>
          <a:ln w="19050" cap="flat" cmpd="sng" algn="ctr">
            <a:solidFill>
              <a:srgbClr val="336699"/>
            </a:solidFill>
            <a:prstDash val="sysDot"/>
            <a:round/>
            <a:headEnd type="none" w="med" len="med"/>
            <a:tailEnd type="none" w="med" len="med"/>
          </a:ln>
          <a:effectLst/>
        </p:spPr>
      </p:cxn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15</a:t>
            </a:fld>
            <a:endParaRPr lang="en-US" dirty="0"/>
          </a:p>
        </p:txBody>
      </p:sp>
      <p:sp>
        <p:nvSpPr>
          <p:cNvPr id="39" name="Oval 38"/>
          <p:cNvSpPr>
            <a:spLocks noChangeArrowheads="1"/>
          </p:cNvSpPr>
          <p:nvPr/>
        </p:nvSpPr>
        <p:spPr bwMode="auto">
          <a:xfrm>
            <a:off x="308982" y="43129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40" name="Oval 39"/>
          <p:cNvSpPr>
            <a:spLocks noChangeArrowheads="1"/>
          </p:cNvSpPr>
          <p:nvPr/>
        </p:nvSpPr>
        <p:spPr bwMode="auto">
          <a:xfrm>
            <a:off x="308982" y="1998482"/>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41" name="Oval 40"/>
          <p:cNvSpPr>
            <a:spLocks noChangeArrowheads="1"/>
          </p:cNvSpPr>
          <p:nvPr/>
        </p:nvSpPr>
        <p:spPr bwMode="auto">
          <a:xfrm>
            <a:off x="4502817" y="35052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42" name="Oval 41"/>
          <p:cNvSpPr>
            <a:spLocks noChangeArrowheads="1"/>
          </p:cNvSpPr>
          <p:nvPr/>
        </p:nvSpPr>
        <p:spPr bwMode="auto">
          <a:xfrm>
            <a:off x="4485244" y="1990476"/>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1" name="Pentagon 30"/>
          <p:cNvSpPr/>
          <p:nvPr/>
        </p:nvSpPr>
        <p:spPr>
          <a:xfrm>
            <a:off x="-2274" y="1380715"/>
            <a:ext cx="4297680" cy="466663"/>
          </a:xfrm>
          <a:prstGeom prst="homePlate">
            <a:avLst/>
          </a:prstGeom>
          <a:solidFill>
            <a:srgbClr val="FFC000"/>
          </a:solidFill>
          <a:ln w="25400" cap="flat" cmpd="sng" algn="ctr">
            <a:noFill/>
            <a:prstDash val="solid"/>
          </a:ln>
          <a:effectLst/>
        </p:spPr>
        <p:txBody>
          <a:bodyPr rtlCol="0" anchor="ctr"/>
          <a:lstStyle/>
          <a:p>
            <a:pPr defTabSz="1019175">
              <a:defRPr/>
            </a:pPr>
            <a:r>
              <a:rPr lang="en-US" sz="1700" b="1" kern="0" dirty="0">
                <a:solidFill>
                  <a:sysClr val="windowText" lastClr="000000"/>
                </a:solidFill>
                <a:ea typeface="ＭＳ Ｐゴシック"/>
              </a:rPr>
              <a:t>            Advanced Medical Home Plus (AMH+)</a:t>
            </a:r>
          </a:p>
        </p:txBody>
      </p:sp>
      <p:pic>
        <p:nvPicPr>
          <p:cNvPr id="32" name="Picture 2" descr="http://icons.iconarchive.com/icons/custom-icon-design/pretty-office-6/256/checklist-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51" b="21121"/>
          <a:stretch/>
        </p:blipFill>
        <p:spPr bwMode="auto">
          <a:xfrm rot="21202962">
            <a:off x="-112894" y="1196007"/>
            <a:ext cx="962817" cy="741301"/>
          </a:xfrm>
          <a:prstGeom prst="rect">
            <a:avLst/>
          </a:prstGeom>
          <a:noFill/>
          <a:extLst>
            <a:ext uri="{909E8E84-426E-40DD-AFC4-6F175D3DCCD1}">
              <a14:hiddenFill xmlns:a14="http://schemas.microsoft.com/office/drawing/2010/main">
                <a:solidFill>
                  <a:srgbClr val="FFFFFF"/>
                </a:solidFill>
              </a14:hiddenFill>
            </a:ext>
          </a:extLst>
        </p:spPr>
      </p:pic>
      <p:sp>
        <p:nvSpPr>
          <p:cNvPr id="35" name="Pentagon 34"/>
          <p:cNvSpPr/>
          <p:nvPr/>
        </p:nvSpPr>
        <p:spPr>
          <a:xfrm>
            <a:off x="4617720" y="1380715"/>
            <a:ext cx="4297680" cy="466663"/>
          </a:xfrm>
          <a:prstGeom prst="homePlate">
            <a:avLst/>
          </a:prstGeom>
          <a:solidFill>
            <a:srgbClr val="FFC000"/>
          </a:solidFill>
          <a:ln w="25400" cap="flat" cmpd="sng" algn="ctr">
            <a:noFill/>
            <a:prstDash val="solid"/>
          </a:ln>
          <a:effectLst/>
        </p:spPr>
        <p:txBody>
          <a:bodyPr rtlCol="0" anchor="ctr"/>
          <a:lstStyle/>
          <a:p>
            <a:pPr defTabSz="1019175">
              <a:defRPr/>
            </a:pPr>
            <a:r>
              <a:rPr lang="en-US" sz="1700" b="1" kern="0" dirty="0">
                <a:solidFill>
                  <a:sysClr val="windowText" lastClr="000000"/>
                </a:solidFill>
                <a:ea typeface="ＭＳ Ｐゴシック"/>
              </a:rPr>
              <a:t>            Care Management Agency (CMA)</a:t>
            </a:r>
          </a:p>
        </p:txBody>
      </p:sp>
      <p:pic>
        <p:nvPicPr>
          <p:cNvPr id="36" name="Picture 2" descr="http://icons.iconarchive.com/icons/custom-icon-design/pretty-office-6/256/checklist-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51" b="21121"/>
          <a:stretch/>
        </p:blipFill>
        <p:spPr bwMode="auto">
          <a:xfrm rot="21202962">
            <a:off x="4507101" y="1196007"/>
            <a:ext cx="962817" cy="7413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8"/>
          <p:cNvSpPr>
            <a:spLocks noGrp="1"/>
          </p:cNvSpPr>
          <p:nvPr/>
        </p:nvSpPr>
        <p:spPr>
          <a:xfrm>
            <a:off x="4628774" y="3810000"/>
            <a:ext cx="3803904" cy="1972085"/>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p>
        </p:txBody>
      </p:sp>
      <p:sp>
        <p:nvSpPr>
          <p:cNvPr id="26" name="Text Placeholder 8"/>
          <p:cNvSpPr>
            <a:spLocks noGrp="1"/>
          </p:cNvSpPr>
          <p:nvPr/>
        </p:nvSpPr>
        <p:spPr>
          <a:xfrm>
            <a:off x="491502" y="5346677"/>
            <a:ext cx="3803904" cy="1282723"/>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p>
        </p:txBody>
      </p:sp>
      <p:sp>
        <p:nvSpPr>
          <p:cNvPr id="28" name="Rounded Rectangle 27"/>
          <p:cNvSpPr/>
          <p:nvPr/>
        </p:nvSpPr>
        <p:spPr>
          <a:xfrm>
            <a:off x="952500" y="5943600"/>
            <a:ext cx="7239000" cy="486185"/>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400" dirty="0">
                <a:solidFill>
                  <a:schemeClr val="tx1"/>
                </a:solidFill>
              </a:rPr>
              <a:t>AMH+ practices or CMAs must not be owned by, or be subsidiaries of, BH I/DD Tailored Plans. </a:t>
            </a:r>
          </a:p>
        </p:txBody>
      </p:sp>
      <p:grpSp>
        <p:nvGrpSpPr>
          <p:cNvPr id="5" name="Group 4"/>
          <p:cNvGrpSpPr/>
          <p:nvPr/>
        </p:nvGrpSpPr>
        <p:grpSpPr>
          <a:xfrm>
            <a:off x="91508" y="47625"/>
            <a:ext cx="8960984" cy="381000"/>
            <a:chOff x="459608" y="16479"/>
            <a:chExt cx="8505249" cy="547504"/>
          </a:xfrm>
          <a:solidFill>
            <a:schemeClr val="tx2"/>
          </a:solidFill>
        </p:grpSpPr>
        <p:sp>
          <p:nvSpPr>
            <p:cNvPr id="6" name="Freeform 5"/>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tx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t>1. Eligibility</a:t>
              </a:r>
            </a:p>
          </p:txBody>
        </p:sp>
        <p:sp>
          <p:nvSpPr>
            <p:cNvPr id="8" name="Freeform 7"/>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0" name="Freeform 9"/>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13" name="Freeform 12"/>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15" name="Freeform 14"/>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17" name="Freeform 16"/>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45" name="Freeform 44"/>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
        <p:nvSpPr>
          <p:cNvPr id="33" name="Oval 32">
            <a:extLst>
              <a:ext uri="{FF2B5EF4-FFF2-40B4-BE49-F238E27FC236}">
                <a16:creationId xmlns:a16="http://schemas.microsoft.com/office/drawing/2014/main" id="{DA4CFF03-055C-4E61-8209-F1140D48FE84}"/>
              </a:ext>
            </a:extLst>
          </p:cNvPr>
          <p:cNvSpPr>
            <a:spLocks noChangeArrowheads="1"/>
          </p:cNvSpPr>
          <p:nvPr/>
        </p:nvSpPr>
        <p:spPr bwMode="auto">
          <a:xfrm>
            <a:off x="308982" y="5063805"/>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305221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40368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solidFill>
                <a:prstClr val="black"/>
              </a:solidFill>
              <a:cs typeface="Times New Roman"/>
              <a:sym typeface="Calibri"/>
            </a:endParaRPr>
          </a:p>
        </p:txBody>
      </p:sp>
      <p:sp>
        <p:nvSpPr>
          <p:cNvPr id="3" name="Slide Number Placeholder 2"/>
          <p:cNvSpPr>
            <a:spLocks noGrp="1"/>
          </p:cNvSpPr>
          <p:nvPr>
            <p:ph type="sldNum" sz="quarter" idx="14"/>
          </p:nvPr>
        </p:nvSpPr>
        <p:spPr/>
        <p:txBody>
          <a:bodyPr/>
          <a:lstStyle/>
          <a:p>
            <a:fld id="{11F27F3A-B3E9-41ED-AF8F-A365F10BB65F}" type="slidenum">
              <a:rPr lang="en-US" smtClean="0"/>
              <a:pPr/>
              <a:t>16</a:t>
            </a:fld>
            <a:endParaRPr lang="en-US" dirty="0"/>
          </a:p>
        </p:txBody>
      </p:sp>
      <p:sp>
        <p:nvSpPr>
          <p:cNvPr id="4" name="Title 3"/>
          <p:cNvSpPr>
            <a:spLocks noGrp="1"/>
          </p:cNvSpPr>
          <p:nvPr>
            <p:ph type="title"/>
          </p:nvPr>
        </p:nvSpPr>
        <p:spPr>
          <a:xfrm>
            <a:off x="0" y="609600"/>
            <a:ext cx="7843267" cy="548640"/>
          </a:xfrm>
        </p:spPr>
        <p:txBody>
          <a:bodyPr vert="horz" lIns="91440" tIns="45720" rIns="91440" bIns="45720" rtlCol="0" anchor="t">
            <a:noAutofit/>
          </a:bodyPr>
          <a:lstStyle/>
          <a:p>
            <a:r>
              <a:rPr lang="en-US" sz="2800" dirty="0">
                <a:solidFill>
                  <a:schemeClr val="tx2">
                    <a:lumMod val="75000"/>
                  </a:schemeClr>
                </a:solidFill>
                <a:latin typeface="+mj-lt"/>
              </a:rPr>
              <a:t>Certification will be Organized by Population</a:t>
            </a:r>
          </a:p>
        </p:txBody>
      </p:sp>
      <p:sp>
        <p:nvSpPr>
          <p:cNvPr id="17" name="Rectangle 16"/>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solidFill>
                  <a:prstClr val="black"/>
                </a:solidFill>
              </a:rPr>
              <a:t>Organizations must indicate the population(s) for which they are applying to be certified.</a:t>
            </a:r>
          </a:p>
        </p:txBody>
      </p:sp>
      <p:grpSp>
        <p:nvGrpSpPr>
          <p:cNvPr id="11" name="Group 10"/>
          <p:cNvGrpSpPr/>
          <p:nvPr/>
        </p:nvGrpSpPr>
        <p:grpSpPr>
          <a:xfrm>
            <a:off x="91508" y="47625"/>
            <a:ext cx="8960984" cy="381000"/>
            <a:chOff x="459608" y="16479"/>
            <a:chExt cx="8505249" cy="547504"/>
          </a:xfrm>
          <a:solidFill>
            <a:schemeClr val="tx2"/>
          </a:solidFill>
        </p:grpSpPr>
        <p:sp>
          <p:nvSpPr>
            <p:cNvPr id="12" name="Freeform 11"/>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tx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solidFill>
                </a:rPr>
                <a:t>1. Eligibility</a:t>
              </a:r>
            </a:p>
          </p:txBody>
        </p:sp>
        <p:sp>
          <p:nvSpPr>
            <p:cNvPr id="13" name="Freeform 12"/>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2. Experience</a:t>
              </a:r>
            </a:p>
          </p:txBody>
        </p:sp>
        <p:sp>
          <p:nvSpPr>
            <p:cNvPr id="14" name="Freeform 13"/>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3. Staffing</a:t>
              </a:r>
            </a:p>
          </p:txBody>
        </p:sp>
        <p:sp>
          <p:nvSpPr>
            <p:cNvPr id="15" name="Freeform 14"/>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4. Tailored CM</a:t>
              </a:r>
            </a:p>
          </p:txBody>
        </p:sp>
        <p:sp>
          <p:nvSpPr>
            <p:cNvPr id="16" name="Freeform 15"/>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5. Health IT</a:t>
              </a:r>
            </a:p>
          </p:txBody>
        </p:sp>
        <p:sp>
          <p:nvSpPr>
            <p:cNvPr id="18" name="Freeform 17"/>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6. Quality</a:t>
              </a:r>
            </a:p>
          </p:txBody>
        </p:sp>
        <p:sp>
          <p:nvSpPr>
            <p:cNvPr id="19" name="Freeform 18"/>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7. Training</a:t>
              </a:r>
            </a:p>
          </p:txBody>
        </p:sp>
      </p:grpSp>
      <p:sp>
        <p:nvSpPr>
          <p:cNvPr id="31" name="Rectangle 30"/>
          <p:cNvSpPr/>
          <p:nvPr/>
        </p:nvSpPr>
        <p:spPr bwMode="auto">
          <a:xfrm>
            <a:off x="0" y="2006600"/>
            <a:ext cx="9144000" cy="45466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20" name="TextBox 19"/>
          <p:cNvSpPr txBox="1"/>
          <p:nvPr/>
        </p:nvSpPr>
        <p:spPr>
          <a:xfrm>
            <a:off x="457200" y="2278082"/>
            <a:ext cx="5410200" cy="4278094"/>
          </a:xfrm>
          <a:prstGeom prst="rect">
            <a:avLst/>
          </a:prstGeom>
          <a:noFill/>
          <a:ln w="25400">
            <a:noFill/>
          </a:ln>
        </p:spPr>
        <p:txBody>
          <a:bodyPr wrap="square" rtlCol="0">
            <a:spAutoFit/>
          </a:bodyPr>
          <a:lstStyle/>
          <a:p>
            <a:r>
              <a:rPr lang="en-US" sz="1600" b="1" dirty="0">
                <a:solidFill>
                  <a:prstClr val="black"/>
                </a:solidFill>
              </a:rPr>
              <a:t>Mental Health and Substance Use Disorder </a:t>
            </a:r>
            <a:r>
              <a:rPr lang="en-US" sz="1600" dirty="0">
                <a:solidFill>
                  <a:prstClr val="black"/>
                </a:solidFill>
              </a:rPr>
              <a:t>(SUD)</a:t>
            </a:r>
          </a:p>
          <a:p>
            <a:pPr marL="285750" indent="-285750">
              <a:buFont typeface="Wingdings" panose="05000000000000000000" pitchFamily="2" charset="2"/>
              <a:buChar char="§"/>
            </a:pPr>
            <a:r>
              <a:rPr lang="en-US" sz="1600" dirty="0">
                <a:solidFill>
                  <a:prstClr val="black"/>
                </a:solidFill>
              </a:rPr>
              <a:t>Adult</a:t>
            </a:r>
          </a:p>
          <a:p>
            <a:pPr marL="285750" indent="-285750">
              <a:buFont typeface="Wingdings" panose="05000000000000000000" pitchFamily="2" charset="2"/>
              <a:buChar char="§"/>
            </a:pPr>
            <a:r>
              <a:rPr lang="en-US" sz="1600" dirty="0">
                <a:solidFill>
                  <a:prstClr val="black"/>
                </a:solidFill>
              </a:rPr>
              <a:t>Child/adolescent </a:t>
            </a:r>
          </a:p>
          <a:p>
            <a:endParaRPr lang="en-US" sz="1600" dirty="0">
              <a:solidFill>
                <a:prstClr val="black"/>
              </a:solidFill>
            </a:endParaRPr>
          </a:p>
          <a:p>
            <a:r>
              <a:rPr lang="en-US" sz="1600" b="1" dirty="0">
                <a:solidFill>
                  <a:prstClr val="black"/>
                </a:solidFill>
              </a:rPr>
              <a:t>I/DD</a:t>
            </a:r>
          </a:p>
          <a:p>
            <a:endParaRPr lang="en-US" sz="1600" b="1" dirty="0">
              <a:solidFill>
                <a:prstClr val="black"/>
              </a:solidFill>
            </a:endParaRPr>
          </a:p>
          <a:p>
            <a:r>
              <a:rPr lang="en-US" sz="1600" b="1" dirty="0">
                <a:solidFill>
                  <a:prstClr val="black"/>
                </a:solidFill>
              </a:rPr>
              <a:t>TBI</a:t>
            </a:r>
          </a:p>
          <a:p>
            <a:endParaRPr lang="en-US" sz="1600" b="1" dirty="0">
              <a:solidFill>
                <a:prstClr val="black"/>
              </a:solidFill>
            </a:endParaRPr>
          </a:p>
          <a:p>
            <a:r>
              <a:rPr lang="en-US" sz="1600" b="1" dirty="0">
                <a:solidFill>
                  <a:prstClr val="black"/>
                </a:solidFill>
              </a:rPr>
              <a:t>Innovations Waiver</a:t>
            </a:r>
          </a:p>
          <a:p>
            <a:endParaRPr lang="en-US" sz="1600" b="1" dirty="0">
              <a:solidFill>
                <a:prstClr val="black"/>
              </a:solidFill>
            </a:endParaRPr>
          </a:p>
          <a:p>
            <a:r>
              <a:rPr lang="en-US" sz="1600" b="1" dirty="0">
                <a:solidFill>
                  <a:prstClr val="black"/>
                </a:solidFill>
              </a:rPr>
              <a:t>TBI Waiver</a:t>
            </a:r>
          </a:p>
          <a:p>
            <a:endParaRPr lang="en-US" sz="1600" dirty="0">
              <a:solidFill>
                <a:prstClr val="black"/>
              </a:solidFill>
            </a:endParaRPr>
          </a:p>
          <a:p>
            <a:r>
              <a:rPr lang="en-US" sz="1600" b="1" dirty="0">
                <a:solidFill>
                  <a:prstClr val="black"/>
                </a:solidFill>
              </a:rPr>
              <a:t>Co-occurring I/DD and Behavioral Health</a:t>
            </a:r>
          </a:p>
          <a:p>
            <a:pPr marL="285750" indent="-285750">
              <a:buFont typeface="Wingdings" panose="05000000000000000000" pitchFamily="2" charset="2"/>
              <a:buChar char="§"/>
            </a:pPr>
            <a:r>
              <a:rPr lang="en-US" sz="1600" dirty="0">
                <a:solidFill>
                  <a:prstClr val="black"/>
                </a:solidFill>
              </a:rPr>
              <a:t>Adult</a:t>
            </a:r>
          </a:p>
          <a:p>
            <a:pPr marL="285750" indent="-285750">
              <a:buFont typeface="Wingdings" panose="05000000000000000000" pitchFamily="2" charset="2"/>
              <a:buChar char="§"/>
            </a:pPr>
            <a:r>
              <a:rPr lang="en-US" sz="1600" dirty="0">
                <a:solidFill>
                  <a:prstClr val="black"/>
                </a:solidFill>
              </a:rPr>
              <a:t>Child/adolescent </a:t>
            </a:r>
          </a:p>
          <a:p>
            <a:endParaRPr lang="en-US" sz="1600" dirty="0">
              <a:solidFill>
                <a:prstClr val="black"/>
              </a:solidFill>
            </a:endParaRPr>
          </a:p>
          <a:p>
            <a:endParaRPr lang="en-US" sz="1600" dirty="0">
              <a:solidFill>
                <a:prstClr val="black"/>
              </a:solidFill>
            </a:endParaRPr>
          </a:p>
        </p:txBody>
      </p:sp>
      <p:cxnSp>
        <p:nvCxnSpPr>
          <p:cNvPr id="21" name="Straight Connector 7"/>
          <p:cNvCxnSpPr>
            <a:cxnSpLocks noChangeShapeType="1"/>
          </p:cNvCxnSpPr>
          <p:nvPr/>
        </p:nvCxnSpPr>
        <p:spPr bwMode="auto">
          <a:xfrm>
            <a:off x="339042" y="2057400"/>
            <a:ext cx="0" cy="4487333"/>
          </a:xfrm>
          <a:prstGeom prst="line">
            <a:avLst/>
          </a:prstGeom>
          <a:noFill/>
          <a:ln w="19050" cap="flat" cmpd="sng" algn="ctr">
            <a:solidFill>
              <a:srgbClr val="336699"/>
            </a:solidFill>
            <a:prstDash val="sysDot"/>
            <a:round/>
            <a:headEnd type="none" w="med" len="med"/>
            <a:tailEnd type="none" w="med" len="med"/>
          </a:ln>
          <a:effectLst/>
        </p:spPr>
      </p:cxnSp>
      <p:sp>
        <p:nvSpPr>
          <p:cNvPr id="22" name="Oval 21"/>
          <p:cNvSpPr>
            <a:spLocks noChangeArrowheads="1"/>
          </p:cNvSpPr>
          <p:nvPr/>
        </p:nvSpPr>
        <p:spPr bwMode="auto">
          <a:xfrm>
            <a:off x="247602" y="23622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3" name="Oval 22"/>
          <p:cNvSpPr>
            <a:spLocks noChangeArrowheads="1"/>
          </p:cNvSpPr>
          <p:nvPr/>
        </p:nvSpPr>
        <p:spPr bwMode="auto">
          <a:xfrm>
            <a:off x="247602" y="5286588"/>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4" name="Oval 23"/>
          <p:cNvSpPr>
            <a:spLocks noChangeArrowheads="1"/>
          </p:cNvSpPr>
          <p:nvPr/>
        </p:nvSpPr>
        <p:spPr bwMode="auto">
          <a:xfrm>
            <a:off x="238077" y="33223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5" name="Oval 24"/>
          <p:cNvSpPr>
            <a:spLocks noChangeArrowheads="1"/>
          </p:cNvSpPr>
          <p:nvPr/>
        </p:nvSpPr>
        <p:spPr bwMode="auto">
          <a:xfrm>
            <a:off x="246512" y="428244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8" name="Oval 27"/>
          <p:cNvSpPr/>
          <p:nvPr/>
        </p:nvSpPr>
        <p:spPr>
          <a:xfrm>
            <a:off x="6304017" y="2670095"/>
            <a:ext cx="1789005" cy="1773213"/>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9" name="Picture 2" descr="http://icons.iconarchive.com/icons/custom-icon-design/pretty-office-6/256/checklist-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51" b="21121"/>
          <a:stretch/>
        </p:blipFill>
        <p:spPr bwMode="auto">
          <a:xfrm rot="21202962">
            <a:off x="6320456" y="2826695"/>
            <a:ext cx="1756124" cy="1352088"/>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5562600" y="4809068"/>
            <a:ext cx="3352800" cy="1286932"/>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chemeClr val="tx1"/>
                </a:solidFill>
              </a:rPr>
              <a:t>Certification will also be by BH I/DD Tailored Plan region, although one provider application may cover multiple regions.</a:t>
            </a:r>
          </a:p>
        </p:txBody>
      </p:sp>
      <p:sp>
        <p:nvSpPr>
          <p:cNvPr id="27" name="Oval 26">
            <a:extLst>
              <a:ext uri="{FF2B5EF4-FFF2-40B4-BE49-F238E27FC236}">
                <a16:creationId xmlns:a16="http://schemas.microsoft.com/office/drawing/2014/main" id="{2403FDC1-4302-4E3C-9F95-3840BC70B161}"/>
              </a:ext>
            </a:extLst>
          </p:cNvPr>
          <p:cNvSpPr>
            <a:spLocks noChangeArrowheads="1"/>
          </p:cNvSpPr>
          <p:nvPr/>
        </p:nvSpPr>
        <p:spPr bwMode="auto">
          <a:xfrm>
            <a:off x="238077" y="4791287"/>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0" name="Oval 29">
            <a:extLst>
              <a:ext uri="{FF2B5EF4-FFF2-40B4-BE49-F238E27FC236}">
                <a16:creationId xmlns:a16="http://schemas.microsoft.com/office/drawing/2014/main" id="{E05ECE74-2F5A-4DE5-9B3A-372D97EB3270}"/>
              </a:ext>
            </a:extLst>
          </p:cNvPr>
          <p:cNvSpPr>
            <a:spLocks noChangeArrowheads="1"/>
          </p:cNvSpPr>
          <p:nvPr/>
        </p:nvSpPr>
        <p:spPr bwMode="auto">
          <a:xfrm>
            <a:off x="238077" y="385064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369263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096238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2. Organizational Standing/Experience </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17</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4293677276"/>
              </p:ext>
            </p:extLst>
          </p:nvPr>
        </p:nvGraphicFramePr>
        <p:xfrm>
          <a:off x="228600" y="1386840"/>
          <a:ext cx="8686800" cy="5013960"/>
        </p:xfrm>
        <a:graphic>
          <a:graphicData uri="http://schemas.openxmlformats.org/drawingml/2006/table">
            <a:tbl>
              <a:tblPr firstRow="1" bandRow="1">
                <a:tableStyleId>{F5AB1C69-6EDB-4FF4-983F-18BD219EF322}</a:tableStyleId>
              </a:tblPr>
              <a:tblGrid>
                <a:gridCol w="1440058">
                  <a:extLst>
                    <a:ext uri="{9D8B030D-6E8A-4147-A177-3AD203B41FA5}">
                      <a16:colId xmlns:a16="http://schemas.microsoft.com/office/drawing/2014/main" val="20001"/>
                    </a:ext>
                  </a:extLst>
                </a:gridCol>
                <a:gridCol w="3436742">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431800">
                <a:tc>
                  <a:txBody>
                    <a:bodyPr/>
                    <a:lstStyle/>
                    <a:p>
                      <a:pPr algn="l"/>
                      <a:r>
                        <a:rPr lang="en-US" sz="1300" dirty="0"/>
                        <a:t>Certification Criteria</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chemeClr val="dk1"/>
                          </a:solidFill>
                          <a:latin typeface="+mn-lt"/>
                          <a:ea typeface="+mn-ea"/>
                          <a:cs typeface="+mn-cs"/>
                        </a:rPr>
                        <a:t>2.1. Relevant experience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
                      </a:pPr>
                      <a:r>
                        <a:rPr lang="en-US" sz="1300" kern="1200" baseline="0" dirty="0">
                          <a:solidFill>
                            <a:schemeClr val="dk1"/>
                          </a:solidFill>
                          <a:effectLst/>
                          <a:latin typeface="+mn-lt"/>
                          <a:ea typeface="+mn-ea"/>
                          <a:cs typeface="+mn-cs"/>
                        </a:rPr>
                        <a:t>Information provided about current scope of services and populations</a:t>
                      </a:r>
                    </a:p>
                    <a:p>
                      <a:pPr marL="171450" indent="-171450">
                        <a:buFont typeface="Wingdings" panose="05000000000000000000" pitchFamily="2" charset="2"/>
                        <a:buChar char="§"/>
                      </a:pPr>
                      <a:r>
                        <a:rPr lang="en-US" sz="1300" kern="1200" baseline="0" dirty="0">
                          <a:solidFill>
                            <a:schemeClr val="dk1"/>
                          </a:solidFill>
                          <a:effectLst/>
                          <a:latin typeface="+mn-lt"/>
                          <a:ea typeface="+mn-ea"/>
                          <a:cs typeface="+mn-cs"/>
                        </a:rPr>
                        <a:t>Description of organization’s history and length of experience</a:t>
                      </a:r>
                      <a:endParaRPr lang="en-US" sz="1300" kern="1200" dirty="0">
                        <a:solidFill>
                          <a:schemeClr val="dk1"/>
                        </a:solidFill>
                        <a:effectLst/>
                        <a:latin typeface="+mn-lt"/>
                        <a:ea typeface="+mn-ea"/>
                        <a:cs typeface="+mn-cs"/>
                      </a:endParaRPr>
                    </a:p>
                    <a:p>
                      <a:pPr marL="0" indent="0">
                        <a:buFont typeface="Wingdings" panose="05000000000000000000" pitchFamily="2" charset="2"/>
                        <a:buNone/>
                      </a:pPr>
                      <a:endParaRPr lang="en-US" sz="13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a:solidFill>
                            <a:schemeClr val="dk1"/>
                          </a:solidFill>
                          <a:latin typeface="+mn-lt"/>
                          <a:ea typeface="+mn-ea"/>
                          <a:cs typeface="+mn-cs"/>
                        </a:rPr>
                        <a:t>Alignment of prior experience with population: generally, </a:t>
                      </a:r>
                      <a:r>
                        <a:rPr lang="en-US" sz="1300" b="1" i="0" u="none" strike="noStrike" kern="1200" baseline="0" dirty="0">
                          <a:solidFill>
                            <a:schemeClr val="dk1"/>
                          </a:solidFill>
                          <a:latin typeface="+mn-lt"/>
                          <a:ea typeface="+mn-ea"/>
                          <a:cs typeface="+mn-cs"/>
                        </a:rPr>
                        <a:t>at least 2 year history </a:t>
                      </a:r>
                      <a:r>
                        <a:rPr lang="en-US" sz="1300" b="0" i="0" u="none" strike="noStrike" kern="1200" baseline="0" dirty="0">
                          <a:solidFill>
                            <a:schemeClr val="dk1"/>
                          </a:solidFill>
                          <a:latin typeface="+mn-lt"/>
                          <a:ea typeface="+mn-ea"/>
                          <a:cs typeface="+mn-cs"/>
                        </a:rPr>
                        <a:t>of services aligned with population served, in NC</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a:solidFill>
                            <a:schemeClr val="dk1"/>
                          </a:solidFill>
                          <a:effectLst/>
                          <a:latin typeface="+mn-lt"/>
                          <a:ea typeface="+mn-ea"/>
                          <a:cs typeface="+mn-cs"/>
                        </a:rPr>
                        <a:t>Integration of </a:t>
                      </a:r>
                      <a:r>
                        <a:rPr lang="en-US" sz="1300" b="0" i="0" u="none" strike="noStrike" kern="1200" baseline="0" dirty="0">
                          <a:solidFill>
                            <a:schemeClr val="tx1"/>
                          </a:solidFill>
                          <a:effectLst/>
                          <a:latin typeface="+mn-lt"/>
                          <a:ea typeface="+mn-ea"/>
                          <a:cs typeface="+mn-cs"/>
                        </a:rPr>
                        <a:t>mental health </a:t>
                      </a:r>
                      <a:r>
                        <a:rPr lang="en-US" sz="1300" b="0" i="0" u="none" strike="noStrike" kern="1200" baseline="0" dirty="0">
                          <a:solidFill>
                            <a:schemeClr val="dk1"/>
                          </a:solidFill>
                          <a:effectLst/>
                          <a:latin typeface="+mn-lt"/>
                          <a:ea typeface="+mn-ea"/>
                          <a:cs typeface="+mn-cs"/>
                        </a:rPr>
                        <a:t>and SUD for BH agencies</a:t>
                      </a:r>
                      <a:endParaRPr lang="en-US" sz="13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chemeClr val="dk1"/>
                          </a:solidFill>
                          <a:latin typeface="+mn-lt"/>
                          <a:ea typeface="+mn-ea"/>
                          <a:cs typeface="+mn-cs"/>
                        </a:rPr>
                        <a:t>2.2. Provider relationships and linkages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300" kern="1200" dirty="0">
                          <a:solidFill>
                            <a:schemeClr val="dk1"/>
                          </a:solidFill>
                          <a:effectLst/>
                          <a:latin typeface="+mn-lt"/>
                          <a:ea typeface="+mn-ea"/>
                          <a:cs typeface="+mn-cs"/>
                        </a:rPr>
                        <a:t>Description</a:t>
                      </a:r>
                      <a:r>
                        <a:rPr lang="en-US" sz="1300" kern="1200" baseline="0" dirty="0">
                          <a:solidFill>
                            <a:schemeClr val="dk1"/>
                          </a:solidFill>
                          <a:effectLst/>
                          <a:latin typeface="+mn-lt"/>
                          <a:ea typeface="+mn-ea"/>
                          <a:cs typeface="+mn-cs"/>
                        </a:rPr>
                        <a:t> of</a:t>
                      </a:r>
                      <a:r>
                        <a:rPr lang="en-US" sz="1300" kern="1200" dirty="0">
                          <a:solidFill>
                            <a:schemeClr val="dk1"/>
                          </a:solidFill>
                          <a:effectLst/>
                          <a:latin typeface="+mn-lt"/>
                          <a:ea typeface="+mn-ea"/>
                          <a:cs typeface="+mn-cs"/>
                        </a:rPr>
                        <a:t> current contracts and arrangements with other providers,</a:t>
                      </a:r>
                      <a:r>
                        <a:rPr lang="en-US" sz="1300" kern="1200" baseline="0" dirty="0">
                          <a:solidFill>
                            <a:schemeClr val="dk1"/>
                          </a:solidFill>
                          <a:effectLst/>
                          <a:latin typeface="+mn-lt"/>
                          <a:ea typeface="+mn-ea"/>
                          <a:cs typeface="+mn-cs"/>
                        </a:rPr>
                        <a:t> including those that could play the “clinical consultant” role</a:t>
                      </a:r>
                      <a:endParaRPr lang="en-US" sz="13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Relationships/formal linkages in place</a:t>
                      </a: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Plan for strengthening relationships for “clinical consultant” roles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232">
                <a:tc>
                  <a:txBody>
                    <a:bodyPr/>
                    <a:lstStyle/>
                    <a:p>
                      <a:pPr algn="l"/>
                      <a:r>
                        <a:rPr lang="en-US" sz="1300" b="1" dirty="0">
                          <a:solidFill>
                            <a:prstClr val="black"/>
                          </a:solidFill>
                        </a:rPr>
                        <a:t>2.3. Capacity and sustainability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Attachment of most recently audited financial report</a:t>
                      </a: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Description of leadership team for Tailored Care Management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
                      </a:pPr>
                      <a:endParaRPr lang="en-US" sz="1300" b="0" i="0" u="none" strike="noStrike" kern="1200" baseline="0" dirty="0">
                        <a:solidFill>
                          <a:schemeClr val="dk1"/>
                        </a:solidFill>
                        <a:latin typeface="+mn-lt"/>
                        <a:ea typeface="+mn-ea"/>
                        <a:cs typeface="+mn-cs"/>
                      </a:endParaRP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Evidence of financial capacity (e.g., balanced budget)</a:t>
                      </a: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Clear leadership roles and accountability</a:t>
                      </a:r>
                    </a:p>
                    <a:p>
                      <a:pPr marL="0" indent="0">
                        <a:buFont typeface="Wingdings" panose="05000000000000000000" pitchFamily="2" charset="2"/>
                        <a:buNone/>
                      </a:pPr>
                      <a:endParaRPr lang="en-US" sz="13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00" b="1" u="none" dirty="0">
                          <a:solidFill>
                            <a:prstClr val="black"/>
                          </a:solidFill>
                        </a:rPr>
                        <a:t>2.4. Oversight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Board approval</a:t>
                      </a: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Organizational chart</a:t>
                      </a:r>
                    </a:p>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Description of how management and oversight will occur</a:t>
                      </a:r>
                    </a:p>
                    <a:p>
                      <a:pPr marL="171450" indent="-171450">
                        <a:buFont typeface="Wingdings" panose="05000000000000000000" pitchFamily="2" charset="2"/>
                        <a:buChar char="§"/>
                      </a:pPr>
                      <a:endParaRPr lang="en-US" sz="13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sz="1300" b="0" i="0" u="none" strike="noStrike" kern="1200" baseline="0" dirty="0">
                        <a:solidFill>
                          <a:schemeClr val="dk1"/>
                        </a:solidFill>
                        <a:latin typeface="+mn-lt"/>
                        <a:ea typeface="+mn-ea"/>
                        <a:cs typeface="+mn-cs"/>
                      </a:endParaRPr>
                    </a:p>
                    <a:p>
                      <a:pPr marL="171450" indent="-171450">
                        <a:buFont typeface="Wingdings" panose="05000000000000000000" pitchFamily="2" charset="2"/>
                        <a:buChar char="§"/>
                      </a:pPr>
                      <a:r>
                        <a:rPr lang="en-US" sz="1300" kern="1200" dirty="0">
                          <a:solidFill>
                            <a:schemeClr val="dk1"/>
                          </a:solidFill>
                          <a:effectLst/>
                          <a:latin typeface="+mn-lt"/>
                          <a:ea typeface="+mn-ea"/>
                          <a:cs typeface="+mn-cs"/>
                        </a:rPr>
                        <a:t>Appropriate structures in place to oversee the Tailored Care Management model</a:t>
                      </a:r>
                    </a:p>
                    <a:p>
                      <a:pPr marL="171450" indent="-171450">
                        <a:buFont typeface="Wingdings" panose="05000000000000000000" pitchFamily="2" charset="2"/>
                        <a:buChar char="§"/>
                      </a:pPr>
                      <a:r>
                        <a:rPr lang="en-US" sz="1300" kern="1200" dirty="0">
                          <a:solidFill>
                            <a:schemeClr val="dk1"/>
                          </a:solidFill>
                          <a:effectLst/>
                          <a:latin typeface="+mn-lt"/>
                          <a:ea typeface="+mn-ea"/>
                          <a:cs typeface="+mn-cs"/>
                        </a:rPr>
                        <a:t>Strong governance with appropriate executive and management structure and approval of the application</a:t>
                      </a:r>
                      <a:endParaRPr lang="en-US" sz="1300" b="0" i="0" u="none" strike="noStrike" kern="1200" baseline="0" dirty="0">
                        <a:solidFill>
                          <a:schemeClr val="dk1"/>
                        </a:solidFill>
                        <a:latin typeface="+mn-lt"/>
                        <a:ea typeface="+mn-ea"/>
                        <a:cs typeface="+mn-cs"/>
                      </a:endParaRPr>
                    </a:p>
                    <a:p>
                      <a:pPr marL="171450" indent="-171450">
                        <a:buFont typeface="Wingdings" panose="05000000000000000000" pitchFamily="2" charset="2"/>
                        <a:buChar char="§"/>
                      </a:pPr>
                      <a:endParaRPr lang="en-US" sz="13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7" name="Group 6"/>
          <p:cNvGrpSpPr/>
          <p:nvPr/>
        </p:nvGrpSpPr>
        <p:grpSpPr>
          <a:xfrm>
            <a:off x="91508" y="47625"/>
            <a:ext cx="8960984" cy="381000"/>
            <a:chOff x="459608" y="16479"/>
            <a:chExt cx="8505249" cy="547504"/>
          </a:xfrm>
          <a:solidFill>
            <a:schemeClr val="tx2"/>
          </a:solidFill>
        </p:grpSpPr>
        <p:sp>
          <p:nvSpPr>
            <p:cNvPr id="8" name="Freeform 7"/>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9" name="Freeform 8"/>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tx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2. Experience</a:t>
              </a:r>
            </a:p>
          </p:txBody>
        </p:sp>
        <p:sp>
          <p:nvSpPr>
            <p:cNvPr id="10" name="Freeform 9"/>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12" name="Freeform 11"/>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13" name="Freeform 12"/>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14" name="Freeform 13"/>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15" name="Freeform 14"/>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20066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912184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Category 3: Staffing</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18</a:t>
            </a:fld>
            <a:endParaRPr lang="en-US" dirty="0"/>
          </a:p>
        </p:txBody>
      </p:sp>
      <p:sp>
        <p:nvSpPr>
          <p:cNvPr id="6" name="Rectangle 5"/>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solidFill>
                  <a:prstClr val="black"/>
                </a:solidFill>
              </a:rPr>
              <a:t>By BH I/DD Tailored Plan launch, care managers at AMH+ practices and CMAs </a:t>
            </a:r>
          </a:p>
          <a:p>
            <a:pPr algn="ctr"/>
            <a:r>
              <a:rPr lang="en-US" b="1" dirty="0">
                <a:solidFill>
                  <a:prstClr val="black"/>
                </a:solidFill>
              </a:rPr>
              <a:t>must meet minimum requirements below:</a:t>
            </a:r>
          </a:p>
        </p:txBody>
      </p:sp>
      <p:graphicFrame>
        <p:nvGraphicFramePr>
          <p:cNvPr id="7" name="Table 6"/>
          <p:cNvGraphicFramePr>
            <a:graphicFrameLocks noGrp="1"/>
          </p:cNvGraphicFramePr>
          <p:nvPr>
            <p:extLst>
              <p:ext uri="{D42A27DB-BD31-4B8C-83A1-F6EECF244321}">
                <p14:modId xmlns:p14="http://schemas.microsoft.com/office/powerpoint/2010/main" val="438906924"/>
              </p:ext>
            </p:extLst>
          </p:nvPr>
        </p:nvGraphicFramePr>
        <p:xfrm>
          <a:off x="228600" y="2090420"/>
          <a:ext cx="8686800" cy="4386580"/>
        </p:xfrm>
        <a:graphic>
          <a:graphicData uri="http://schemas.openxmlformats.org/drawingml/2006/table">
            <a:tbl>
              <a:tblPr firstRow="1" bandRow="1">
                <a:tableStyleId>{F5AB1C69-6EDB-4FF4-983F-18BD219EF322}</a:tableStyleId>
              </a:tblPr>
              <a:tblGrid>
                <a:gridCol w="2470558">
                  <a:extLst>
                    <a:ext uri="{9D8B030D-6E8A-4147-A177-3AD203B41FA5}">
                      <a16:colId xmlns:a16="http://schemas.microsoft.com/office/drawing/2014/main" val="20001"/>
                    </a:ext>
                  </a:extLst>
                </a:gridCol>
                <a:gridCol w="6216242">
                  <a:extLst>
                    <a:ext uri="{9D8B030D-6E8A-4147-A177-3AD203B41FA5}">
                      <a16:colId xmlns:a16="http://schemas.microsoft.com/office/drawing/2014/main" val="20002"/>
                    </a:ext>
                  </a:extLst>
                </a:gridCol>
              </a:tblGrid>
              <a:tr h="431800">
                <a:tc>
                  <a:txBody>
                    <a:bodyPr/>
                    <a:lstStyle/>
                    <a:p>
                      <a:pPr algn="l"/>
                      <a:r>
                        <a:rPr lang="en-US" sz="1150" b="1" dirty="0"/>
                        <a:t>Care</a:t>
                      </a:r>
                      <a:r>
                        <a:rPr lang="en-US" sz="1150" b="1" baseline="0" dirty="0"/>
                        <a:t> Management Staff</a:t>
                      </a:r>
                      <a:endParaRPr lang="en-US" sz="11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50" b="1" dirty="0"/>
                        <a:t>Minimum</a:t>
                      </a:r>
                      <a:r>
                        <a:rPr lang="en-US" sz="1150" b="1" baseline="0" dirty="0"/>
                        <a:t> Requirements </a:t>
                      </a:r>
                      <a:endParaRPr lang="en-US" sz="11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endParaRPr lang="en-US" sz="1150" b="1" i="0" u="none" strike="noStrike" kern="1200" baseline="0" dirty="0">
                        <a:solidFill>
                          <a:schemeClr val="dk1"/>
                        </a:solidFill>
                        <a:latin typeface="+mn-lt"/>
                        <a:ea typeface="+mn-ea"/>
                        <a:cs typeface="+mn-cs"/>
                      </a:endParaRPr>
                    </a:p>
                    <a:p>
                      <a:r>
                        <a:rPr lang="en-US" sz="1150" b="1" i="0" u="none" strike="noStrike" kern="1200" baseline="0" dirty="0">
                          <a:solidFill>
                            <a:schemeClr val="dk1"/>
                          </a:solidFill>
                          <a:latin typeface="+mn-lt"/>
                          <a:ea typeface="+mn-ea"/>
                          <a:cs typeface="+mn-cs"/>
                        </a:rPr>
                        <a:t>Care managers serving all members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Wingdings" panose="05000000000000000000" pitchFamily="2" charset="2"/>
                        <a:buChar char="§"/>
                      </a:pPr>
                      <a:r>
                        <a:rPr lang="en-US" sz="1150" dirty="0"/>
                        <a:t>A bachelor’s degree in a field related to health, psychology, sociology, social work, nursing, or another relevant human services area, or licensure as a registered nurse (RN); and </a:t>
                      </a:r>
                    </a:p>
                    <a:p>
                      <a:pPr marL="285750" indent="-285750">
                        <a:buFont typeface="Wingdings" panose="05000000000000000000" pitchFamily="2" charset="2"/>
                        <a:buChar char="§"/>
                      </a:pPr>
                      <a:r>
                        <a:rPr lang="en-US" sz="1150" dirty="0"/>
                        <a:t>Two years of experience working directly with individuals with behavioral health conditions (if serving members with behavioral health needs) or with an I/DD or a TBI (if serving members with I/DD or TBI needs); and </a:t>
                      </a:r>
                    </a:p>
                    <a:p>
                      <a:pPr marL="285750" indent="-285750">
                        <a:buFont typeface="Wingdings" panose="05000000000000000000" pitchFamily="2" charset="2"/>
                        <a:buChar char="§"/>
                      </a:pPr>
                      <a:r>
                        <a:rPr lang="en-US" sz="1150" dirty="0"/>
                        <a:t>For care managers serving members with LTSS needs: two years of prior LTSS and/or HCBS coordination, care delivery monitoring, and care management experience, in addition to the requirements cited above. (This experience may be concurrent with the two years of experience working directly with individuals with behavioral health conditions, an I/DD, or a TBI, above.)</a:t>
                      </a:r>
                      <a:endParaRPr lang="en-US" sz="115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94840">
                <a:tc>
                  <a:txBody>
                    <a:bodyPr/>
                    <a:lstStyle/>
                    <a:p>
                      <a:pPr marL="285750" indent="-285750">
                        <a:buFont typeface="Wingdings" panose="05000000000000000000" pitchFamily="2" charset="2"/>
                        <a:buChar char="§"/>
                      </a:pPr>
                      <a:endParaRPr lang="en-US" sz="1150" b="1" i="0" u="none" strike="noStrike" kern="1200" baseline="0" dirty="0">
                        <a:solidFill>
                          <a:schemeClr val="dk1"/>
                        </a:solidFill>
                        <a:latin typeface="+mn-lt"/>
                        <a:ea typeface="+mn-ea"/>
                        <a:cs typeface="+mn-cs"/>
                      </a:endParaRPr>
                    </a:p>
                    <a:p>
                      <a:pPr marL="0" indent="0">
                        <a:buFont typeface="Wingdings" panose="05000000000000000000" pitchFamily="2" charset="2"/>
                        <a:buNone/>
                      </a:pPr>
                      <a:r>
                        <a:rPr lang="en-US" sz="1150" b="1" i="0" u="none" strike="noStrike" kern="1200" baseline="0" dirty="0">
                          <a:solidFill>
                            <a:schemeClr val="dk1"/>
                          </a:solidFill>
                          <a:latin typeface="+mn-lt"/>
                          <a:ea typeface="+mn-ea"/>
                          <a:cs typeface="+mn-cs"/>
                        </a:rPr>
                        <a:t>Supervising care managers serving members with behavioral health 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
                      </a:pPr>
                      <a:r>
                        <a:rPr lang="en-US" sz="1150" dirty="0"/>
                        <a:t>A master’s-level fully Licensed Clinical Social Worker (LCSW), fully Licensed Clinical Mental Health Counselor (LCMHC), fully Licensed Psychological Associate (LPA), fully Licensed Marriage and Family Therapist (LMFT), or licensure as an RN; and </a:t>
                      </a:r>
                    </a:p>
                    <a:p>
                      <a:pPr marL="285750" indent="-285750">
                        <a:buFont typeface="Wingdings" panose="05000000000000000000" pitchFamily="2" charset="2"/>
                        <a:buChar char="§"/>
                      </a:pPr>
                      <a:r>
                        <a:rPr lang="en-US" sz="1150" dirty="0"/>
                        <a:t>Three years of experience providing care management, case management, or care coordination to the population being served.</a:t>
                      </a:r>
                      <a:endParaRPr lang="en-US" sz="115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232">
                <a:tc>
                  <a:txBody>
                    <a:bodyPr/>
                    <a:lstStyle/>
                    <a:p>
                      <a:endParaRPr lang="en-US" sz="1150" b="1" i="0" u="none" strike="noStrike" kern="1200" baseline="0" dirty="0">
                        <a:solidFill>
                          <a:schemeClr val="dk1"/>
                        </a:solidFill>
                        <a:latin typeface="+mn-lt"/>
                        <a:ea typeface="+mn-ea"/>
                        <a:cs typeface="+mn-cs"/>
                      </a:endParaRPr>
                    </a:p>
                    <a:p>
                      <a:r>
                        <a:rPr lang="en-US" sz="1150" b="1" i="0" u="none" strike="noStrike" kern="1200" baseline="0" dirty="0">
                          <a:solidFill>
                            <a:schemeClr val="dk1"/>
                          </a:solidFill>
                          <a:latin typeface="+mn-lt"/>
                          <a:ea typeface="+mn-ea"/>
                          <a:cs typeface="+mn-cs"/>
                        </a:rPr>
                        <a:t>Supervising care managers serving members with I/DD or a TBI (must have </a:t>
                      </a:r>
                      <a:r>
                        <a:rPr lang="en-US" sz="1150" b="1" i="0" u="sng" strike="noStrike" kern="1200" baseline="0" dirty="0">
                          <a:solidFill>
                            <a:schemeClr val="dk1"/>
                          </a:solidFill>
                          <a:latin typeface="+mn-lt"/>
                          <a:ea typeface="+mn-ea"/>
                          <a:cs typeface="+mn-cs"/>
                        </a:rPr>
                        <a:t>one</a:t>
                      </a:r>
                      <a:r>
                        <a:rPr lang="en-US" sz="1150" b="1" i="0" u="none" strike="noStrike" kern="1200" baseline="0" dirty="0">
                          <a:solidFill>
                            <a:schemeClr val="dk1"/>
                          </a:solidFill>
                          <a:latin typeface="+mn-lt"/>
                          <a:ea typeface="+mn-ea"/>
                          <a:cs typeface="+mn-cs"/>
                        </a:rPr>
                        <a:t> of the following minimum qualifications)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l" defTabSz="685800" rtl="0" eaLnBrk="1" latinLnBrk="0" hangingPunct="1">
                        <a:buFont typeface="Wingdings" panose="05000000000000000000" pitchFamily="2" charset="2"/>
                        <a:buChar char="§"/>
                      </a:pPr>
                      <a:r>
                        <a:rPr lang="en-US" sz="1150" kern="1200" dirty="0">
                          <a:solidFill>
                            <a:schemeClr val="dk1"/>
                          </a:solidFill>
                          <a:latin typeface="+mn-lt"/>
                          <a:ea typeface="+mn-ea"/>
                          <a:cs typeface="+mn-cs"/>
                        </a:rPr>
                        <a:t>A bachelor’s degree in a field related to health, psychology, sociology, social work, nursing, or another relevant human services area and five years of experience providing care management, case management, or care coordination to complex individuals with I/DD or TBI; or</a:t>
                      </a:r>
                    </a:p>
                    <a:p>
                      <a:pPr marL="285750" indent="-285750" algn="l" defTabSz="685800" rtl="0" eaLnBrk="1" latinLnBrk="0" hangingPunct="1">
                        <a:buFont typeface="Wingdings" panose="05000000000000000000" pitchFamily="2" charset="2"/>
                        <a:buChar char="§"/>
                      </a:pPr>
                      <a:r>
                        <a:rPr lang="en-US" sz="1150" kern="1200" dirty="0">
                          <a:solidFill>
                            <a:schemeClr val="dk1"/>
                          </a:solidFill>
                          <a:latin typeface="+mn-lt"/>
                          <a:ea typeface="+mn-ea"/>
                          <a:cs typeface="+mn-cs"/>
                        </a:rPr>
                        <a:t>A master’s degree in a field related to health, psychology, sociology, social work (e.g., LCSW), nursing, or another relevant human services area, or licensure as an RN and three years of experience providing care management, case management, or care coordination to complex individuals with an I/DD or a 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grpSp>
        <p:nvGrpSpPr>
          <p:cNvPr id="8" name="Group 7"/>
          <p:cNvGrpSpPr/>
          <p:nvPr/>
        </p:nvGrpSpPr>
        <p:grpSpPr>
          <a:xfrm>
            <a:off x="91508" y="47625"/>
            <a:ext cx="8960984" cy="381000"/>
            <a:chOff x="459608" y="16479"/>
            <a:chExt cx="8505249" cy="547504"/>
          </a:xfrm>
          <a:solidFill>
            <a:schemeClr val="tx2"/>
          </a:solidFill>
        </p:grpSpPr>
        <p:sp>
          <p:nvSpPr>
            <p:cNvPr id="9" name="Freeform 8"/>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0" name="Freeform 9"/>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2" name="Freeform 11"/>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1"/>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3. Staffing</a:t>
              </a:r>
            </a:p>
          </p:txBody>
        </p:sp>
        <p:sp>
          <p:nvSpPr>
            <p:cNvPr id="13" name="Freeform 12"/>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14" name="Freeform 13"/>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15" name="Freeform 14"/>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16" name="Freeform 15"/>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422390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50495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Category 4: Delivery of Tailored Care Management </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19</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732575660"/>
              </p:ext>
            </p:extLst>
          </p:nvPr>
        </p:nvGraphicFramePr>
        <p:xfrm>
          <a:off x="179104" y="1356360"/>
          <a:ext cx="8785792" cy="4785360"/>
        </p:xfrm>
        <a:graphic>
          <a:graphicData uri="http://schemas.openxmlformats.org/drawingml/2006/table">
            <a:tbl>
              <a:tblPr firstRow="1" bandRow="1">
                <a:tableStyleId>{F5AB1C69-6EDB-4FF4-983F-18BD219EF322}</a:tableStyleId>
              </a:tblPr>
              <a:tblGrid>
                <a:gridCol w="1394082">
                  <a:extLst>
                    <a:ext uri="{9D8B030D-6E8A-4147-A177-3AD203B41FA5}">
                      <a16:colId xmlns:a16="http://schemas.microsoft.com/office/drawing/2014/main" val="20001"/>
                    </a:ext>
                  </a:extLst>
                </a:gridCol>
                <a:gridCol w="3303614">
                  <a:extLst>
                    <a:ext uri="{9D8B030D-6E8A-4147-A177-3AD203B41FA5}">
                      <a16:colId xmlns:a16="http://schemas.microsoft.com/office/drawing/2014/main" val="20002"/>
                    </a:ext>
                  </a:extLst>
                </a:gridCol>
                <a:gridCol w="4088096">
                  <a:extLst>
                    <a:ext uri="{9D8B030D-6E8A-4147-A177-3AD203B41FA5}">
                      <a16:colId xmlns:a16="http://schemas.microsoft.com/office/drawing/2014/main" val="20003"/>
                    </a:ext>
                  </a:extLst>
                </a:gridCol>
              </a:tblGrid>
              <a:tr h="431800">
                <a:tc>
                  <a:txBody>
                    <a:bodyPr/>
                    <a:lstStyle/>
                    <a:p>
                      <a:pPr algn="l"/>
                      <a:r>
                        <a:rPr lang="en-US" sz="1200" dirty="0"/>
                        <a:t>Certification Criteria</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34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4.1. Policies and procedures for communication with members</a:t>
                      </a:r>
                      <a:endParaRPr lang="en-US" sz="1200" b="1"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Attestation  that the organization will develop policies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kern="1200" dirty="0">
                          <a:solidFill>
                            <a:schemeClr val="dk1"/>
                          </a:solidFill>
                          <a:effectLst/>
                          <a:latin typeface="+mn-lt"/>
                          <a:ea typeface="+mn-ea"/>
                          <a:cs typeface="+mn-cs"/>
                        </a:rPr>
                        <a:t>[Attestation]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4.2. Capacity to engage with members through frequent contact</a:t>
                      </a:r>
                      <a:endParaRPr lang="en-US" sz="1200" b="1"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strategy to meet minimum contact requirements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lvl="0" indent="0">
                        <a:buFont typeface="Wingdings" panose="05000000000000000000" pitchFamily="2" charset="2"/>
                        <a:buNone/>
                      </a:pPr>
                      <a:r>
                        <a:rPr lang="en-US" sz="1600" i="1" kern="1200" dirty="0">
                          <a:solidFill>
                            <a:schemeClr val="dk1"/>
                          </a:solidFill>
                          <a:effectLst/>
                          <a:latin typeface="+mn-lt"/>
                          <a:ea typeface="+mn-ea"/>
                          <a:cs typeface="+mn-cs"/>
                        </a:rPr>
                        <a:t>Clear</a:t>
                      </a:r>
                      <a:r>
                        <a:rPr lang="en-US" sz="1600" i="1" kern="1200" baseline="0" dirty="0">
                          <a:solidFill>
                            <a:schemeClr val="dk1"/>
                          </a:solidFill>
                          <a:effectLst/>
                          <a:latin typeface="+mn-lt"/>
                          <a:ea typeface="+mn-ea"/>
                          <a:cs typeface="+mn-cs"/>
                        </a:rPr>
                        <a:t> strategy for how the organization will meet each of the minimum requirements </a:t>
                      </a:r>
                      <a:r>
                        <a:rPr lang="en-US" sz="1600" b="1" i="1" kern="1200" baseline="0" dirty="0">
                          <a:solidFill>
                            <a:schemeClr val="dk1"/>
                          </a:solidFill>
                          <a:effectLst/>
                          <a:latin typeface="+mn-lt"/>
                          <a:ea typeface="+mn-ea"/>
                          <a:cs typeface="+mn-cs"/>
                        </a:rPr>
                        <a:t>and</a:t>
                      </a:r>
                      <a:r>
                        <a:rPr lang="en-US" sz="1600" i="1" kern="1200" baseline="0" dirty="0">
                          <a:solidFill>
                            <a:schemeClr val="dk1"/>
                          </a:solidFill>
                          <a:effectLst/>
                          <a:latin typeface="+mn-lt"/>
                          <a:ea typeface="+mn-ea"/>
                          <a:cs typeface="+mn-cs"/>
                        </a:rPr>
                        <a:t> tailor to the population being served.  </a:t>
                      </a:r>
                      <a:endParaRPr lang="en-US" sz="1600" i="1"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232">
                <a:tc>
                  <a:txBody>
                    <a:bodyPr/>
                    <a:lstStyle/>
                    <a:p>
                      <a:pPr algn="l"/>
                      <a:r>
                        <a:rPr lang="en-US" sz="1200" b="1" kern="1200" dirty="0">
                          <a:solidFill>
                            <a:schemeClr val="dk1"/>
                          </a:solidFill>
                          <a:effectLst/>
                          <a:latin typeface="+mn-lt"/>
                          <a:ea typeface="+mn-ea"/>
                          <a:cs typeface="+mn-cs"/>
                        </a:rPr>
                        <a:t>4.3. Care management comprehensive assessments and reassessments</a:t>
                      </a:r>
                      <a:endParaRPr lang="en-US" sz="1200" b="1" dirty="0">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approach to care management comprehensive 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285750" lvl="0" indent="-285750">
                        <a:buFont typeface="Wingdings" panose="05000000000000000000" pitchFamily="2" charset="2"/>
                        <a:buChar char="§"/>
                      </a:pPr>
                      <a:endParaRPr lang="en-US" sz="20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4.4. Care plans and Individual Support Plans (ISPs)</a:t>
                      </a:r>
                      <a:endParaRPr lang="en-US" sz="1200" b="1" u="none" dirty="0">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dk1"/>
                          </a:solidFill>
                          <a:latin typeface="+mn-lt"/>
                          <a:ea typeface="+mn-ea"/>
                          <a:cs typeface="+mn-cs"/>
                        </a:rPr>
                        <a:t>Description of approach to care plans/ISPs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lvl="0" indent="-285750">
                        <a:buFont typeface="Wingdings" panose="05000000000000000000" pitchFamily="2" charset="2"/>
                        <a:buChar char="§"/>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4.5. Care teams</a:t>
                      </a:r>
                      <a:endParaRPr lang="en-US" sz="1200" b="1" u="none" dirty="0">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approach to developing care team and convening regular conferences, including foreseen challenges</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strategy to share and manage access to patient information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171450" indent="-171450">
                        <a:buFont typeface="Wingdings" panose="05000000000000000000" pitchFamily="2" charset="2"/>
                        <a:buChar char="§"/>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grpSp>
        <p:nvGrpSpPr>
          <p:cNvPr id="16" name="Group 15"/>
          <p:cNvGrpSpPr/>
          <p:nvPr/>
        </p:nvGrpSpPr>
        <p:grpSpPr>
          <a:xfrm>
            <a:off x="91508" y="47625"/>
            <a:ext cx="8960984" cy="381000"/>
            <a:chOff x="459608" y="16479"/>
            <a:chExt cx="8505249" cy="547504"/>
          </a:xfrm>
          <a:solidFill>
            <a:schemeClr val="tx2"/>
          </a:solidFill>
        </p:grpSpPr>
        <p:sp>
          <p:nvSpPr>
            <p:cNvPr id="17" name="Freeform 16"/>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8" name="Freeform 17"/>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9" name="Freeform 18"/>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20" name="Freeform 19"/>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5"/>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4. Tailored CM</a:t>
              </a:r>
            </a:p>
          </p:txBody>
        </p:sp>
        <p:sp>
          <p:nvSpPr>
            <p:cNvPr id="21" name="Freeform 20"/>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22" name="Freeform 21"/>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23" name="Freeform 22"/>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26962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170799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p:cNvSpPr/>
          <p:nvPr/>
        </p:nvSpPr>
        <p:spPr bwMode="auto">
          <a:xfrm>
            <a:off x="457200" y="1676400"/>
            <a:ext cx="8225827" cy="4038600"/>
          </a:xfrm>
          <a:prstGeom prst="rect">
            <a:avLst/>
          </a:prstGeom>
          <a:solidFill>
            <a:srgbClr val="FFFFFF">
              <a:lumMod val="95000"/>
            </a:srgbClr>
          </a:solidFill>
          <a:ln w="19050" cap="flat" cmpd="sng" algn="ctr">
            <a:solidFill>
              <a:srgbClr val="1F497D"/>
            </a:solid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ln>
                <a:solidFill>
                  <a:schemeClr val="tx2"/>
                </a:solidFill>
              </a:ln>
              <a:solidFill>
                <a:srgbClr val="000000"/>
              </a:solidFill>
              <a:latin typeface="Calibri"/>
              <a:ea typeface="Calibri"/>
              <a:cs typeface="Times New Roman"/>
            </a:endParaRPr>
          </a:p>
        </p:txBody>
      </p:sp>
      <p:sp>
        <p:nvSpPr>
          <p:cNvPr id="28" name="Rectangle 27"/>
          <p:cNvSpPr/>
          <p:nvPr/>
        </p:nvSpPr>
        <p:spPr>
          <a:xfrm>
            <a:off x="457200" y="2217712"/>
            <a:ext cx="6407470" cy="523220"/>
          </a:xfrm>
          <a:prstGeom prst="rect">
            <a:avLst/>
          </a:prstGeom>
        </p:spPr>
        <p:txBody>
          <a:bodyPr wrap="square">
            <a:spAutoFit/>
          </a:bodyPr>
          <a:lstStyle/>
          <a:p>
            <a:endParaRPr lang="en-US" sz="1400" dirty="0"/>
          </a:p>
          <a:p>
            <a:pPr lvl="0"/>
            <a:endParaRPr lang="en-US" sz="1400" dirty="0"/>
          </a:p>
        </p:txBody>
      </p:sp>
      <p:cxnSp>
        <p:nvCxnSpPr>
          <p:cNvPr id="29" name="Straight Connector 28"/>
          <p:cNvCxnSpPr>
            <a:cxnSpLocks noChangeShapeType="1"/>
          </p:cNvCxnSpPr>
          <p:nvPr/>
        </p:nvCxnSpPr>
        <p:spPr bwMode="auto">
          <a:xfrm>
            <a:off x="911009" y="1676400"/>
            <a:ext cx="0" cy="4038600"/>
          </a:xfrm>
          <a:prstGeom prst="line">
            <a:avLst/>
          </a:prstGeom>
          <a:noFill/>
          <a:ln w="19050" cap="flat" cmpd="sng" algn="ctr">
            <a:solidFill>
              <a:srgbClr val="336699"/>
            </a:solidFill>
            <a:prstDash val="sysDot"/>
            <a:round/>
            <a:headEnd type="none" w="med" len="med"/>
            <a:tailEnd type="none" w="med" len="med"/>
          </a:ln>
          <a:effectLst/>
        </p:spPr>
      </p:cxnSp>
      <p:sp>
        <p:nvSpPr>
          <p:cNvPr id="30" name="Oval 29"/>
          <p:cNvSpPr>
            <a:spLocks noChangeArrowheads="1"/>
          </p:cNvSpPr>
          <p:nvPr/>
        </p:nvSpPr>
        <p:spPr bwMode="auto">
          <a:xfrm>
            <a:off x="819569" y="27432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7" name="Rectangle 36"/>
          <p:cNvSpPr/>
          <p:nvPr/>
        </p:nvSpPr>
        <p:spPr>
          <a:xfrm>
            <a:off x="1123765" y="1956763"/>
            <a:ext cx="6191435" cy="3139321"/>
          </a:xfrm>
          <a:prstGeom prst="rect">
            <a:avLst/>
          </a:prstGeom>
        </p:spPr>
        <p:txBody>
          <a:bodyPr wrap="square">
            <a:spAutoFit/>
          </a:bodyPr>
          <a:lstStyle/>
          <a:p>
            <a:pPr lvl="0"/>
            <a:r>
              <a:rPr lang="en-US" sz="2200" b="1" dirty="0">
                <a:latin typeface="Calibri" panose="020F0502020204030204" pitchFamily="34" charset="0"/>
              </a:rPr>
              <a:t>Tailored Care Management Model Overview</a:t>
            </a:r>
          </a:p>
          <a:p>
            <a:pPr lvl="0"/>
            <a:endParaRPr lang="en-US" sz="2200" b="1" dirty="0">
              <a:latin typeface="Calibri" panose="020F0502020204030204" pitchFamily="34" charset="0"/>
            </a:endParaRPr>
          </a:p>
          <a:p>
            <a:pPr lvl="0"/>
            <a:r>
              <a:rPr lang="en-US" sz="2200" b="1" dirty="0">
                <a:latin typeface="Calibri" panose="020F0502020204030204" pitchFamily="34" charset="0"/>
              </a:rPr>
              <a:t>Application Process for AMH+ Practices and CMAs</a:t>
            </a:r>
          </a:p>
          <a:p>
            <a:pPr lvl="0"/>
            <a:endParaRPr lang="en-US" sz="2200" b="1" dirty="0">
              <a:latin typeface="Calibri" panose="020F0502020204030204" pitchFamily="34" charset="0"/>
            </a:endParaRPr>
          </a:p>
          <a:p>
            <a:pPr lvl="0"/>
            <a:r>
              <a:rPr lang="en-US" sz="2200" b="1" dirty="0">
                <a:latin typeface="Calibri" panose="020F0502020204030204" pitchFamily="34" charset="0"/>
              </a:rPr>
              <a:t>Overview/Examples of Medicaid Education</a:t>
            </a:r>
          </a:p>
          <a:p>
            <a:pPr lvl="0"/>
            <a:endParaRPr lang="en-US" sz="2200" b="1" dirty="0">
              <a:latin typeface="Calibri" panose="020F0502020204030204" pitchFamily="34" charset="0"/>
            </a:endParaRPr>
          </a:p>
          <a:p>
            <a:pPr lvl="0"/>
            <a:r>
              <a:rPr lang="en-US" sz="2200" b="1" dirty="0">
                <a:latin typeface="Calibri" panose="020F0502020204030204" pitchFamily="34" charset="0"/>
              </a:rPr>
              <a:t>Q &amp; A</a:t>
            </a:r>
          </a:p>
          <a:p>
            <a:pPr lvl="0"/>
            <a:endParaRPr lang="en-US" sz="2200" b="1" dirty="0">
              <a:latin typeface="Calibri" panose="020F0502020204030204" pitchFamily="34" charset="0"/>
            </a:endParaRPr>
          </a:p>
          <a:p>
            <a:pPr lvl="0"/>
            <a:endParaRPr lang="en-US" sz="2200" b="1" dirty="0">
              <a:latin typeface="Calibri" panose="020F0502020204030204" pitchFamily="34" charset="0"/>
            </a:endParaRPr>
          </a:p>
        </p:txBody>
      </p:sp>
      <p:sp>
        <p:nvSpPr>
          <p:cNvPr id="14" name="Oval 13"/>
          <p:cNvSpPr>
            <a:spLocks noChangeArrowheads="1"/>
          </p:cNvSpPr>
          <p:nvPr/>
        </p:nvSpPr>
        <p:spPr bwMode="auto">
          <a:xfrm>
            <a:off x="819569" y="33985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4" name="Title 3"/>
          <p:cNvSpPr>
            <a:spLocks noGrp="1"/>
          </p:cNvSpPr>
          <p:nvPr>
            <p:ph type="title"/>
          </p:nvPr>
        </p:nvSpPr>
        <p:spPr>
          <a:xfrm>
            <a:off x="5333" y="624054"/>
            <a:ext cx="7843267" cy="548640"/>
          </a:xfrm>
        </p:spPr>
        <p:txBody>
          <a:bodyPr/>
          <a:lstStyle/>
          <a:p>
            <a:r>
              <a:rPr lang="en-US" sz="2800" dirty="0"/>
              <a:t>Agenda</a:t>
            </a:r>
          </a:p>
        </p:txBody>
      </p:sp>
      <p:sp>
        <p:nvSpPr>
          <p:cNvPr id="5" name="Slide Number Placeholder 4"/>
          <p:cNvSpPr>
            <a:spLocks noGrp="1"/>
          </p:cNvSpPr>
          <p:nvPr>
            <p:ph type="sldNum" sz="quarter" idx="15"/>
          </p:nvPr>
        </p:nvSpPr>
        <p:spPr/>
        <p:txBody>
          <a:bodyPr/>
          <a:lstStyle/>
          <a:p>
            <a:fld id="{11F27F3A-B3E9-41ED-AF8F-A365F10BB65F}" type="slidenum">
              <a:rPr lang="en-US" smtClean="0"/>
              <a:pPr/>
              <a:t>2</a:t>
            </a:fld>
            <a:endParaRPr lang="en-US" dirty="0"/>
          </a:p>
        </p:txBody>
      </p:sp>
      <p:sp>
        <p:nvSpPr>
          <p:cNvPr id="15" name="Oval 14"/>
          <p:cNvSpPr>
            <a:spLocks noChangeArrowheads="1"/>
          </p:cNvSpPr>
          <p:nvPr/>
        </p:nvSpPr>
        <p:spPr bwMode="auto">
          <a:xfrm>
            <a:off x="819569" y="2055996"/>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2" name="Oval 11">
            <a:extLst>
              <a:ext uri="{FF2B5EF4-FFF2-40B4-BE49-F238E27FC236}">
                <a16:creationId xmlns:a16="http://schemas.microsoft.com/office/drawing/2014/main" id="{F1050AC3-7E51-4114-81DA-7ACC292EF991}"/>
              </a:ext>
            </a:extLst>
          </p:cNvPr>
          <p:cNvSpPr>
            <a:spLocks noChangeArrowheads="1"/>
          </p:cNvSpPr>
          <p:nvPr/>
        </p:nvSpPr>
        <p:spPr bwMode="auto">
          <a:xfrm>
            <a:off x="799400" y="411019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39621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4473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Category 4: Delivery of Tailored Care Management </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20</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749152390"/>
              </p:ext>
            </p:extLst>
          </p:nvPr>
        </p:nvGraphicFramePr>
        <p:xfrm>
          <a:off x="152400" y="1356360"/>
          <a:ext cx="8839200" cy="5029200"/>
        </p:xfrm>
        <a:graphic>
          <a:graphicData uri="http://schemas.openxmlformats.org/drawingml/2006/table">
            <a:tbl>
              <a:tblPr firstRow="1" bandRow="1">
                <a:tableStyleId>{F5AB1C69-6EDB-4FF4-983F-18BD219EF322}</a:tableStyleId>
              </a:tblPr>
              <a:tblGrid>
                <a:gridCol w="1440058">
                  <a:extLst>
                    <a:ext uri="{9D8B030D-6E8A-4147-A177-3AD203B41FA5}">
                      <a16:colId xmlns:a16="http://schemas.microsoft.com/office/drawing/2014/main" val="20001"/>
                    </a:ext>
                  </a:extLst>
                </a:gridCol>
                <a:gridCol w="3284342">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tblGrid>
              <a:tr h="431800">
                <a:tc>
                  <a:txBody>
                    <a:bodyPr/>
                    <a:lstStyle/>
                    <a:p>
                      <a:pPr algn="l"/>
                      <a:r>
                        <a:rPr lang="en-US" sz="1200" dirty="0"/>
                        <a:t>Certification Criteria</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4.6. Required components of Tailored Care Management</a:t>
                      </a:r>
                      <a:endParaRPr lang="en-US" sz="1200" b="1"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approach to meet each of the required components</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Attestation to provide or arrange for 24/7 coverage for services, consultation or referral, and treatment for emergency medical conditions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panose="05000000000000000000" pitchFamily="2" charset="2"/>
                        <a:buNone/>
                      </a:pPr>
                      <a:r>
                        <a:rPr lang="en-US" sz="1200" i="1" kern="1200" dirty="0">
                          <a:solidFill>
                            <a:schemeClr val="dk1"/>
                          </a:solidFill>
                          <a:effectLst/>
                          <a:latin typeface="+mn-lt"/>
                          <a:ea typeface="+mn-ea"/>
                          <a:cs typeface="+mn-cs"/>
                        </a:rPr>
                        <a:t>Experience</a:t>
                      </a:r>
                      <a:r>
                        <a:rPr lang="en-US" sz="1200" i="1" kern="1200" baseline="0" dirty="0">
                          <a:solidFill>
                            <a:schemeClr val="dk1"/>
                          </a:solidFill>
                          <a:effectLst/>
                          <a:latin typeface="+mn-lt"/>
                          <a:ea typeface="+mn-ea"/>
                          <a:cs typeface="+mn-cs"/>
                        </a:rPr>
                        <a:t> and c</a:t>
                      </a:r>
                      <a:r>
                        <a:rPr lang="en-US" sz="1200" i="1" kern="1200" dirty="0">
                          <a:solidFill>
                            <a:schemeClr val="dk1"/>
                          </a:solidFill>
                          <a:effectLst/>
                          <a:latin typeface="+mn-lt"/>
                          <a:ea typeface="+mn-ea"/>
                          <a:cs typeface="+mn-cs"/>
                        </a:rPr>
                        <a:t>apabilities</a:t>
                      </a:r>
                      <a:r>
                        <a:rPr lang="en-US" sz="1200" i="1" kern="1200" baseline="0" dirty="0">
                          <a:solidFill>
                            <a:schemeClr val="dk1"/>
                          </a:solidFill>
                          <a:effectLst/>
                          <a:latin typeface="+mn-lt"/>
                          <a:ea typeface="+mn-ea"/>
                          <a:cs typeface="+mn-cs"/>
                        </a:rPr>
                        <a:t> for:</a:t>
                      </a:r>
                      <a:endParaRPr lang="en-US" sz="1200" i="1" kern="1200" dirty="0">
                        <a:solidFill>
                          <a:schemeClr val="dk1"/>
                        </a:solidFill>
                        <a:effectLst/>
                        <a:latin typeface="+mn-lt"/>
                        <a:ea typeface="+mn-ea"/>
                        <a:cs typeface="+mn-cs"/>
                      </a:endParaRP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Care coordination</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Twenty-four hour coverage</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Ensuring annual physical exam is carried out</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Continuous monitoring</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Medication monitoring</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System of Care</a:t>
                      </a:r>
                    </a:p>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Individual and family supports</a:t>
                      </a:r>
                    </a:p>
                    <a:p>
                      <a:pPr marL="17145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Health promotion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594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4.7. Addressing unmet health-related resource needs</a:t>
                      </a:r>
                      <a:endParaRPr lang="en-US" sz="1200" b="1"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relationships with community organizations</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experience in addressing unmet health-related resource needs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gn="l" defTabSz="685800" rtl="0" eaLnBrk="1" latinLnBrk="0" hangingPunct="1">
                        <a:buFont typeface="Wingdings" panose="05000000000000000000" pitchFamily="2" charset="2"/>
                        <a:buChar char="§"/>
                      </a:pPr>
                      <a:r>
                        <a:rPr lang="en-US" sz="1200" b="0" i="0" u="none" strike="noStrike" kern="1200" baseline="0" dirty="0">
                          <a:solidFill>
                            <a:schemeClr val="dk1"/>
                          </a:solidFill>
                          <a:latin typeface="+mn-lt"/>
                          <a:ea typeface="+mn-ea"/>
                          <a:cs typeface="+mn-cs"/>
                        </a:rPr>
                        <a:t>Experience and competency providing referral, information and assistance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232">
                <a:tc>
                  <a:txBody>
                    <a:bodyPr/>
                    <a:lstStyle/>
                    <a:p>
                      <a:pPr algn="l"/>
                      <a:r>
                        <a:rPr lang="en-US" sz="1200" b="1" kern="1200" dirty="0">
                          <a:solidFill>
                            <a:schemeClr val="tx1"/>
                          </a:solidFill>
                          <a:effectLst/>
                          <a:latin typeface="+mn-lt"/>
                          <a:ea typeface="+mn-ea"/>
                          <a:cs typeface="+mn-cs"/>
                        </a:rPr>
                        <a:t>4.8. Transitional care management</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Attestation of access to ADT data</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Description of methodologies to respond to ADT data</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Description of transition approaches for special populations and diversion from institutional settings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Experience and capability managing transitions</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Plan for achieving ADT access, if not in place</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Evidence of an approach to identifying and diverting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members who are at risk of requiring care in an adult care home or an institutional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4.9. Innovations and TBI Waiver Care Coordination (if applicable)</a:t>
                      </a:r>
                      <a:endParaRPr lang="en-US" sz="1200" b="1"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Description of approaches to address additional requirements if serving this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Experience serving this population</a:t>
                      </a:r>
                    </a:p>
                    <a:p>
                      <a:pPr marL="171450" indent="-171450">
                        <a:buFont typeface="Wingdings" panose="05000000000000000000" pitchFamily="2" charset="2"/>
                        <a:buChar char="§"/>
                      </a:pPr>
                      <a:endParaRPr lang="en-US" sz="1200" b="1"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6" name="Group 15"/>
          <p:cNvGrpSpPr/>
          <p:nvPr/>
        </p:nvGrpSpPr>
        <p:grpSpPr>
          <a:xfrm>
            <a:off x="91508" y="47625"/>
            <a:ext cx="8960984" cy="381000"/>
            <a:chOff x="459608" y="16479"/>
            <a:chExt cx="8505249" cy="547504"/>
          </a:xfrm>
          <a:solidFill>
            <a:schemeClr val="tx2"/>
          </a:solidFill>
        </p:grpSpPr>
        <p:sp>
          <p:nvSpPr>
            <p:cNvPr id="17" name="Freeform 16"/>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8" name="Freeform 17"/>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9" name="Freeform 18"/>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20" name="Freeform 19"/>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5"/>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4. Tailored CM</a:t>
              </a:r>
            </a:p>
          </p:txBody>
        </p:sp>
        <p:sp>
          <p:nvSpPr>
            <p:cNvPr id="21" name="Freeform 20"/>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22" name="Freeform 21"/>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23" name="Freeform 22"/>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285869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03397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rgbClr val="1F497D">
                    <a:lumMod val="75000"/>
                  </a:srgbClr>
                </a:solidFill>
              </a:rPr>
              <a:t>Category 5: Health Information Technology </a:t>
            </a:r>
            <a:endParaRPr lang="en-US" sz="2800" dirty="0">
              <a:solidFill>
                <a:schemeClr val="tx2">
                  <a:lumMod val="75000"/>
                </a:schemeClr>
              </a:solidFill>
            </a:endParaRP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21</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652307280"/>
              </p:ext>
            </p:extLst>
          </p:nvPr>
        </p:nvGraphicFramePr>
        <p:xfrm>
          <a:off x="179104" y="1371600"/>
          <a:ext cx="8785792" cy="4546600"/>
        </p:xfrm>
        <a:graphic>
          <a:graphicData uri="http://schemas.openxmlformats.org/drawingml/2006/table">
            <a:tbl>
              <a:tblPr firstRow="1" bandRow="1">
                <a:tableStyleId>{F5AB1C69-6EDB-4FF4-983F-18BD219EF322}</a:tableStyleId>
              </a:tblPr>
              <a:tblGrid>
                <a:gridCol w="2035663">
                  <a:extLst>
                    <a:ext uri="{9D8B030D-6E8A-4147-A177-3AD203B41FA5}">
                      <a16:colId xmlns:a16="http://schemas.microsoft.com/office/drawing/2014/main" val="20001"/>
                    </a:ext>
                  </a:extLst>
                </a:gridCol>
                <a:gridCol w="2668234">
                  <a:extLst>
                    <a:ext uri="{9D8B030D-6E8A-4147-A177-3AD203B41FA5}">
                      <a16:colId xmlns:a16="http://schemas.microsoft.com/office/drawing/2014/main" val="20002"/>
                    </a:ext>
                  </a:extLst>
                </a:gridCol>
                <a:gridCol w="4081895">
                  <a:extLst>
                    <a:ext uri="{9D8B030D-6E8A-4147-A177-3AD203B41FA5}">
                      <a16:colId xmlns:a16="http://schemas.microsoft.com/office/drawing/2014/main" val="20003"/>
                    </a:ext>
                  </a:extLst>
                </a:gridCol>
              </a:tblGrid>
              <a:tr h="431800">
                <a:tc>
                  <a:txBody>
                    <a:bodyPr/>
                    <a:lstStyle/>
                    <a:p>
                      <a:pPr algn="l"/>
                      <a:r>
                        <a:rPr lang="en-US" sz="1200" dirty="0"/>
                        <a:t>Certification Criteria</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a:spcBef>
                          <a:spcPts val="600"/>
                        </a:spcBef>
                        <a:spcAft>
                          <a:spcPts val="600"/>
                        </a:spcAft>
                      </a:pPr>
                      <a:r>
                        <a:rPr lang="en-US" sz="1200" b="1" dirty="0">
                          <a:solidFill>
                            <a:prstClr val="black"/>
                          </a:solidFill>
                        </a:rPr>
                        <a:t>5.1</a:t>
                      </a:r>
                      <a:r>
                        <a:rPr lang="en-US" sz="1200" b="1" baseline="0" dirty="0">
                          <a:solidFill>
                            <a:prstClr val="black"/>
                          </a:solidFill>
                        </a:rPr>
                        <a:t>. </a:t>
                      </a:r>
                      <a:r>
                        <a:rPr lang="en-US" sz="1200" b="1" dirty="0">
                          <a:solidFill>
                            <a:prstClr val="black"/>
                          </a:solidFill>
                        </a:rPr>
                        <a:t>Use an Electronic Health Record (EHR)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Attestations that EHR is in place</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EHR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71450" indent="-171450">
                        <a:buFont typeface="Wingdings" panose="05000000000000000000" pitchFamily="2" charset="2"/>
                        <a:buChar char="§"/>
                      </a:pPr>
                      <a:endParaRPr lang="en-US" sz="1200" kern="1200" dirty="0">
                        <a:solidFill>
                          <a:schemeClr val="dk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dk1"/>
                          </a:solidFill>
                          <a:effectLst/>
                          <a:latin typeface="+mn-lt"/>
                          <a:ea typeface="+mn-ea"/>
                          <a:cs typeface="+mn-cs"/>
                        </a:rPr>
                        <a:t>EHR</a:t>
                      </a:r>
                      <a:r>
                        <a:rPr lang="en-US" sz="1200" kern="1200" baseline="0" dirty="0">
                          <a:solidFill>
                            <a:schemeClr val="dk1"/>
                          </a:solidFill>
                          <a:effectLst/>
                          <a:latin typeface="+mn-lt"/>
                          <a:ea typeface="+mn-ea"/>
                          <a:cs typeface="+mn-cs"/>
                        </a:rPr>
                        <a:t> must be in place </a:t>
                      </a:r>
                      <a:r>
                        <a:rPr lang="en-US" sz="1200" b="1" kern="1200" baseline="0" dirty="0">
                          <a:solidFill>
                            <a:schemeClr val="dk1"/>
                          </a:solidFill>
                          <a:effectLst/>
                          <a:latin typeface="+mn-lt"/>
                          <a:ea typeface="+mn-ea"/>
                          <a:cs typeface="+mn-cs"/>
                        </a:rPr>
                        <a:t>at the time of application</a:t>
                      </a:r>
                      <a:endParaRPr lang="en-US" sz="1200" b="1" kern="1200" dirty="0">
                        <a:solidFill>
                          <a:schemeClr val="dk1"/>
                        </a:solidFill>
                        <a:effectLst/>
                        <a:latin typeface="+mn-lt"/>
                        <a:ea typeface="+mn-ea"/>
                        <a:cs typeface="+mn-cs"/>
                      </a:endParaRPr>
                    </a:p>
                    <a:p>
                      <a:pPr marL="0" indent="0">
                        <a:buFont typeface="Wingdings" panose="05000000000000000000" pitchFamily="2" charset="2"/>
                        <a:buNone/>
                      </a:pPr>
                      <a:endParaRPr lang="en-US" sz="12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594840">
                <a:tc>
                  <a:txBody>
                    <a:bodyPr/>
                    <a:lstStyle/>
                    <a:p>
                      <a:pPr>
                        <a:spcBef>
                          <a:spcPts val="600"/>
                        </a:spcBef>
                        <a:spcAft>
                          <a:spcPts val="600"/>
                        </a:spcAft>
                      </a:pPr>
                      <a:r>
                        <a:rPr lang="en-US" sz="1200" b="1" dirty="0">
                          <a:solidFill>
                            <a:prstClr val="black"/>
                          </a:solidFill>
                        </a:rPr>
                        <a:t>5.2. Use a care management data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care management data system</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how claims/encounter data will be imported, curated, and analyzed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system in place or planned at the organization and/or proposal to work with BH I/DD Tailored Plan or CIN</a:t>
                      </a:r>
                    </a:p>
                    <a:p>
                      <a:pPr marL="171450" indent="-171450">
                        <a:buFont typeface="Wingdings" panose="05000000000000000000" pitchFamily="2" charset="2"/>
                        <a:buChar char="§"/>
                      </a:pPr>
                      <a:r>
                        <a:rPr lang="en-US" sz="1200" b="1" i="0" u="sng" strike="noStrike" kern="1200" baseline="0" dirty="0">
                          <a:solidFill>
                            <a:schemeClr val="dk1"/>
                          </a:solidFill>
                          <a:latin typeface="+mn-lt"/>
                          <a:ea typeface="+mn-ea"/>
                          <a:cs typeface="+mn-cs"/>
                        </a:rPr>
                        <a:t>Note: no requirement</a:t>
                      </a:r>
                      <a:r>
                        <a:rPr lang="en-US" sz="1200" b="1" i="0" u="none" strike="noStrike" kern="1200" baseline="0" dirty="0">
                          <a:solidFill>
                            <a:schemeClr val="dk1"/>
                          </a:solidFill>
                          <a:latin typeface="+mn-lt"/>
                          <a:ea typeface="+mn-ea"/>
                          <a:cs typeface="+mn-cs"/>
                        </a:rPr>
                        <a:t> to use the BH I/DD Tailored Plan’s care management data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4232">
                <a:tc>
                  <a:txBody>
                    <a:bodyPr/>
                    <a:lstStyle/>
                    <a:p>
                      <a:pPr>
                        <a:spcBef>
                          <a:spcPts val="600"/>
                        </a:spcBef>
                        <a:spcAft>
                          <a:spcPts val="600"/>
                        </a:spcAft>
                      </a:pPr>
                      <a:r>
                        <a:rPr lang="en-US" sz="1200" b="1" dirty="0">
                          <a:solidFill>
                            <a:prstClr val="black"/>
                          </a:solidFill>
                        </a:rPr>
                        <a:t>5.3. Use ADT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Attestation of access to ADT data</a:t>
                      </a:r>
                    </a:p>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Description of methodologies to respond to ADT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71450" indent="-171450">
                        <a:buFont typeface="Wingdings" panose="05000000000000000000" pitchFamily="2" charset="2"/>
                        <a:buChar char="§"/>
                      </a:pPr>
                      <a:r>
                        <a:rPr lang="en-US" sz="1200" b="0" i="0" u="none" strike="noStrike" kern="1200" baseline="0" dirty="0">
                          <a:solidFill>
                            <a:schemeClr val="dk1"/>
                          </a:solidFill>
                          <a:latin typeface="+mn-lt"/>
                          <a:ea typeface="+mn-ea"/>
                          <a:cs typeface="+mn-cs"/>
                        </a:rPr>
                        <a:t>Plan for achieving ADT access, if not in place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5.4. Use NCCARE360</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200" b="1" u="none" dirty="0">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endParaRPr lang="en-US" sz="1200" b="0" i="0" u="none" strike="noStrike" kern="1200" baseline="0" dirty="0">
                        <a:solidFill>
                          <a:schemeClr val="dk1"/>
                        </a:solidFill>
                        <a:latin typeface="+mn-lt"/>
                        <a:ea typeface="+mn-ea"/>
                        <a:cs typeface="+mn-cs"/>
                      </a:endParaRPr>
                    </a:p>
                    <a:p>
                      <a:pPr marL="0" indent="0">
                        <a:buFont typeface="Wingdings" panose="05000000000000000000" pitchFamily="2" charset="2"/>
                        <a:buNone/>
                      </a:pPr>
                      <a:r>
                        <a:rPr lang="en-US" sz="1200" b="0" i="0" u="none" strike="noStrike" kern="1200" baseline="0" dirty="0">
                          <a:solidFill>
                            <a:schemeClr val="dk1"/>
                          </a:solidFill>
                          <a:latin typeface="+mn-lt"/>
                          <a:ea typeface="+mn-ea"/>
                          <a:cs typeface="+mn-cs"/>
                        </a:rPr>
                        <a:t>[Use of NCCARE360 is </a:t>
                      </a:r>
                      <a:r>
                        <a:rPr lang="en-US" sz="1200" b="1" i="0" u="none" strike="noStrike" kern="1200" baseline="0" dirty="0">
                          <a:solidFill>
                            <a:schemeClr val="dk1"/>
                          </a:solidFill>
                          <a:latin typeface="+mn-lt"/>
                          <a:ea typeface="+mn-ea"/>
                          <a:cs typeface="+mn-cs"/>
                        </a:rPr>
                        <a:t>not required now, </a:t>
                      </a:r>
                      <a:r>
                        <a:rPr lang="en-US" sz="1200" b="0" i="0" u="none" strike="noStrike" kern="1200" baseline="0" dirty="0">
                          <a:solidFill>
                            <a:schemeClr val="dk1"/>
                          </a:solidFill>
                          <a:latin typeface="+mn-lt"/>
                          <a:ea typeface="+mn-ea"/>
                          <a:cs typeface="+mn-cs"/>
                        </a:rPr>
                        <a:t>but will be required when the application is certified as being fully deployed].</a:t>
                      </a:r>
                    </a:p>
                    <a:p>
                      <a:pPr marL="171450" indent="-171450">
                        <a:buFont typeface="Wingdings" panose="05000000000000000000" pitchFamily="2" charset="2"/>
                        <a:buChar char="§"/>
                      </a:pPr>
                      <a:endParaRPr lang="en-US" sz="1200" b="0" i="0" u="none" strike="noStrike" kern="1200" baseline="0" dirty="0">
                        <a:solidFill>
                          <a:schemeClr val="dk1"/>
                        </a:solidFill>
                        <a:latin typeface="+mn-lt"/>
                        <a:ea typeface="+mn-ea"/>
                        <a:cs typeface="+mn-cs"/>
                      </a:endParaRPr>
                    </a:p>
                    <a:p>
                      <a:pPr marL="0" indent="0">
                        <a:buFont typeface="Wingdings" panose="05000000000000000000" pitchFamily="2" charset="2"/>
                        <a:buNone/>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Wingdings" panose="05000000000000000000" pitchFamily="2" charset="2"/>
                        <a:buNone/>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032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5.5. Risk stratify the population under Tailored Care Management beyond acuity tiering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0" indent="0">
                        <a:buFont typeface="Arial" panose="020B0604020202020204" pitchFamily="34" charset="0"/>
                        <a:buNone/>
                      </a:pPr>
                      <a:r>
                        <a:rPr lang="en-US" sz="1200" b="0" i="0" u="none" strike="noStrike" kern="1200" baseline="0" dirty="0">
                          <a:solidFill>
                            <a:schemeClr val="dk1"/>
                          </a:solidFill>
                          <a:latin typeface="+mn-lt"/>
                          <a:ea typeface="+mn-ea"/>
                          <a:cs typeface="+mn-cs"/>
                        </a:rPr>
                        <a:t>[Currently </a:t>
                      </a:r>
                      <a:r>
                        <a:rPr lang="en-US" sz="1200" b="1" i="0" u="none" strike="noStrike" kern="1200" baseline="0" dirty="0">
                          <a:solidFill>
                            <a:schemeClr val="dk1"/>
                          </a:solidFill>
                          <a:latin typeface="+mn-lt"/>
                          <a:ea typeface="+mn-ea"/>
                          <a:cs typeface="+mn-cs"/>
                        </a:rPr>
                        <a:t>optional</a:t>
                      </a:r>
                      <a:r>
                        <a:rPr lang="en-US" sz="1200" b="0" i="0" u="none" strike="noStrike" kern="1200" baseline="0" dirty="0">
                          <a:solidFill>
                            <a:schemeClr val="dk1"/>
                          </a:solidFill>
                          <a:latin typeface="+mn-lt"/>
                          <a:ea typeface="+mn-ea"/>
                          <a:cs typeface="+mn-cs"/>
                        </a:rPr>
                        <a:t>]</a:t>
                      </a:r>
                      <a:r>
                        <a:rPr lang="en-US" sz="1200" b="1" i="1" dirty="0">
                          <a:solidFill>
                            <a:prstClr val="black"/>
                          </a:solidFill>
                        </a:rPr>
                        <a:t> </a:t>
                      </a:r>
                      <a:r>
                        <a:rPr lang="en-US" sz="1200" b="1" i="1" dirty="0">
                          <a:solidFill>
                            <a:schemeClr val="tx1"/>
                          </a:solidFill>
                        </a:rPr>
                        <a:t>Encouraged, and required from Year Three of BH I/DD Tailored Plans onwards</a:t>
                      </a:r>
                      <a:r>
                        <a:rPr lang="en-US" sz="1200" b="1" dirty="0">
                          <a:solidFill>
                            <a:schemeClr val="tx1"/>
                          </a:solidFill>
                        </a:rPr>
                        <a:t> </a:t>
                      </a:r>
                      <a:endParaRPr lang="en-US" sz="12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171450" indent="-171450">
                        <a:buFont typeface="Wingdings" panose="05000000000000000000" pitchFamily="2" charset="2"/>
                        <a:buChar char="§"/>
                      </a:pPr>
                      <a:endParaRPr lang="en-US" sz="1200" b="0" i="0" u="none" strike="noStrike" kern="1200" baseline="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grpSp>
        <p:nvGrpSpPr>
          <p:cNvPr id="15" name="Group 14"/>
          <p:cNvGrpSpPr/>
          <p:nvPr/>
        </p:nvGrpSpPr>
        <p:grpSpPr>
          <a:xfrm>
            <a:off x="91508" y="47625"/>
            <a:ext cx="8960984" cy="381000"/>
            <a:chOff x="459608" y="16479"/>
            <a:chExt cx="8505249" cy="547504"/>
          </a:xfrm>
          <a:solidFill>
            <a:schemeClr val="tx2"/>
          </a:solidFill>
        </p:grpSpPr>
        <p:sp>
          <p:nvSpPr>
            <p:cNvPr id="26" name="Freeform 25"/>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27" name="Freeform 26"/>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28" name="Freeform 27"/>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29" name="Freeform 28"/>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30" name="Freeform 29"/>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solidFill>
                </a:rPr>
                <a:t>5. Health IT</a:t>
              </a:r>
            </a:p>
          </p:txBody>
        </p:sp>
        <p:sp>
          <p:nvSpPr>
            <p:cNvPr id="31" name="Freeform 30"/>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32" name="Freeform 31"/>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48979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A39F02-F247-4625-8D8B-49FE0B876B30}"/>
              </a:ext>
            </a:extLst>
          </p:cNvPr>
          <p:cNvSpPr/>
          <p:nvPr/>
        </p:nvSpPr>
        <p:spPr bwMode="auto">
          <a:xfrm>
            <a:off x="674368" y="5029200"/>
            <a:ext cx="7839923" cy="1447800"/>
          </a:xfrm>
          <a:prstGeom prst="rect">
            <a:avLst/>
          </a:prstGeom>
          <a:solidFill>
            <a:schemeClr val="tx2">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274320" rIns="91440" bIns="50929" numCol="1" rtlCol="0" anchor="t" anchorCtr="0" compatLnSpc="1">
            <a:prstTxWarp prst="textNoShape">
              <a:avLst/>
            </a:prstTxWarp>
          </a:bodyPr>
          <a:lstStyle/>
          <a:p>
            <a:pPr>
              <a:spcAft>
                <a:spcPts val="300"/>
              </a:spcAft>
            </a:pPr>
            <a:r>
              <a:rPr lang="en-US" sz="1500" dirty="0"/>
              <a:t>AMH+ practices and CMAs will also be expected to acquire and use the following data to support Tailored Care Management:</a:t>
            </a:r>
          </a:p>
          <a:p>
            <a:pPr marL="285750" indent="-285750">
              <a:spcAft>
                <a:spcPts val="300"/>
              </a:spcAft>
              <a:buFont typeface="Wingdings" panose="05000000000000000000" pitchFamily="2" charset="2"/>
              <a:buChar char="§"/>
            </a:pPr>
            <a:r>
              <a:rPr lang="en-US" sz="1400" b="1" dirty="0"/>
              <a:t>Admission, Discharge, and Transfer (ADT) </a:t>
            </a:r>
            <a:r>
              <a:rPr lang="en-US" sz="1400" dirty="0"/>
              <a:t>information</a:t>
            </a:r>
          </a:p>
          <a:p>
            <a:pPr marL="285750" indent="-285750">
              <a:spcAft>
                <a:spcPts val="300"/>
              </a:spcAft>
              <a:buFont typeface="Wingdings" panose="05000000000000000000" pitchFamily="2" charset="2"/>
              <a:buChar char="§"/>
            </a:pPr>
            <a:r>
              <a:rPr lang="en-US" sz="1400" b="1" dirty="0"/>
              <a:t>Relevant clinical information </a:t>
            </a:r>
            <a:r>
              <a:rPr lang="en-US" sz="1400" dirty="0"/>
              <a:t>for population health care management processes, including data from the care management comprehensive assessment, care plan, and referral data</a:t>
            </a:r>
          </a:p>
        </p:txBody>
      </p:sp>
      <p:sp>
        <p:nvSpPr>
          <p:cNvPr id="4" name="Slide Number Placeholder 3">
            <a:extLst>
              <a:ext uri="{FF2B5EF4-FFF2-40B4-BE49-F238E27FC236}">
                <a16:creationId xmlns:a16="http://schemas.microsoft.com/office/drawing/2014/main" id="{0EA38954-12D1-4A43-A704-AD95F0F78605}"/>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
        <p:nvSpPr>
          <p:cNvPr id="7" name="Rectangle 6">
            <a:extLst>
              <a:ext uri="{FF2B5EF4-FFF2-40B4-BE49-F238E27FC236}">
                <a16:creationId xmlns:a16="http://schemas.microsoft.com/office/drawing/2014/main" id="{069F90FB-9157-46D6-B5F6-B35078C201E6}"/>
              </a:ext>
            </a:extLst>
          </p:cNvPr>
          <p:cNvSpPr/>
          <p:nvPr/>
        </p:nvSpPr>
        <p:spPr bwMode="auto">
          <a:xfrm>
            <a:off x="674369" y="1631890"/>
            <a:ext cx="7839923" cy="3016310"/>
          </a:xfrm>
          <a:prstGeom prst="rect">
            <a:avLst/>
          </a:prstGeom>
          <a:solidFill>
            <a:schemeClr val="accent6">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274320" rIns="91440" bIns="50929" numCol="1" rtlCol="0" anchor="t" anchorCtr="0" compatLnSpc="1">
            <a:prstTxWarp prst="textNoShape">
              <a:avLst/>
            </a:prstTxWarp>
          </a:bodyPr>
          <a:lstStyle/>
          <a:p>
            <a:pPr>
              <a:spcAft>
                <a:spcPts val="300"/>
              </a:spcAft>
            </a:pPr>
            <a:r>
              <a:rPr lang="en-US" sz="1500" b="1" dirty="0"/>
              <a:t>BH I/DD Tailored Plans will be expected to share the following data </a:t>
            </a:r>
            <a:r>
              <a:rPr lang="en-US" sz="1500" dirty="0"/>
              <a:t>in a machine-readable format with AMH+ practices, CMAs, or their designated CINs or Other Partners, for their attributed members to support Tailored Care Management:</a:t>
            </a:r>
          </a:p>
          <a:p>
            <a:pPr marL="285750" indent="-285750">
              <a:spcAft>
                <a:spcPts val="300"/>
              </a:spcAft>
              <a:buFont typeface="Wingdings" panose="05000000000000000000" pitchFamily="2" charset="2"/>
              <a:buChar char="§"/>
            </a:pPr>
            <a:r>
              <a:rPr lang="en-US" sz="1400" b="1" dirty="0"/>
              <a:t>Member assignment information</a:t>
            </a:r>
            <a:r>
              <a:rPr lang="en-US" sz="1400" dirty="0"/>
              <a:t>, including demographic data and any clinical relevant and available eligibility information</a:t>
            </a:r>
          </a:p>
          <a:p>
            <a:pPr marL="285750" indent="-285750">
              <a:spcAft>
                <a:spcPts val="300"/>
              </a:spcAft>
              <a:buFont typeface="Wingdings" panose="05000000000000000000" pitchFamily="2" charset="2"/>
              <a:buChar char="§"/>
            </a:pPr>
            <a:r>
              <a:rPr lang="en-US" sz="1400" b="1" dirty="0"/>
              <a:t>Member claims/encounter data</a:t>
            </a:r>
            <a:r>
              <a:rPr lang="en-US" sz="1400" dirty="0"/>
              <a:t>, including historical physical (PH), behavioral health (BH), and pharmacy (Rx) claims/encounter data with new data delivered monthly (PH/BH) or weekly (Rx)</a:t>
            </a:r>
          </a:p>
          <a:p>
            <a:pPr marL="285750" indent="-285750">
              <a:spcAft>
                <a:spcPts val="300"/>
              </a:spcAft>
              <a:buFont typeface="Wingdings" panose="05000000000000000000" pitchFamily="2" charset="2"/>
              <a:buChar char="§"/>
            </a:pPr>
            <a:r>
              <a:rPr lang="en-US" sz="1400" b="1" dirty="0"/>
              <a:t>Acuity tiering and risk stratification information</a:t>
            </a:r>
          </a:p>
          <a:p>
            <a:pPr marL="285750" indent="-285750">
              <a:spcAft>
                <a:spcPts val="300"/>
              </a:spcAft>
              <a:buFont typeface="Wingdings" panose="05000000000000000000" pitchFamily="2" charset="2"/>
              <a:buChar char="§"/>
            </a:pPr>
            <a:r>
              <a:rPr lang="en-US" sz="1400" b="1" dirty="0"/>
              <a:t>Quality measure performance information </a:t>
            </a:r>
            <a:r>
              <a:rPr lang="en-US" sz="1400" dirty="0"/>
              <a:t>at the practice level (format TBD)</a:t>
            </a:r>
          </a:p>
          <a:p>
            <a:pPr marL="285750" indent="-285750">
              <a:spcAft>
                <a:spcPts val="300"/>
              </a:spcAft>
              <a:buFont typeface="Wingdings" panose="05000000000000000000" pitchFamily="2" charset="2"/>
              <a:buChar char="§"/>
            </a:pPr>
            <a:r>
              <a:rPr lang="en-US" sz="1400" dirty="0"/>
              <a:t>Other data or information that may be used to support Tailored Care Management (e.g., previously established care plans, ADT data, historical member clinical information)</a:t>
            </a:r>
          </a:p>
        </p:txBody>
      </p:sp>
      <p:sp>
        <p:nvSpPr>
          <p:cNvPr id="10" name="Rectangle 9">
            <a:extLst>
              <a:ext uri="{FF2B5EF4-FFF2-40B4-BE49-F238E27FC236}">
                <a16:creationId xmlns:a16="http://schemas.microsoft.com/office/drawing/2014/main" id="{28FEE100-8004-4C01-8C20-0C523B72D523}"/>
              </a:ext>
            </a:extLst>
          </p:cNvPr>
          <p:cNvSpPr/>
          <p:nvPr/>
        </p:nvSpPr>
        <p:spPr bwMode="auto">
          <a:xfrm>
            <a:off x="674367" y="4800600"/>
            <a:ext cx="5497833" cy="457200"/>
          </a:xfrm>
          <a:prstGeom prst="rect">
            <a:avLst/>
          </a:prstGeom>
          <a:solidFill>
            <a:schemeClr val="tx2">
              <a:lumMod val="40000"/>
              <a:lumOff val="6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r>
              <a:rPr lang="en-US" b="1" dirty="0"/>
              <a:t>Additional AMH+ and CMA Data Requirements</a:t>
            </a:r>
          </a:p>
        </p:txBody>
      </p:sp>
      <p:sp>
        <p:nvSpPr>
          <p:cNvPr id="8" name="Title 4">
            <a:extLst>
              <a:ext uri="{FF2B5EF4-FFF2-40B4-BE49-F238E27FC236}">
                <a16:creationId xmlns:a16="http://schemas.microsoft.com/office/drawing/2014/main" id="{8848F41B-4266-41BA-992C-4DC3F9950E5A}"/>
              </a:ext>
            </a:extLst>
          </p:cNvPr>
          <p:cNvSpPr txBox="1">
            <a:spLocks/>
          </p:cNvSpPr>
          <p:nvPr/>
        </p:nvSpPr>
        <p:spPr>
          <a:xfrm>
            <a:off x="0" y="609600"/>
            <a:ext cx="8869680" cy="52983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1" i="0" kern="1200" baseline="0">
                <a:solidFill>
                  <a:schemeClr val="tx2">
                    <a:lumMod val="75000"/>
                  </a:schemeClr>
                </a:solidFill>
                <a:latin typeface="+mj-lt"/>
                <a:ea typeface="+mj-ea"/>
                <a:cs typeface="Times New Roman" panose="02020603050405020304" pitchFamily="18" charset="0"/>
              </a:defRPr>
            </a:lvl1pPr>
          </a:lstStyle>
          <a:p>
            <a:r>
              <a:rPr lang="en-US" sz="2800" dirty="0"/>
              <a:t>AMH+ Practice and CMA Dataflows</a:t>
            </a:r>
          </a:p>
        </p:txBody>
      </p:sp>
      <p:sp>
        <p:nvSpPr>
          <p:cNvPr id="9" name="Rectangle 8">
            <a:extLst>
              <a:ext uri="{FF2B5EF4-FFF2-40B4-BE49-F238E27FC236}">
                <a16:creationId xmlns:a16="http://schemas.microsoft.com/office/drawing/2014/main" id="{B3BAC750-5F8F-4226-9D0F-9A08B89F3A99}"/>
              </a:ext>
            </a:extLst>
          </p:cNvPr>
          <p:cNvSpPr/>
          <p:nvPr/>
        </p:nvSpPr>
        <p:spPr bwMode="auto">
          <a:xfrm>
            <a:off x="674367" y="1341906"/>
            <a:ext cx="5497833" cy="457200"/>
          </a:xfrm>
          <a:prstGeom prst="rect">
            <a:avLst/>
          </a:prstGeom>
          <a:solidFill>
            <a:schemeClr val="accent6">
              <a:lumMod val="60000"/>
              <a:lumOff val="4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r>
              <a:rPr lang="en-US" b="1" dirty="0"/>
              <a:t>BH I/DD Tailored Plan to AMH+ and CMA Dataflows</a:t>
            </a:r>
          </a:p>
        </p:txBody>
      </p:sp>
      <p:grpSp>
        <p:nvGrpSpPr>
          <p:cNvPr id="12" name="Group 11">
            <a:extLst>
              <a:ext uri="{FF2B5EF4-FFF2-40B4-BE49-F238E27FC236}">
                <a16:creationId xmlns:a16="http://schemas.microsoft.com/office/drawing/2014/main" id="{EBE09DFD-1B6A-4EA1-A762-5A466C99115C}"/>
              </a:ext>
            </a:extLst>
          </p:cNvPr>
          <p:cNvGrpSpPr/>
          <p:nvPr/>
        </p:nvGrpSpPr>
        <p:grpSpPr>
          <a:xfrm>
            <a:off x="91508" y="47625"/>
            <a:ext cx="8960984" cy="381000"/>
            <a:chOff x="459608" y="16479"/>
            <a:chExt cx="8505249" cy="547504"/>
          </a:xfrm>
          <a:solidFill>
            <a:schemeClr val="tx2"/>
          </a:solidFill>
        </p:grpSpPr>
        <p:sp>
          <p:nvSpPr>
            <p:cNvPr id="13" name="Freeform 25">
              <a:extLst>
                <a:ext uri="{FF2B5EF4-FFF2-40B4-BE49-F238E27FC236}">
                  <a16:creationId xmlns:a16="http://schemas.microsoft.com/office/drawing/2014/main" id="{578AFBDC-8707-4CC0-9AC1-F77F2F00317A}"/>
                </a:ext>
              </a:extLst>
            </p:cNvPr>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4" name="Freeform 26">
              <a:extLst>
                <a:ext uri="{FF2B5EF4-FFF2-40B4-BE49-F238E27FC236}">
                  <a16:creationId xmlns:a16="http://schemas.microsoft.com/office/drawing/2014/main" id="{2421BE9B-7E49-470C-9C8A-AB263CAC7907}"/>
                </a:ext>
              </a:extLst>
            </p:cNvPr>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5" name="Freeform 27">
              <a:extLst>
                <a:ext uri="{FF2B5EF4-FFF2-40B4-BE49-F238E27FC236}">
                  <a16:creationId xmlns:a16="http://schemas.microsoft.com/office/drawing/2014/main" id="{715698ED-0EE8-4D83-909D-315B4BD17443}"/>
                </a:ext>
              </a:extLst>
            </p:cNvPr>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16" name="Freeform 28">
              <a:extLst>
                <a:ext uri="{FF2B5EF4-FFF2-40B4-BE49-F238E27FC236}">
                  <a16:creationId xmlns:a16="http://schemas.microsoft.com/office/drawing/2014/main" id="{BE877763-E69D-406B-B1E5-E6678EE68909}"/>
                </a:ext>
              </a:extLst>
            </p:cNvPr>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17" name="Freeform 29">
              <a:extLst>
                <a:ext uri="{FF2B5EF4-FFF2-40B4-BE49-F238E27FC236}">
                  <a16:creationId xmlns:a16="http://schemas.microsoft.com/office/drawing/2014/main" id="{31E20B82-836F-497B-B248-F767D1AF649D}"/>
                </a:ext>
              </a:extLst>
            </p:cNvPr>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solidFill>
                </a:rPr>
                <a:t>5. Health IT</a:t>
              </a:r>
            </a:p>
          </p:txBody>
        </p:sp>
        <p:sp>
          <p:nvSpPr>
            <p:cNvPr id="18" name="Freeform 30">
              <a:extLst>
                <a:ext uri="{FF2B5EF4-FFF2-40B4-BE49-F238E27FC236}">
                  <a16:creationId xmlns:a16="http://schemas.microsoft.com/office/drawing/2014/main" id="{0B0EA135-FB33-435F-89EC-024AD70D073C}"/>
                </a:ext>
              </a:extLst>
            </p:cNvPr>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6. Quality</a:t>
              </a:r>
            </a:p>
          </p:txBody>
        </p:sp>
        <p:sp>
          <p:nvSpPr>
            <p:cNvPr id="19" name="Freeform 31">
              <a:extLst>
                <a:ext uri="{FF2B5EF4-FFF2-40B4-BE49-F238E27FC236}">
                  <a16:creationId xmlns:a16="http://schemas.microsoft.com/office/drawing/2014/main" id="{B844311F-650E-446E-AEAB-A6D89AEFB4DC}"/>
                </a:ext>
              </a:extLst>
            </p:cNvPr>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49477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79603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Category 6: Quality Measurement and Improvement</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23</a:t>
            </a:fld>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785792493"/>
              </p:ext>
            </p:extLst>
          </p:nvPr>
        </p:nvGraphicFramePr>
        <p:xfrm>
          <a:off x="190500" y="1447800"/>
          <a:ext cx="8763000" cy="2560320"/>
        </p:xfrm>
        <a:graphic>
          <a:graphicData uri="http://schemas.openxmlformats.org/drawingml/2006/table">
            <a:tbl>
              <a:tblPr firstRow="1" bandRow="1">
                <a:tableStyleId>{F5AB1C69-6EDB-4FF4-983F-18BD219EF322}</a:tableStyleId>
              </a:tblPr>
              <a:tblGrid>
                <a:gridCol w="1427426">
                  <a:extLst>
                    <a:ext uri="{9D8B030D-6E8A-4147-A177-3AD203B41FA5}">
                      <a16:colId xmlns:a16="http://schemas.microsoft.com/office/drawing/2014/main" val="20001"/>
                    </a:ext>
                  </a:extLst>
                </a:gridCol>
                <a:gridCol w="3220774">
                  <a:extLst>
                    <a:ext uri="{9D8B030D-6E8A-4147-A177-3AD203B41FA5}">
                      <a16:colId xmlns:a16="http://schemas.microsoft.com/office/drawing/2014/main" val="20002"/>
                    </a:ext>
                  </a:extLst>
                </a:gridCol>
                <a:gridCol w="4114800">
                  <a:extLst>
                    <a:ext uri="{9D8B030D-6E8A-4147-A177-3AD203B41FA5}">
                      <a16:colId xmlns:a16="http://schemas.microsoft.com/office/drawing/2014/main" val="20003"/>
                    </a:ext>
                  </a:extLst>
                </a:gridCol>
              </a:tblGrid>
              <a:tr h="431800">
                <a:tc>
                  <a:txBody>
                    <a:bodyPr/>
                    <a:lstStyle/>
                    <a:p>
                      <a:pPr algn="l"/>
                      <a:r>
                        <a:rPr lang="en-US" sz="1300" dirty="0"/>
                        <a:t>Certification Criteria</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a:spcBef>
                          <a:spcPts val="600"/>
                        </a:spcBef>
                        <a:spcAft>
                          <a:spcPts val="600"/>
                        </a:spcAft>
                      </a:pPr>
                      <a:r>
                        <a:rPr lang="en-US" sz="1300" b="1" kern="1200" dirty="0">
                          <a:solidFill>
                            <a:schemeClr val="dk1"/>
                          </a:solidFill>
                          <a:effectLst/>
                          <a:latin typeface="+mn-lt"/>
                          <a:ea typeface="+mn-ea"/>
                          <a:cs typeface="+mn-cs"/>
                        </a:rPr>
                        <a:t>6. Ability to use data to drive internal quality improvement through quality measurement and continuous quality improvement (CQI) </a:t>
                      </a:r>
                      <a:endParaRPr lang="en-US" sz="1300" b="1" dirty="0">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Description of plan to evaluate care management systems, processes, and services </a:t>
                      </a:r>
                      <a:r>
                        <a:rPr lang="en-US" sz="1300" b="0" i="0" u="none" strike="noStrike" kern="1200" baseline="0" dirty="0">
                          <a:solidFill>
                            <a:schemeClr val="tx1"/>
                          </a:solidFill>
                          <a:latin typeface="+mn-lt"/>
                          <a:ea typeface="+mn-ea"/>
                          <a:cs typeface="+mn-cs"/>
                        </a:rPr>
                        <a:t>(internal QI)</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a:solidFill>
                            <a:schemeClr val="tx1"/>
                          </a:solidFill>
                          <a:latin typeface="+mn-lt"/>
                          <a:ea typeface="+mn-ea"/>
                          <a:cs typeface="+mn-cs"/>
                        </a:rPr>
                        <a:t>Description of plan to participate in quality measure documentation and data analysis (i.e., how the provider would use quality measure data from the BH I/DD Tailored Plan; or gather information to share with the BH I/DD Tailored Plan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Wingdings" panose="05000000000000000000" pitchFamily="2" charset="2"/>
                        <a:buChar char="§"/>
                      </a:pPr>
                      <a:r>
                        <a:rPr lang="en-US" sz="1300" dirty="0"/>
                        <a:t>Approach</a:t>
                      </a:r>
                      <a:r>
                        <a:rPr lang="en-US" sz="1300" baseline="0" dirty="0"/>
                        <a:t> for using </a:t>
                      </a:r>
                      <a:r>
                        <a:rPr lang="en-US" sz="1300" dirty="0"/>
                        <a:t>internal data to drive improvement using a systematic process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dirty="0"/>
                        <a:t>Experience</a:t>
                      </a:r>
                      <a:r>
                        <a:rPr lang="en-US" sz="1300" baseline="0" dirty="0"/>
                        <a:t> using and reporting quality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grpSp>
        <p:nvGrpSpPr>
          <p:cNvPr id="16" name="Group 15"/>
          <p:cNvGrpSpPr/>
          <p:nvPr/>
        </p:nvGrpSpPr>
        <p:grpSpPr>
          <a:xfrm>
            <a:off x="91508" y="47625"/>
            <a:ext cx="8960984" cy="381000"/>
            <a:chOff x="459608" y="16479"/>
            <a:chExt cx="8505249" cy="547504"/>
          </a:xfrm>
          <a:solidFill>
            <a:schemeClr val="tx2"/>
          </a:solidFill>
        </p:grpSpPr>
        <p:sp>
          <p:nvSpPr>
            <p:cNvPr id="17" name="Freeform 16"/>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8" name="Freeform 17"/>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9" name="Freeform 18"/>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20" name="Freeform 19"/>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21" name="Freeform 20"/>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22" name="Freeform 21"/>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4">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6. Quality</a:t>
              </a:r>
            </a:p>
          </p:txBody>
        </p:sp>
        <p:sp>
          <p:nvSpPr>
            <p:cNvPr id="23" name="Freeform 22"/>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Tree>
    <p:extLst>
      <p:ext uri="{BB962C8B-B14F-4D97-AF65-F5344CB8AC3E}">
        <p14:creationId xmlns:p14="http://schemas.microsoft.com/office/powerpoint/2010/main" val="344618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latin typeface="Calibri"/>
              <a:ea typeface="+mj-ea"/>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chemeClr val="tx2">
                    <a:lumMod val="75000"/>
                  </a:schemeClr>
                </a:solidFill>
              </a:rPr>
              <a:t>Category 6: Quality Measurement and Improvement</a:t>
            </a: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pPr/>
              <a:t>24</a:t>
            </a:fld>
            <a:endParaRPr lang="en-US" dirty="0"/>
          </a:p>
        </p:txBody>
      </p:sp>
      <p:grpSp>
        <p:nvGrpSpPr>
          <p:cNvPr id="16" name="Group 15"/>
          <p:cNvGrpSpPr/>
          <p:nvPr/>
        </p:nvGrpSpPr>
        <p:grpSpPr>
          <a:xfrm>
            <a:off x="91508" y="47625"/>
            <a:ext cx="8960984" cy="381000"/>
            <a:chOff x="459608" y="16479"/>
            <a:chExt cx="8505249" cy="547504"/>
          </a:xfrm>
          <a:solidFill>
            <a:schemeClr val="tx2"/>
          </a:solidFill>
        </p:grpSpPr>
        <p:sp>
          <p:nvSpPr>
            <p:cNvPr id="17" name="Freeform 16"/>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chemeClr val="bg1">
                      <a:lumMod val="95000"/>
                    </a:schemeClr>
                  </a:solidFill>
                </a:rPr>
                <a:t>1. Eligibility</a:t>
              </a:r>
            </a:p>
          </p:txBody>
        </p:sp>
        <p:sp>
          <p:nvSpPr>
            <p:cNvPr id="18" name="Freeform 17"/>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2. Experience</a:t>
              </a:r>
            </a:p>
          </p:txBody>
        </p:sp>
        <p:sp>
          <p:nvSpPr>
            <p:cNvPr id="19" name="Freeform 18"/>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3. Staffing</a:t>
              </a:r>
            </a:p>
          </p:txBody>
        </p:sp>
        <p:sp>
          <p:nvSpPr>
            <p:cNvPr id="20" name="Freeform 19"/>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4. Tailored CM</a:t>
              </a:r>
            </a:p>
          </p:txBody>
        </p:sp>
        <p:sp>
          <p:nvSpPr>
            <p:cNvPr id="21" name="Freeform 20"/>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5. Health IT</a:t>
              </a:r>
            </a:p>
          </p:txBody>
        </p:sp>
        <p:sp>
          <p:nvSpPr>
            <p:cNvPr id="22" name="Freeform 21"/>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accent4">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t>6. Quality</a:t>
              </a:r>
            </a:p>
          </p:txBody>
        </p:sp>
        <p:sp>
          <p:nvSpPr>
            <p:cNvPr id="23" name="Freeform 22"/>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lvl="0" algn="ctr" defTabSz="577850">
                <a:lnSpc>
                  <a:spcPct val="90000"/>
                </a:lnSpc>
                <a:spcBef>
                  <a:spcPct val="0"/>
                </a:spcBef>
                <a:spcAft>
                  <a:spcPct val="35000"/>
                </a:spcAft>
              </a:pPr>
              <a:r>
                <a:rPr lang="en-US" sz="1200" b="1" kern="1200" dirty="0">
                  <a:solidFill>
                    <a:schemeClr val="bg1">
                      <a:lumMod val="95000"/>
                    </a:schemeClr>
                  </a:solidFill>
                </a:rPr>
                <a:t>7. Training</a:t>
              </a:r>
            </a:p>
          </p:txBody>
        </p:sp>
      </p:grpSp>
      <p:sp>
        <p:nvSpPr>
          <p:cNvPr id="15" name="Rectangle 14">
            <a:extLst>
              <a:ext uri="{FF2B5EF4-FFF2-40B4-BE49-F238E27FC236}">
                <a16:creationId xmlns:a16="http://schemas.microsoft.com/office/drawing/2014/main" id="{5A52F888-3639-47E2-853D-23BEC0A845E3}"/>
              </a:ext>
            </a:extLst>
          </p:cNvPr>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fontAlgn="base"/>
            <a:r>
              <a:rPr lang="en-US" b="1" dirty="0"/>
              <a:t>After launch of BH I/DD Tailored Plans, AMH+ practices and CMAs will be required to gather, process, and share data with BH I/DD Tailored Plans – as well as use data shared by BH I/DD Tailored Plans – for the purpose of quality measurement and reporting. </a:t>
            </a:r>
          </a:p>
        </p:txBody>
      </p:sp>
      <p:sp>
        <p:nvSpPr>
          <p:cNvPr id="26" name="Freeform 11">
            <a:extLst>
              <a:ext uri="{FF2B5EF4-FFF2-40B4-BE49-F238E27FC236}">
                <a16:creationId xmlns:a16="http://schemas.microsoft.com/office/drawing/2014/main" id="{A6BB5105-426D-48CD-B7DD-6CCCC03BC7F4}"/>
              </a:ext>
            </a:extLst>
          </p:cNvPr>
          <p:cNvSpPr/>
          <p:nvPr/>
        </p:nvSpPr>
        <p:spPr>
          <a:xfrm>
            <a:off x="381001" y="2317504"/>
            <a:ext cx="8458199" cy="3473696"/>
          </a:xfrm>
          <a:custGeom>
            <a:avLst/>
            <a:gdLst>
              <a:gd name="connsiteX0" fmla="*/ 0 w 8458199"/>
              <a:gd name="connsiteY0" fmla="*/ 0 h 2324700"/>
              <a:gd name="connsiteX1" fmla="*/ 8458199 w 8458199"/>
              <a:gd name="connsiteY1" fmla="*/ 0 h 2324700"/>
              <a:gd name="connsiteX2" fmla="*/ 8458199 w 8458199"/>
              <a:gd name="connsiteY2" fmla="*/ 2324700 h 2324700"/>
              <a:gd name="connsiteX3" fmla="*/ 0 w 8458199"/>
              <a:gd name="connsiteY3" fmla="*/ 2324700 h 2324700"/>
              <a:gd name="connsiteX4" fmla="*/ 0 w 8458199"/>
              <a:gd name="connsiteY4" fmla="*/ 0 h 232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2324700">
                <a:moveTo>
                  <a:pt x="0" y="0"/>
                </a:moveTo>
                <a:lnTo>
                  <a:pt x="8458199" y="0"/>
                </a:lnTo>
                <a:lnTo>
                  <a:pt x="8458199" y="2324700"/>
                </a:lnTo>
                <a:lnTo>
                  <a:pt x="0" y="2324700"/>
                </a:lnTo>
                <a:lnTo>
                  <a:pt x="0" y="0"/>
                </a:lnTo>
                <a:close/>
              </a:path>
            </a:pathLst>
          </a:custGeom>
        </p:spPr>
        <p:style>
          <a:lnRef idx="2">
            <a:schemeClr val="accent2">
              <a:hueOff val="823765"/>
              <a:satOff val="29168"/>
              <a:lumOff val="-1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Adult Body Mass Index (BMI) Assessment</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Prevention Quality Indicator (PQI) 92: Chronic Condition Composite</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Care Transition – Transition Record Transmitted to Health Care Professional</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Follow-Up After Hospitalization for Mental Illness</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Plan All-Cause Readmission Rate</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Screening for Clinical Depression and Follow-Up Plan</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Initiation and Engagement of Alcohol or Other Drug (AOD) Dependence Treatment</a:t>
            </a:r>
          </a:p>
          <a:p>
            <a:pPr marL="285750" marR="0" lvl="0" indent="-285750" algn="l" defTabSz="914400" rtl="0" eaLnBrk="1" fontAlgn="t" latinLnBrk="0" hangingPunct="1">
              <a:lnSpc>
                <a:spcPct val="10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Controlling High Blood Pressure</a:t>
            </a:r>
          </a:p>
        </p:txBody>
      </p:sp>
      <p:sp>
        <p:nvSpPr>
          <p:cNvPr id="27" name="Freeform 12">
            <a:extLst>
              <a:ext uri="{FF2B5EF4-FFF2-40B4-BE49-F238E27FC236}">
                <a16:creationId xmlns:a16="http://schemas.microsoft.com/office/drawing/2014/main" id="{347B6B5A-0CFF-49EB-A6BA-18DF6584D9E2}"/>
              </a:ext>
            </a:extLst>
          </p:cNvPr>
          <p:cNvSpPr/>
          <p:nvPr/>
        </p:nvSpPr>
        <p:spPr>
          <a:xfrm>
            <a:off x="765810" y="2057400"/>
            <a:ext cx="5920740" cy="520209"/>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823765"/>
              <a:satOff val="29168"/>
              <a:lumOff val="-16079"/>
              <a:alphaOff val="0"/>
            </a:schemeClr>
          </a:fillRef>
          <a:effectRef idx="0">
            <a:schemeClr val="accent2">
              <a:hueOff val="823765"/>
              <a:satOff val="29168"/>
              <a:lumOff val="-16079"/>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Federal Health Home Quality Measures</a:t>
            </a:r>
          </a:p>
        </p:txBody>
      </p:sp>
      <p:sp>
        <p:nvSpPr>
          <p:cNvPr id="28" name="Rounded Rectangle 13">
            <a:extLst>
              <a:ext uri="{FF2B5EF4-FFF2-40B4-BE49-F238E27FC236}">
                <a16:creationId xmlns:a16="http://schemas.microsoft.com/office/drawing/2014/main" id="{564BEEC7-56C8-4345-A68D-5217D942D3AF}"/>
              </a:ext>
            </a:extLst>
          </p:cNvPr>
          <p:cNvSpPr/>
          <p:nvPr/>
        </p:nvSpPr>
        <p:spPr>
          <a:xfrm>
            <a:off x="990600" y="5927944"/>
            <a:ext cx="7239000" cy="549057"/>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Measures additional to the above federally-required ones are on the next slide.</a:t>
            </a:r>
          </a:p>
        </p:txBody>
      </p:sp>
    </p:spTree>
    <p:extLst>
      <p:ext uri="{BB962C8B-B14F-4D97-AF65-F5344CB8AC3E}">
        <p14:creationId xmlns:p14="http://schemas.microsoft.com/office/powerpoint/2010/main" val="71050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54245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lang="en-US" sz="2800" b="1" dirty="0">
              <a:solidFill>
                <a:prstClr val="black"/>
              </a:solidFill>
              <a:cs typeface="Times New Roman"/>
              <a:sym typeface="Calibri"/>
            </a:endParaRPr>
          </a:p>
        </p:txBody>
      </p:sp>
      <p:sp>
        <p:nvSpPr>
          <p:cNvPr id="11" name="Title 4"/>
          <p:cNvSpPr>
            <a:spLocks noGrp="1"/>
          </p:cNvSpPr>
          <p:nvPr>
            <p:ph type="title"/>
          </p:nvPr>
        </p:nvSpPr>
        <p:spPr>
          <a:xfrm>
            <a:off x="0" y="609600"/>
            <a:ext cx="8869680" cy="529838"/>
          </a:xfrm>
        </p:spPr>
        <p:txBody>
          <a:bodyPr vert="horz" lIns="91440" tIns="45720" rIns="91440" bIns="45720" rtlCol="0" anchor="t">
            <a:noAutofit/>
          </a:bodyPr>
          <a:lstStyle/>
          <a:p>
            <a:r>
              <a:rPr lang="en-US" sz="2800" dirty="0">
                <a:solidFill>
                  <a:srgbClr val="1F497D">
                    <a:lumMod val="75000"/>
                  </a:srgbClr>
                </a:solidFill>
              </a:rPr>
              <a:t>Category 7: Training</a:t>
            </a:r>
            <a:endParaRPr lang="en-US" sz="2800" dirty="0">
              <a:solidFill>
                <a:schemeClr val="tx2">
                  <a:lumMod val="75000"/>
                </a:schemeClr>
              </a:solidFill>
            </a:endParaRPr>
          </a:p>
        </p:txBody>
      </p:sp>
      <p:sp>
        <p:nvSpPr>
          <p:cNvPr id="25" name="Slide Number Placeholder 2"/>
          <p:cNvSpPr>
            <a:spLocks noGrp="1"/>
          </p:cNvSpPr>
          <p:nvPr>
            <p:ph type="sldNum" sz="quarter" idx="14"/>
          </p:nvPr>
        </p:nvSpPr>
        <p:spPr>
          <a:xfrm>
            <a:off x="8305800" y="6573308"/>
            <a:ext cx="564098" cy="284692"/>
          </a:xfrm>
        </p:spPr>
        <p:txBody>
          <a:bodyPr/>
          <a:lstStyle/>
          <a:p>
            <a:fld id="{11F27F3A-B3E9-41ED-AF8F-A365F10BB65F}" type="slidenum">
              <a:rPr lang="en-US" smtClean="0">
                <a:solidFill>
                  <a:prstClr val="black"/>
                </a:solidFill>
              </a:rPr>
              <a:pPr/>
              <a:t>25</a:t>
            </a:fld>
            <a:endParaRPr lang="en-US" dirty="0">
              <a:solidFill>
                <a:prstClr val="black"/>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222793947"/>
              </p:ext>
            </p:extLst>
          </p:nvPr>
        </p:nvGraphicFramePr>
        <p:xfrm>
          <a:off x="228600" y="2087880"/>
          <a:ext cx="8686800" cy="4389120"/>
        </p:xfrm>
        <a:graphic>
          <a:graphicData uri="http://schemas.openxmlformats.org/drawingml/2006/table">
            <a:tbl>
              <a:tblPr firstRow="1" bandRow="1">
                <a:tableStyleId>{F5AB1C69-6EDB-4FF4-983F-18BD219EF322}</a:tableStyleId>
              </a:tblPr>
              <a:tblGrid>
                <a:gridCol w="1440058">
                  <a:extLst>
                    <a:ext uri="{9D8B030D-6E8A-4147-A177-3AD203B41FA5}">
                      <a16:colId xmlns:a16="http://schemas.microsoft.com/office/drawing/2014/main" val="20001"/>
                    </a:ext>
                  </a:extLst>
                </a:gridCol>
                <a:gridCol w="3208142">
                  <a:extLst>
                    <a:ext uri="{9D8B030D-6E8A-4147-A177-3AD203B41FA5}">
                      <a16:colId xmlns:a16="http://schemas.microsoft.com/office/drawing/2014/main" val="20002"/>
                    </a:ext>
                  </a:extLst>
                </a:gridCol>
                <a:gridCol w="4038600">
                  <a:extLst>
                    <a:ext uri="{9D8B030D-6E8A-4147-A177-3AD203B41FA5}">
                      <a16:colId xmlns:a16="http://schemas.microsoft.com/office/drawing/2014/main" val="20003"/>
                    </a:ext>
                  </a:extLst>
                </a:gridCol>
              </a:tblGrid>
              <a:tr h="431800">
                <a:tc>
                  <a:txBody>
                    <a:bodyPr/>
                    <a:lstStyle/>
                    <a:p>
                      <a:pPr algn="l"/>
                      <a:r>
                        <a:rPr lang="en-US" sz="1300" dirty="0"/>
                        <a:t>Certification Criteria</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Key Application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a:t>What DHHS will be Looking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840">
                <a:tc>
                  <a:txBody>
                    <a:bodyPr/>
                    <a:lstStyle/>
                    <a:p>
                      <a:pPr>
                        <a:spcBef>
                          <a:spcPts val="600"/>
                        </a:spcBef>
                        <a:spcAft>
                          <a:spcPts val="600"/>
                        </a:spcAft>
                      </a:pPr>
                      <a:r>
                        <a:rPr lang="en-US" sz="1300" b="1" dirty="0">
                          <a:solidFill>
                            <a:prstClr val="black"/>
                          </a:solidFill>
                        </a:rPr>
                        <a:t>7.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buFont typeface="Wingdings" panose="05000000000000000000" pitchFamily="2" charset="2"/>
                        <a:buChar char="§"/>
                      </a:pPr>
                      <a:r>
                        <a:rPr lang="en-US" sz="1300" b="0" i="0" u="none" strike="noStrike" kern="1200" baseline="0" dirty="0">
                          <a:solidFill>
                            <a:schemeClr val="dk1"/>
                          </a:solidFill>
                          <a:latin typeface="+mn-lt"/>
                          <a:ea typeface="+mn-ea"/>
                          <a:cs typeface="+mn-cs"/>
                        </a:rPr>
                        <a:t>Attestation of intention to complete required trainings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spcAft>
                          <a:spcPts val="600"/>
                        </a:spcAft>
                        <a:buFont typeface="Wingdings" panose="05000000000000000000" pitchFamily="2" charset="2"/>
                        <a:buNone/>
                      </a:pPr>
                      <a:r>
                        <a:rPr lang="en-US" sz="1300" dirty="0"/>
                        <a:t>Ensure care</a:t>
                      </a:r>
                      <a:r>
                        <a:rPr lang="en-US" sz="1300" baseline="0" dirty="0"/>
                        <a:t> managers and supervisors will complete required trainings on:  </a:t>
                      </a:r>
                      <a:endParaRPr lang="en-US" sz="1300" dirty="0"/>
                    </a:p>
                    <a:p>
                      <a:pPr marL="285750" indent="-285750">
                        <a:spcAft>
                          <a:spcPts val="600"/>
                        </a:spcAft>
                        <a:buFont typeface="Wingdings" panose="05000000000000000000" pitchFamily="2" charset="2"/>
                        <a:buChar char="§"/>
                      </a:pPr>
                      <a:r>
                        <a:rPr lang="en-US" sz="1300" dirty="0"/>
                        <a:t>BH I/DD Tailored Plan eligibility and services </a:t>
                      </a:r>
                    </a:p>
                    <a:p>
                      <a:pPr marL="285750" indent="-285750">
                        <a:spcAft>
                          <a:spcPts val="600"/>
                        </a:spcAft>
                        <a:buFont typeface="Wingdings" panose="05000000000000000000" pitchFamily="2" charset="2"/>
                        <a:buChar char="§"/>
                      </a:pPr>
                      <a:r>
                        <a:rPr lang="en-US" sz="1300" dirty="0"/>
                        <a:t>Whole-person health and unmet resource needs</a:t>
                      </a:r>
                    </a:p>
                    <a:p>
                      <a:pPr marL="285750" indent="-285750">
                        <a:spcAft>
                          <a:spcPts val="600"/>
                        </a:spcAft>
                        <a:buFont typeface="Wingdings" panose="05000000000000000000" pitchFamily="2" charset="2"/>
                        <a:buChar char="§"/>
                      </a:pPr>
                      <a:r>
                        <a:rPr lang="en-US" sz="1300" dirty="0"/>
                        <a:t>Community integration </a:t>
                      </a:r>
                    </a:p>
                    <a:p>
                      <a:pPr marL="285750" indent="-285750">
                        <a:spcAft>
                          <a:spcPts val="600"/>
                        </a:spcAft>
                        <a:buFont typeface="Wingdings" panose="05000000000000000000" pitchFamily="2" charset="2"/>
                        <a:buChar char="§"/>
                      </a:pPr>
                      <a:r>
                        <a:rPr lang="en-US" sz="1300" dirty="0"/>
                        <a:t>Components of Health Home care management</a:t>
                      </a:r>
                    </a:p>
                    <a:p>
                      <a:pPr marL="285750" indent="-285750">
                        <a:spcAft>
                          <a:spcPts val="600"/>
                        </a:spcAft>
                        <a:buFont typeface="Wingdings" panose="05000000000000000000" pitchFamily="2" charset="2"/>
                        <a:buChar char="§"/>
                      </a:pPr>
                      <a:r>
                        <a:rPr lang="en-US" sz="1300" dirty="0"/>
                        <a:t>Health promotion </a:t>
                      </a:r>
                    </a:p>
                    <a:p>
                      <a:pPr marL="285750" indent="-285750">
                        <a:spcAft>
                          <a:spcPts val="600"/>
                        </a:spcAft>
                        <a:buFont typeface="Wingdings" panose="05000000000000000000" pitchFamily="2" charset="2"/>
                        <a:buChar char="§"/>
                      </a:pPr>
                      <a:r>
                        <a:rPr lang="en-US" sz="1300" dirty="0"/>
                        <a:t>Other care management skills </a:t>
                      </a:r>
                    </a:p>
                    <a:p>
                      <a:pPr marL="285750" indent="-285750">
                        <a:spcAft>
                          <a:spcPts val="600"/>
                        </a:spcAft>
                        <a:buFont typeface="Wingdings" panose="05000000000000000000" pitchFamily="2" charset="2"/>
                        <a:buChar char="§"/>
                      </a:pPr>
                      <a:r>
                        <a:rPr lang="en-US" sz="1300" dirty="0"/>
                        <a:t>Additional trainings for care managers and supervisors serving the following populations:</a:t>
                      </a:r>
                    </a:p>
                    <a:p>
                      <a:pPr marL="742950" lvl="1" indent="-285750">
                        <a:spcAft>
                          <a:spcPts val="600"/>
                        </a:spcAft>
                        <a:buFont typeface="Wingdings" panose="05000000000000000000" pitchFamily="2" charset="2"/>
                        <a:buChar char="§"/>
                      </a:pPr>
                      <a:r>
                        <a:rPr lang="en-US" sz="1300" dirty="0"/>
                        <a:t>Members with I/DD or TBI</a:t>
                      </a:r>
                    </a:p>
                    <a:p>
                      <a:pPr marL="742950" lvl="1" indent="-285750">
                        <a:spcAft>
                          <a:spcPts val="600"/>
                        </a:spcAft>
                        <a:buFont typeface="Wingdings" panose="05000000000000000000" pitchFamily="2" charset="2"/>
                        <a:buChar char="§"/>
                      </a:pPr>
                      <a:r>
                        <a:rPr lang="en-US" sz="1300" dirty="0"/>
                        <a:t>Children</a:t>
                      </a:r>
                    </a:p>
                    <a:p>
                      <a:pPr marL="742950" lvl="1" indent="-285750">
                        <a:spcAft>
                          <a:spcPts val="600"/>
                        </a:spcAft>
                        <a:buFont typeface="Wingdings" panose="05000000000000000000" pitchFamily="2" charset="2"/>
                        <a:buChar char="§"/>
                      </a:pPr>
                      <a:r>
                        <a:rPr lang="en-US" sz="1300" dirty="0"/>
                        <a:t>Pregnant and postpartum women with SUD or SUD history </a:t>
                      </a:r>
                    </a:p>
                    <a:p>
                      <a:pPr marL="742950" lvl="1" indent="-285750">
                        <a:spcAft>
                          <a:spcPts val="600"/>
                        </a:spcAft>
                        <a:buFont typeface="Wingdings" panose="05000000000000000000" pitchFamily="2" charset="2"/>
                        <a:buChar char="§"/>
                      </a:pPr>
                      <a:r>
                        <a:rPr lang="en-US" sz="1300" dirty="0"/>
                        <a:t>Members with LTSS needs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pSp>
        <p:nvGrpSpPr>
          <p:cNvPr id="15" name="Group 14"/>
          <p:cNvGrpSpPr/>
          <p:nvPr/>
        </p:nvGrpSpPr>
        <p:grpSpPr>
          <a:xfrm>
            <a:off x="91508" y="47625"/>
            <a:ext cx="8960984" cy="381000"/>
            <a:chOff x="459608" y="16479"/>
            <a:chExt cx="8505249" cy="547504"/>
          </a:xfrm>
          <a:solidFill>
            <a:schemeClr val="tx2"/>
          </a:solidFill>
        </p:grpSpPr>
        <p:sp>
          <p:nvSpPr>
            <p:cNvPr id="26" name="Freeform 25"/>
            <p:cNvSpPr/>
            <p:nvPr/>
          </p:nvSpPr>
          <p:spPr>
            <a:xfrm>
              <a:off x="459608" y="16479"/>
              <a:ext cx="112813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1. Eligibility</a:t>
              </a:r>
            </a:p>
          </p:txBody>
        </p:sp>
        <p:sp>
          <p:nvSpPr>
            <p:cNvPr id="27" name="Freeform 26"/>
            <p:cNvSpPr/>
            <p:nvPr/>
          </p:nvSpPr>
          <p:spPr>
            <a:xfrm>
              <a:off x="1688997"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2. Experience</a:t>
              </a:r>
            </a:p>
          </p:txBody>
        </p:sp>
        <p:sp>
          <p:nvSpPr>
            <p:cNvPr id="28" name="Freeform 27"/>
            <p:cNvSpPr/>
            <p:nvPr/>
          </p:nvSpPr>
          <p:spPr>
            <a:xfrm>
              <a:off x="2918516"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3. Staffing</a:t>
              </a:r>
            </a:p>
          </p:txBody>
        </p:sp>
        <p:sp>
          <p:nvSpPr>
            <p:cNvPr id="29" name="Freeform 28"/>
            <p:cNvSpPr/>
            <p:nvPr/>
          </p:nvSpPr>
          <p:spPr>
            <a:xfrm>
              <a:off x="4148035"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4. Tailored CM</a:t>
              </a:r>
            </a:p>
          </p:txBody>
        </p:sp>
        <p:sp>
          <p:nvSpPr>
            <p:cNvPr id="30" name="Freeform 29"/>
            <p:cNvSpPr/>
            <p:nvPr/>
          </p:nvSpPr>
          <p:spPr>
            <a:xfrm>
              <a:off x="5377554"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5. Health IT</a:t>
              </a:r>
            </a:p>
          </p:txBody>
        </p:sp>
        <p:sp>
          <p:nvSpPr>
            <p:cNvPr id="31" name="Freeform 30"/>
            <p:cNvSpPr/>
            <p:nvPr/>
          </p:nvSpPr>
          <p:spPr>
            <a:xfrm>
              <a:off x="6607073"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bg1">
                <a:lumMod val="75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lumMod val="95000"/>
                    </a:srgbClr>
                  </a:solidFill>
                </a:rPr>
                <a:t>6. Quality</a:t>
              </a:r>
            </a:p>
          </p:txBody>
        </p:sp>
        <p:sp>
          <p:nvSpPr>
            <p:cNvPr id="32" name="Freeform 31"/>
            <p:cNvSpPr/>
            <p:nvPr/>
          </p:nvSpPr>
          <p:spPr>
            <a:xfrm>
              <a:off x="7836592" y="16479"/>
              <a:ext cx="1128265" cy="547504"/>
            </a:xfrm>
            <a:custGeom>
              <a:avLst/>
              <a:gdLst>
                <a:gd name="connsiteX0" fmla="*/ 0 w 912507"/>
                <a:gd name="connsiteY0" fmla="*/ 54750 h 547504"/>
                <a:gd name="connsiteX1" fmla="*/ 54750 w 912507"/>
                <a:gd name="connsiteY1" fmla="*/ 0 h 547504"/>
                <a:gd name="connsiteX2" fmla="*/ 857757 w 912507"/>
                <a:gd name="connsiteY2" fmla="*/ 0 h 547504"/>
                <a:gd name="connsiteX3" fmla="*/ 912507 w 912507"/>
                <a:gd name="connsiteY3" fmla="*/ 54750 h 547504"/>
                <a:gd name="connsiteX4" fmla="*/ 912507 w 912507"/>
                <a:gd name="connsiteY4" fmla="*/ 492754 h 547504"/>
                <a:gd name="connsiteX5" fmla="*/ 857757 w 912507"/>
                <a:gd name="connsiteY5" fmla="*/ 547504 h 547504"/>
                <a:gd name="connsiteX6" fmla="*/ 54750 w 912507"/>
                <a:gd name="connsiteY6" fmla="*/ 547504 h 547504"/>
                <a:gd name="connsiteX7" fmla="*/ 0 w 912507"/>
                <a:gd name="connsiteY7" fmla="*/ 492754 h 547504"/>
                <a:gd name="connsiteX8" fmla="*/ 0 w 912507"/>
                <a:gd name="connsiteY8" fmla="*/ 54750 h 54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07" h="547504">
                  <a:moveTo>
                    <a:pt x="0" y="54750"/>
                  </a:moveTo>
                  <a:cubicBezTo>
                    <a:pt x="0" y="24512"/>
                    <a:pt x="24512" y="0"/>
                    <a:pt x="54750" y="0"/>
                  </a:cubicBezTo>
                  <a:lnTo>
                    <a:pt x="857757" y="0"/>
                  </a:lnTo>
                  <a:cubicBezTo>
                    <a:pt x="887995" y="0"/>
                    <a:pt x="912507" y="24512"/>
                    <a:pt x="912507" y="54750"/>
                  </a:cubicBezTo>
                  <a:lnTo>
                    <a:pt x="912507" y="492754"/>
                  </a:lnTo>
                  <a:cubicBezTo>
                    <a:pt x="912507" y="522992"/>
                    <a:pt x="887995" y="547504"/>
                    <a:pt x="857757" y="547504"/>
                  </a:cubicBezTo>
                  <a:lnTo>
                    <a:pt x="54750" y="547504"/>
                  </a:lnTo>
                  <a:cubicBezTo>
                    <a:pt x="24512" y="547504"/>
                    <a:pt x="0" y="522992"/>
                    <a:pt x="0" y="492754"/>
                  </a:cubicBezTo>
                  <a:lnTo>
                    <a:pt x="0" y="54750"/>
                  </a:lnTo>
                  <a:close/>
                </a:path>
              </a:pathLst>
            </a:custGeom>
            <a:solidFill>
              <a:schemeClr val="tx2"/>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566" tIns="65566" rIns="65566" bIns="65566" numCol="1" spcCol="1270" anchor="ctr" anchorCtr="0">
              <a:noAutofit/>
            </a:bodyPr>
            <a:lstStyle/>
            <a:p>
              <a:pPr algn="ctr" defTabSz="577850">
                <a:lnSpc>
                  <a:spcPct val="90000"/>
                </a:lnSpc>
                <a:spcBef>
                  <a:spcPct val="0"/>
                </a:spcBef>
                <a:spcAft>
                  <a:spcPct val="35000"/>
                </a:spcAft>
              </a:pPr>
              <a:r>
                <a:rPr lang="en-US" sz="1200" b="1" dirty="0">
                  <a:solidFill>
                    <a:srgbClr val="FFFFFF"/>
                  </a:solidFill>
                </a:rPr>
                <a:t>7. Training</a:t>
              </a:r>
            </a:p>
          </p:txBody>
        </p:sp>
      </p:grpSp>
      <p:sp>
        <p:nvSpPr>
          <p:cNvPr id="16" name="Rectangle 15"/>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fontAlgn="base"/>
            <a:r>
              <a:rPr lang="en-US" b="1" dirty="0">
                <a:solidFill>
                  <a:prstClr val="black"/>
                </a:solidFill>
              </a:rPr>
              <a:t>Each BH I/DD Tailored Plan will design and implement a training plan, </a:t>
            </a:r>
          </a:p>
          <a:p>
            <a:pPr algn="ctr" fontAlgn="base"/>
            <a:r>
              <a:rPr lang="en-US" b="1" dirty="0">
                <a:solidFill>
                  <a:prstClr val="black"/>
                </a:solidFill>
              </a:rPr>
              <a:t>within DHHS guidelines on the topics that must be covered.</a:t>
            </a:r>
            <a:endParaRPr lang="en-US" sz="1200" b="1" dirty="0">
              <a:solidFill>
                <a:prstClr val="black"/>
              </a:solidFill>
            </a:endParaRPr>
          </a:p>
        </p:txBody>
      </p:sp>
    </p:spTree>
    <p:extLst>
      <p:ext uri="{BB962C8B-B14F-4D97-AF65-F5344CB8AC3E}">
        <p14:creationId xmlns:p14="http://schemas.microsoft.com/office/powerpoint/2010/main" val="1038182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65855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800" b="1" dirty="0">
              <a:latin typeface="Calibri"/>
              <a:ea typeface="+mj-ea"/>
              <a:cs typeface="Times New Roman"/>
              <a:sym typeface="Calibri"/>
            </a:endParaRPr>
          </a:p>
        </p:txBody>
      </p:sp>
      <p:sp>
        <p:nvSpPr>
          <p:cNvPr id="12" name="Rectangle 11"/>
          <p:cNvSpPr/>
          <p:nvPr/>
        </p:nvSpPr>
        <p:spPr bwMode="auto">
          <a:xfrm>
            <a:off x="-2816" y="1980184"/>
            <a:ext cx="9146816" cy="4573016"/>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0584" tIns="457200" rIns="3017520" bIns="50929" numCol="1" rtlCol="0" anchor="t" anchorCtr="0" compatLnSpc="1">
            <a:prstTxWarp prst="textNoShape">
              <a:avLst/>
            </a:prstTxWarp>
          </a:bodyPr>
          <a:lstStyle/>
          <a:p>
            <a:pPr lvl="1" fontAlgn="base">
              <a:spcBef>
                <a:spcPts val="600"/>
              </a:spcBef>
              <a:spcAft>
                <a:spcPts val="600"/>
              </a:spcAft>
              <a:defRPr/>
            </a:pPr>
            <a:endParaRPr lang="en-US" sz="1600" kern="0" dirty="0">
              <a:solidFill>
                <a:srgbClr val="000000"/>
              </a:solidFill>
              <a:ea typeface="Calibri"/>
              <a:cs typeface="Times New Roman"/>
            </a:endParaRPr>
          </a:p>
        </p:txBody>
      </p:sp>
      <p:sp>
        <p:nvSpPr>
          <p:cNvPr id="2" name="Title 1"/>
          <p:cNvSpPr>
            <a:spLocks noGrp="1"/>
          </p:cNvSpPr>
          <p:nvPr>
            <p:ph type="title"/>
          </p:nvPr>
        </p:nvSpPr>
        <p:spPr>
          <a:xfrm>
            <a:off x="0" y="609600"/>
            <a:ext cx="8869898" cy="548640"/>
          </a:xfrm>
        </p:spPr>
        <p:txBody>
          <a:bodyPr/>
          <a:lstStyle/>
          <a:p>
            <a:r>
              <a:rPr lang="en-US" sz="2800" dirty="0"/>
              <a:t>Information about the Tailored Care Management Model</a:t>
            </a:r>
            <a:endParaRPr lang="en-US" sz="2800" b="0" dirty="0"/>
          </a:p>
        </p:txBody>
      </p:sp>
      <p:sp>
        <p:nvSpPr>
          <p:cNvPr id="15" name="Rectangle 14"/>
          <p:cNvSpPr/>
          <p:nvPr/>
        </p:nvSpPr>
        <p:spPr bwMode="auto">
          <a:xfrm>
            <a:off x="0" y="1219200"/>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t>Key documents can be found on the NC DHHS Medicaid webpage. </a:t>
            </a:r>
            <a:r>
              <a:rPr lang="en-US" b="1" dirty="0">
                <a:solidFill>
                  <a:prstClr val="black"/>
                </a:solidFill>
              </a:rPr>
              <a:t>Organizations should submit applications to become AMH+ practices or CMAs to Medicaid.TailoredCareMgmt@dhhs.nc.gov.</a:t>
            </a:r>
            <a:r>
              <a:rPr lang="en-US" b="1" dirty="0"/>
              <a:t> </a:t>
            </a:r>
          </a:p>
        </p:txBody>
      </p:sp>
      <p:sp>
        <p:nvSpPr>
          <p:cNvPr id="5" name="Slide Number Placeholder 4"/>
          <p:cNvSpPr>
            <a:spLocks noGrp="1"/>
          </p:cNvSpPr>
          <p:nvPr>
            <p:ph type="sldNum" sz="quarter" idx="15"/>
          </p:nvPr>
        </p:nvSpPr>
        <p:spPr/>
        <p:txBody>
          <a:bodyPr/>
          <a:lstStyle/>
          <a:p>
            <a:fld id="{11F27F3A-B3E9-41ED-AF8F-A365F10BB65F}" type="slidenum">
              <a:rPr lang="en-US" smtClean="0"/>
              <a:pPr/>
              <a:t>26</a:t>
            </a:fld>
            <a:endParaRPr lang="en-US" dirty="0"/>
          </a:p>
        </p:txBody>
      </p:sp>
      <p:pic>
        <p:nvPicPr>
          <p:cNvPr id="72795" name="Picture 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801" y="2426855"/>
            <a:ext cx="2025399" cy="261235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2797" name="Picture 9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8377" y="2426855"/>
            <a:ext cx="2029423" cy="261440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5867401" y="2209800"/>
            <a:ext cx="2819400" cy="3966865"/>
          </a:xfrm>
          <a:prstGeom prst="rect">
            <a:avLst/>
          </a:prstGeom>
          <a:noFill/>
          <a:ln w="38100" cap="flat" cmpd="sng" algn="ctr">
            <a:solidFill>
              <a:schemeClr val="accent6">
                <a:lumMod val="75000"/>
              </a:schemeClr>
            </a:solidFill>
            <a:prstDash val="sysDash"/>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endParaRPr lang="en-US" b="1" dirty="0"/>
          </a:p>
        </p:txBody>
      </p:sp>
      <p:sp>
        <p:nvSpPr>
          <p:cNvPr id="16" name="Pentagon 15"/>
          <p:cNvSpPr/>
          <p:nvPr/>
        </p:nvSpPr>
        <p:spPr>
          <a:xfrm>
            <a:off x="304799" y="5257800"/>
            <a:ext cx="2362201" cy="762000"/>
          </a:xfrm>
          <a:prstGeom prst="homePlate">
            <a:avLst/>
          </a:prstGeom>
          <a:solidFill>
            <a:srgbClr val="FFC000"/>
          </a:solidFill>
          <a:ln w="25400" cap="flat" cmpd="sng" algn="ctr">
            <a:noFill/>
            <a:prstDash val="solid"/>
          </a:ln>
          <a:effectLst/>
        </p:spPr>
        <p:txBody>
          <a:bodyPr rtlCol="0" anchor="ctr"/>
          <a:lstStyle/>
          <a:p>
            <a:pPr>
              <a:defRPr/>
            </a:pPr>
            <a:r>
              <a:rPr lang="en-US" sz="1400" b="1" kern="0" dirty="0">
                <a:solidFill>
                  <a:prstClr val="black"/>
                </a:solidFill>
              </a:rPr>
              <a:t>May 2019: </a:t>
            </a:r>
            <a:r>
              <a:rPr lang="en-US" sz="1400" b="1" kern="0" dirty="0">
                <a:solidFill>
                  <a:prstClr val="black"/>
                </a:solidFill>
                <a:hlinkClick r:id="rId9"/>
              </a:rPr>
              <a:t>Concept Paper</a:t>
            </a:r>
            <a:endParaRPr lang="en-US" sz="1400" b="1" kern="0" dirty="0">
              <a:solidFill>
                <a:prstClr val="black"/>
              </a:solidFill>
            </a:endParaRPr>
          </a:p>
        </p:txBody>
      </p:sp>
      <p:sp>
        <p:nvSpPr>
          <p:cNvPr id="17" name="Pentagon 16"/>
          <p:cNvSpPr/>
          <p:nvPr/>
        </p:nvSpPr>
        <p:spPr>
          <a:xfrm>
            <a:off x="3200399" y="5257800"/>
            <a:ext cx="2362201" cy="762000"/>
          </a:xfrm>
          <a:prstGeom prst="homePlate">
            <a:avLst/>
          </a:prstGeom>
          <a:solidFill>
            <a:srgbClr val="FFC000"/>
          </a:solidFill>
          <a:ln w="25400" cap="flat" cmpd="sng" algn="ctr">
            <a:noFill/>
            <a:prstDash val="solid"/>
          </a:ln>
          <a:effectLst/>
        </p:spPr>
        <p:txBody>
          <a:bodyPr rtlCol="0" anchor="ctr"/>
          <a:lstStyle/>
          <a:p>
            <a:pPr>
              <a:defRPr/>
            </a:pPr>
            <a:r>
              <a:rPr lang="en-US" sz="1400" b="1" kern="0" dirty="0">
                <a:solidFill>
                  <a:prstClr val="black"/>
                </a:solidFill>
              </a:rPr>
              <a:t>September 2019: </a:t>
            </a:r>
          </a:p>
          <a:p>
            <a:pPr>
              <a:defRPr/>
            </a:pPr>
            <a:r>
              <a:rPr lang="en-US" sz="1400" b="1" kern="0" dirty="0">
                <a:solidFill>
                  <a:prstClr val="black"/>
                </a:solidFill>
                <a:hlinkClick r:id="rId10"/>
              </a:rPr>
              <a:t>Data Strategy Paper</a:t>
            </a:r>
            <a:endParaRPr lang="en-US" sz="1400" b="1" kern="0" dirty="0">
              <a:solidFill>
                <a:prstClr val="black"/>
              </a:solidFill>
            </a:endParaRPr>
          </a:p>
        </p:txBody>
      </p:sp>
      <p:sp>
        <p:nvSpPr>
          <p:cNvPr id="18" name="Pentagon 17"/>
          <p:cNvSpPr/>
          <p:nvPr/>
        </p:nvSpPr>
        <p:spPr>
          <a:xfrm>
            <a:off x="6248399" y="5257800"/>
            <a:ext cx="2362201" cy="762000"/>
          </a:xfrm>
          <a:prstGeom prst="homePlate">
            <a:avLst/>
          </a:prstGeom>
          <a:solidFill>
            <a:srgbClr val="FFC000"/>
          </a:solidFill>
          <a:ln w="25400" cap="flat" cmpd="sng" algn="ctr">
            <a:noFill/>
            <a:prstDash val="solid"/>
          </a:ln>
          <a:effectLst/>
        </p:spPr>
        <p:txBody>
          <a:bodyPr rtlCol="0" anchor="ctr"/>
          <a:lstStyle/>
          <a:p>
            <a:pPr>
              <a:defRPr/>
            </a:pPr>
            <a:r>
              <a:rPr lang="en-US" sz="1400" b="1" kern="0" dirty="0"/>
              <a:t>June/December 2020*</a:t>
            </a:r>
            <a:r>
              <a:rPr lang="en-US" sz="1400" b="1" kern="0" dirty="0">
                <a:solidFill>
                  <a:prstClr val="black"/>
                </a:solidFill>
              </a:rPr>
              <a:t>:  </a:t>
            </a:r>
          </a:p>
          <a:p>
            <a:pPr>
              <a:defRPr/>
            </a:pPr>
            <a:r>
              <a:rPr lang="en-US" sz="1400" b="1" kern="0" dirty="0">
                <a:solidFill>
                  <a:prstClr val="black"/>
                </a:solidFill>
              </a:rPr>
              <a:t>Final </a:t>
            </a:r>
            <a:r>
              <a:rPr lang="en-US" sz="1400" b="1" kern="0" dirty="0">
                <a:solidFill>
                  <a:prstClr val="black"/>
                </a:solidFill>
                <a:hlinkClick r:id="rId11"/>
              </a:rPr>
              <a:t>Provider Manual</a:t>
            </a:r>
            <a:r>
              <a:rPr lang="en-US" sz="1400" b="1" kern="0" dirty="0">
                <a:solidFill>
                  <a:prstClr val="black"/>
                </a:solidFill>
              </a:rPr>
              <a:t> and </a:t>
            </a:r>
            <a:r>
              <a:rPr lang="en-US" sz="1400" b="1" kern="0" dirty="0">
                <a:solidFill>
                  <a:prstClr val="black"/>
                </a:solidFill>
                <a:hlinkClick r:id="rId12"/>
              </a:rPr>
              <a:t>Application Questions</a:t>
            </a:r>
            <a:endParaRPr lang="en-US" sz="1400" b="1" kern="0" dirty="0">
              <a:solidFill>
                <a:prstClr val="black"/>
              </a:solidFill>
            </a:endParaRPr>
          </a:p>
        </p:txBody>
      </p:sp>
      <p:pic>
        <p:nvPicPr>
          <p:cNvPr id="8" name="Picture 7">
            <a:extLst>
              <a:ext uri="{FF2B5EF4-FFF2-40B4-BE49-F238E27FC236}">
                <a16:creationId xmlns:a16="http://schemas.microsoft.com/office/drawing/2014/main" id="{54186B72-1485-48B5-A0B0-C0ABD0B212FC}"/>
              </a:ext>
            </a:extLst>
          </p:cNvPr>
          <p:cNvPicPr>
            <a:picLocks noChangeAspect="1"/>
          </p:cNvPicPr>
          <p:nvPr/>
        </p:nvPicPr>
        <p:blipFill>
          <a:blip r:embed="rId13"/>
          <a:stretch>
            <a:fillRect/>
          </a:stretch>
        </p:blipFill>
        <p:spPr>
          <a:xfrm>
            <a:off x="6248399" y="2426855"/>
            <a:ext cx="2029968" cy="2777027"/>
          </a:xfrm>
          <a:prstGeom prst="rect">
            <a:avLst/>
          </a:prstGeom>
          <a:ln>
            <a:solidFill>
              <a:schemeClr val="tx1"/>
            </a:solidFill>
          </a:ln>
        </p:spPr>
      </p:pic>
      <p:sp>
        <p:nvSpPr>
          <p:cNvPr id="7" name="TextBox 6">
            <a:extLst>
              <a:ext uri="{FF2B5EF4-FFF2-40B4-BE49-F238E27FC236}">
                <a16:creationId xmlns:a16="http://schemas.microsoft.com/office/drawing/2014/main" id="{3ADA8026-066D-4821-BE1E-9603E3CFD220}"/>
              </a:ext>
            </a:extLst>
          </p:cNvPr>
          <p:cNvSpPr txBox="1"/>
          <p:nvPr/>
        </p:nvSpPr>
        <p:spPr>
          <a:xfrm>
            <a:off x="237091" y="6180049"/>
            <a:ext cx="8449710" cy="400110"/>
          </a:xfrm>
          <a:prstGeom prst="rect">
            <a:avLst/>
          </a:prstGeom>
          <a:noFill/>
        </p:spPr>
        <p:txBody>
          <a:bodyPr wrap="square" rtlCol="0">
            <a:spAutoFit/>
          </a:bodyPr>
          <a:lstStyle/>
          <a:p>
            <a:r>
              <a:rPr lang="en-US" sz="1000" i="1" dirty="0"/>
              <a:t>*In December 2020, the Department made minor updates to the Provider Manual and application questions released in June 2020 to reflect an updated email address for submitting applications.</a:t>
            </a:r>
          </a:p>
        </p:txBody>
      </p:sp>
    </p:spTree>
    <p:extLst>
      <p:ext uri="{BB962C8B-B14F-4D97-AF65-F5344CB8AC3E}">
        <p14:creationId xmlns:p14="http://schemas.microsoft.com/office/powerpoint/2010/main" val="414483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rPr>
              <a:t>Member Outreach Prior to Launch</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5"/>
          </p:nvPr>
        </p:nvSpPr>
        <p:spPr/>
        <p:txBody>
          <a:bodyPr/>
          <a:lstStyle/>
          <a:p>
            <a:fld id="{11F27F3A-B3E9-41ED-AF8F-A365F10BB65F}" type="slidenum">
              <a:rPr lang="en-US" smtClean="0"/>
              <a:pPr/>
              <a:t>27</a:t>
            </a:fld>
            <a:endParaRPr lang="en-US" dirty="0"/>
          </a:p>
        </p:txBody>
      </p:sp>
    </p:spTree>
    <p:extLst>
      <p:ext uri="{BB962C8B-B14F-4D97-AF65-F5344CB8AC3E}">
        <p14:creationId xmlns:p14="http://schemas.microsoft.com/office/powerpoint/2010/main" val="202179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7584DF-D961-4EEA-A180-EB037D87138B}"/>
              </a:ext>
            </a:extLst>
          </p:cNvPr>
          <p:cNvSpPr>
            <a:spLocks noGrp="1"/>
          </p:cNvSpPr>
          <p:nvPr>
            <p:ph type="title"/>
          </p:nvPr>
        </p:nvSpPr>
        <p:spPr>
          <a:xfrm>
            <a:off x="129309" y="0"/>
            <a:ext cx="7996409" cy="548640"/>
          </a:xfrm>
        </p:spPr>
        <p:txBody>
          <a:bodyPr/>
          <a:lstStyle/>
          <a:p>
            <a:r>
              <a:rPr lang="en-US" sz="3200"/>
              <a:t>Communications &amp; Engagement</a:t>
            </a:r>
          </a:p>
        </p:txBody>
      </p:sp>
      <p:sp>
        <p:nvSpPr>
          <p:cNvPr id="5" name="TextBox 4">
            <a:extLst>
              <a:ext uri="{FF2B5EF4-FFF2-40B4-BE49-F238E27FC236}">
                <a16:creationId xmlns:a16="http://schemas.microsoft.com/office/drawing/2014/main" id="{DCAE7583-824E-4607-9550-B28199660EA1}"/>
              </a:ext>
            </a:extLst>
          </p:cNvPr>
          <p:cNvSpPr txBox="1"/>
          <p:nvPr/>
        </p:nvSpPr>
        <p:spPr>
          <a:xfrm>
            <a:off x="129309" y="711200"/>
            <a:ext cx="7996409" cy="5544457"/>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600" dirty="0">
                <a:solidFill>
                  <a:schemeClr val="accent3">
                    <a:lumMod val="75000"/>
                  </a:schemeClr>
                </a:solidFill>
                <a:latin typeface="Franklin Gothic Medium"/>
                <a:cs typeface="Times New Roman"/>
              </a:rPr>
              <a:t>NC Medicaid engages beneficiaries through:</a:t>
            </a:r>
            <a:endParaRPr lang="en-US" sz="2600" strike="sngStrike" dirty="0">
              <a:solidFill>
                <a:schemeClr val="accent3">
                  <a:lumMod val="75000"/>
                </a:schemeClr>
              </a:solidFill>
              <a:latin typeface="Franklin Gothic Medium"/>
            </a:endParaRPr>
          </a:p>
          <a:p>
            <a:pPr marL="742950" lvl="1" indent="-285750">
              <a:buFont typeface="Arial" panose="020B0604020202020204" pitchFamily="34" charset="0"/>
              <a:buChar char="•"/>
            </a:pPr>
            <a:endParaRPr lang="en-US" sz="14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r>
              <a:rPr lang="en-US" sz="2200" dirty="0">
                <a:solidFill>
                  <a:schemeClr val="accent3">
                    <a:lumMod val="75000"/>
                  </a:schemeClr>
                </a:solidFill>
                <a:latin typeface="Franklin Gothic Medium"/>
                <a:cs typeface="Times New Roman"/>
              </a:rPr>
              <a:t>Medicaid Contact Center</a:t>
            </a:r>
          </a:p>
          <a:p>
            <a:pPr marL="972820" lvl="2" indent="-285750">
              <a:buSzPct val="84000"/>
              <a:buFont typeface="Courier New" panose="02070309020205020404" pitchFamily="49" charset="0"/>
              <a:buChar char="o"/>
            </a:pPr>
            <a:r>
              <a:rPr lang="en-US" dirty="0">
                <a:solidFill>
                  <a:schemeClr val="accent3">
                    <a:lumMod val="75000"/>
                  </a:schemeClr>
                </a:solidFill>
                <a:latin typeface="Franklin Gothic Medium"/>
                <a:cs typeface="Times New Roman"/>
              </a:rPr>
              <a:t>888-245-0179</a:t>
            </a: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r>
              <a:rPr lang="en-US" sz="2200" dirty="0">
                <a:solidFill>
                  <a:schemeClr val="accent3">
                    <a:lumMod val="75000"/>
                  </a:schemeClr>
                </a:solidFill>
                <a:latin typeface="Franklin Gothic Medium"/>
                <a:cs typeface="Times New Roman"/>
              </a:rPr>
              <a:t>Website updates and social media</a:t>
            </a:r>
          </a:p>
          <a:p>
            <a:pPr marL="1029970" lvl="3" indent="-342900">
              <a:buClr>
                <a:schemeClr val="accent3">
                  <a:lumMod val="75000"/>
                </a:schemeClr>
              </a:buClr>
              <a:buSzPct val="84000"/>
              <a:buFont typeface="Courier New" panose="02070309020205020404" pitchFamily="49" charset="0"/>
              <a:buChar char="o"/>
            </a:pPr>
            <a:r>
              <a:rPr lang="en-US" u="sng" dirty="0">
                <a:solidFill>
                  <a:srgbClr val="3333FF"/>
                </a:solidFill>
                <a:latin typeface="Franklin Gothic Medium"/>
                <a:cs typeface="Arial"/>
              </a:rPr>
              <a:t>https://medicaid.ncdhhs.gov/transformation </a:t>
            </a:r>
            <a:endParaRPr lang="en-US" sz="1600" dirty="0">
              <a:solidFill>
                <a:schemeClr val="accent3">
                  <a:lumMod val="75000"/>
                </a:schemeClr>
              </a:solidFill>
              <a:latin typeface="Franklin Gothic Medium"/>
              <a:cs typeface="Times New Roman"/>
            </a:endParaRPr>
          </a:p>
          <a:p>
            <a:pPr marL="461645" lvl="1" indent="-231775">
              <a:buFont typeface="Arial,Sans-Serif"/>
              <a:buChar char="•"/>
            </a:pPr>
            <a:endParaRPr lang="en-US" sz="2200" dirty="0">
              <a:solidFill>
                <a:schemeClr val="accent3">
                  <a:lumMod val="75000"/>
                </a:schemeClr>
              </a:solidFill>
              <a:latin typeface="Franklin Gothic Medium"/>
              <a:cs typeface="Times New Roman"/>
            </a:endParaRPr>
          </a:p>
          <a:p>
            <a:pPr marL="461645" lvl="1" indent="-231775">
              <a:buFont typeface="Arial,Sans-Serif"/>
              <a:buChar char="•"/>
            </a:pPr>
            <a:r>
              <a:rPr lang="en-US" sz="2200" dirty="0">
                <a:solidFill>
                  <a:schemeClr val="accent3">
                    <a:lumMod val="75000"/>
                  </a:schemeClr>
                </a:solidFill>
                <a:latin typeface="Franklin Gothic Medium"/>
                <a:cs typeface="Times New Roman"/>
              </a:rPr>
              <a:t>Paid advertising</a:t>
            </a:r>
          </a:p>
          <a:p>
            <a:pPr marL="1029970" lvl="2" indent="-342900">
              <a:buSzPct val="81000"/>
              <a:buFont typeface="Courier New" panose="02070309020205020404" pitchFamily="49" charset="0"/>
              <a:buChar char="o"/>
            </a:pPr>
            <a:r>
              <a:rPr lang="en-US" sz="2200" dirty="0">
                <a:solidFill>
                  <a:schemeClr val="accent3">
                    <a:lumMod val="75000"/>
                  </a:schemeClr>
                </a:solidFill>
                <a:latin typeface="Franklin Gothic Medium"/>
                <a:ea typeface="+mn-lt"/>
                <a:cs typeface="Times New Roman"/>
              </a:rPr>
              <a:t>Radio, TV, web, social media (English and Spanish)</a:t>
            </a:r>
            <a:endParaRPr lang="en-US" sz="2200" dirty="0">
              <a:solidFill>
                <a:schemeClr val="accent3">
                  <a:lumMod val="75000"/>
                </a:schemeClr>
              </a:solidFill>
              <a:ea typeface="+mn-lt"/>
              <a:cs typeface="+mn-lt"/>
            </a:endParaRPr>
          </a:p>
          <a:p>
            <a:pPr marL="687070" lvl="3"/>
            <a:endParaRPr lang="en-US" dirty="0">
              <a:cs typeface="Arial"/>
            </a:endParaRPr>
          </a:p>
          <a:p>
            <a:pPr marL="229870" lvl="1"/>
            <a:endParaRPr lang="en-US" sz="16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tabLst>
                <a:tab pos="969963" algn="l"/>
              </a:tabLst>
            </a:pP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tabLst>
                <a:tab pos="969963" algn="l"/>
              </a:tabLst>
            </a:pP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tabLst>
                <a:tab pos="969963" algn="l"/>
              </a:tabLst>
            </a:pPr>
            <a:endParaRPr lang="en-US" sz="2200" dirty="0">
              <a:solidFill>
                <a:schemeClr val="accent3">
                  <a:lumMod val="75000"/>
                </a:schemeClr>
              </a:solidFill>
              <a:latin typeface="Franklin Gothic Medium"/>
              <a:cs typeface="Times New Roman"/>
            </a:endParaRPr>
          </a:p>
          <a:p>
            <a:pPr marL="461645" lvl="2" indent="-231775"/>
            <a:endParaRPr lang="en-US" sz="20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endParaRPr lang="en-US" sz="2200" dirty="0">
              <a:solidFill>
                <a:schemeClr val="accent3">
                  <a:lumMod val="75000"/>
                </a:schemeClr>
              </a:solidFill>
              <a:latin typeface="Franklin Gothic Medium"/>
              <a:cs typeface="Times New Roman"/>
            </a:endParaRPr>
          </a:p>
          <a:p>
            <a:pPr marL="461645" lvl="1" indent="-231775">
              <a:buFont typeface="Arial" panose="020B0604020202020204" pitchFamily="34" charset="0"/>
              <a:buChar char="•"/>
            </a:pPr>
            <a:endParaRPr lang="en-US" sz="2200" dirty="0">
              <a:solidFill>
                <a:schemeClr val="accent3">
                  <a:lumMod val="75000"/>
                </a:schemeClr>
              </a:solidFill>
              <a:latin typeface="Franklin Gothic Medium"/>
              <a:cs typeface="Times New Roman"/>
            </a:endParaRPr>
          </a:p>
          <a:p>
            <a:pPr marL="742950" lvl="1" indent="-285750">
              <a:buFont typeface="Arial" panose="020B0604020202020204" pitchFamily="34" charset="0"/>
              <a:buChar char="•"/>
            </a:pPr>
            <a:endParaRPr lang="en-US" sz="2000" dirty="0">
              <a:solidFill>
                <a:schemeClr val="accent3">
                  <a:lumMod val="75000"/>
                </a:schemeClr>
              </a:solidFill>
              <a:latin typeface="Arial"/>
              <a:cs typeface="Arial"/>
            </a:endParaRPr>
          </a:p>
          <a:p>
            <a:pPr lvl="1"/>
            <a:endParaRPr lang="en-US" sz="2000" dirty="0">
              <a:solidFill>
                <a:schemeClr val="accent3">
                  <a:lumMod val="75000"/>
                </a:schemeClr>
              </a:solidFill>
              <a:latin typeface="Franklin Gothic Medium"/>
              <a:cs typeface="Times New Roman"/>
            </a:endParaRPr>
          </a:p>
          <a:p>
            <a:pPr marL="742950" lvl="1" indent="-285750">
              <a:buFont typeface="Arial" panose="020B0604020202020204" pitchFamily="34" charset="0"/>
              <a:buChar char="•"/>
            </a:pPr>
            <a:endParaRPr lang="en-US" sz="2400" dirty="0">
              <a:solidFill>
                <a:schemeClr val="accent3">
                  <a:lumMod val="75000"/>
                </a:schemeClr>
              </a:solidFill>
              <a:latin typeface="Franklin Gothic Medium"/>
              <a:cs typeface="Times New Roman"/>
            </a:endParaRPr>
          </a:p>
        </p:txBody>
      </p:sp>
      <p:pic>
        <p:nvPicPr>
          <p:cNvPr id="4" name="Picture 3" descr="Diagram&#10;&#10;Description automatically generated">
            <a:extLst>
              <a:ext uri="{FF2B5EF4-FFF2-40B4-BE49-F238E27FC236}">
                <a16:creationId xmlns:a16="http://schemas.microsoft.com/office/drawing/2014/main" id="{F669115F-3D93-41AF-B9F0-7AD9FCACE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54" y="3987140"/>
            <a:ext cx="2456548" cy="2456548"/>
          </a:xfrm>
          <a:prstGeom prst="rect">
            <a:avLst/>
          </a:prstGeom>
        </p:spPr>
      </p:pic>
      <p:pic>
        <p:nvPicPr>
          <p:cNvPr id="1030" name="Picture 6">
            <a:extLst>
              <a:ext uri="{FF2B5EF4-FFF2-40B4-BE49-F238E27FC236}">
                <a16:creationId xmlns:a16="http://schemas.microsoft.com/office/drawing/2014/main" id="{3031BAEC-A9EA-4038-BD36-39E982AE6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942" y="4617628"/>
            <a:ext cx="6110514" cy="102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7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7584DF-D961-4EEA-A180-EB037D87138B}"/>
              </a:ext>
            </a:extLst>
          </p:cNvPr>
          <p:cNvSpPr>
            <a:spLocks noGrp="1"/>
          </p:cNvSpPr>
          <p:nvPr>
            <p:ph type="title"/>
          </p:nvPr>
        </p:nvSpPr>
        <p:spPr>
          <a:xfrm>
            <a:off x="138546" y="0"/>
            <a:ext cx="7996409" cy="548640"/>
          </a:xfrm>
        </p:spPr>
        <p:txBody>
          <a:bodyPr lIns="91440" tIns="45720" rIns="91440" bIns="45720" anchor="t">
            <a:noAutofit/>
          </a:bodyPr>
          <a:lstStyle/>
          <a:p>
            <a:r>
              <a:rPr lang="en-US" dirty="0">
                <a:solidFill>
                  <a:schemeClr val="accent3">
                    <a:lumMod val="75000"/>
                  </a:schemeClr>
                </a:solidFill>
                <a:latin typeface="Franklin Gothic Demi Cond"/>
                <a:cs typeface="Arial"/>
              </a:rPr>
              <a:t>NC Medicaid Beneficiary Portal</a:t>
            </a:r>
            <a:endParaRPr lang="en-US" dirty="0">
              <a:solidFill>
                <a:schemeClr val="accent3">
                  <a:lumMod val="75000"/>
                </a:schemeClr>
              </a:solidFill>
            </a:endParaRPr>
          </a:p>
        </p:txBody>
      </p:sp>
      <p:sp>
        <p:nvSpPr>
          <p:cNvPr id="5" name="TextBox 4">
            <a:extLst>
              <a:ext uri="{FF2B5EF4-FFF2-40B4-BE49-F238E27FC236}">
                <a16:creationId xmlns:a16="http://schemas.microsoft.com/office/drawing/2014/main" id="{DCAE7583-824E-4607-9550-B28199660EA1}"/>
              </a:ext>
            </a:extLst>
          </p:cNvPr>
          <p:cNvSpPr txBox="1"/>
          <p:nvPr/>
        </p:nvSpPr>
        <p:spPr>
          <a:xfrm>
            <a:off x="138546" y="358014"/>
            <a:ext cx="8848436" cy="5623352"/>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nSpc>
                <a:spcPct val="108000"/>
              </a:lnSpc>
              <a:buSzPct val="90000"/>
            </a:pPr>
            <a:endParaRPr lang="en-US" sz="2200" dirty="0">
              <a:solidFill>
                <a:schemeClr val="accent3">
                  <a:lumMod val="75000"/>
                </a:schemeClr>
              </a:solidFill>
              <a:latin typeface="Franklin Gothic Medium" panose="020B0603020102020204" pitchFamily="34" charset="0"/>
              <a:cs typeface="Times New Roman"/>
            </a:endParaRPr>
          </a:p>
          <a:p>
            <a:pPr marL="340995">
              <a:lnSpc>
                <a:spcPct val="108000"/>
              </a:lnSpc>
              <a:buSzPct val="90000"/>
            </a:pPr>
            <a:r>
              <a:rPr lang="en-US" sz="2000" dirty="0">
                <a:latin typeface="Franklin Gothic Medium"/>
                <a:cs typeface="Times New Roman"/>
              </a:rPr>
              <a:t>An online portal for North Carolinians receiving or wanting to apply for Medicaid. The portal provides Medicaid resources in an easy-to-use web platform. The Help Center Assistant search feature guides users to topics</a:t>
            </a:r>
            <a:r>
              <a:rPr lang="en-US" sz="2000" dirty="0">
                <a:solidFill>
                  <a:schemeClr val="accent3">
                    <a:lumMod val="75000"/>
                  </a:schemeClr>
                </a:solidFill>
                <a:latin typeface="Franklin Gothic Medium"/>
                <a:cs typeface="Times New Roman"/>
              </a:rPr>
              <a:t> of interest to them.</a:t>
            </a:r>
          </a:p>
          <a:p>
            <a:pPr>
              <a:lnSpc>
                <a:spcPct val="108000"/>
              </a:lnSpc>
            </a:pPr>
            <a:endParaRPr lang="en-US" sz="1200" dirty="0">
              <a:solidFill>
                <a:srgbClr val="3333FF"/>
              </a:solidFill>
              <a:latin typeface="Franklin Gothic Medium" panose="020B0603020102020204" pitchFamily="34" charset="0"/>
              <a:cs typeface="Times New Roman"/>
            </a:endParaRPr>
          </a:p>
          <a:p>
            <a:pPr marL="344170" lvl="1"/>
            <a:r>
              <a:rPr lang="en-US" sz="2000" dirty="0">
                <a:solidFill>
                  <a:schemeClr val="accent4">
                    <a:lumMod val="50000"/>
                  </a:schemeClr>
                </a:solidFill>
                <a:latin typeface="Franklin Gothic Medium"/>
                <a:cs typeface="Arial"/>
              </a:rPr>
              <a:t>Medicaid Beneficiary Portal: medicaid.ncdhhs.gov/</a:t>
            </a:r>
            <a:r>
              <a:rPr lang="en-US" sz="2000" dirty="0" err="1">
                <a:solidFill>
                  <a:schemeClr val="accent4">
                    <a:lumMod val="50000"/>
                  </a:schemeClr>
                </a:solidFill>
                <a:latin typeface="Franklin Gothic Medium"/>
                <a:cs typeface="Arial"/>
              </a:rPr>
              <a:t>beneficiaryportal</a:t>
            </a:r>
            <a:endParaRPr lang="en-US" sz="2000" dirty="0">
              <a:solidFill>
                <a:schemeClr val="accent4">
                  <a:lumMod val="50000"/>
                </a:schemeClr>
              </a:solidFill>
              <a:latin typeface="Franklin Gothic Medium"/>
              <a:cs typeface="Arial"/>
            </a:endParaRPr>
          </a:p>
          <a:p>
            <a:pPr marL="344170" lvl="1"/>
            <a:endParaRPr lang="en-US" sz="2000" dirty="0">
              <a:solidFill>
                <a:schemeClr val="accent4">
                  <a:lumMod val="50000"/>
                </a:schemeClr>
              </a:solidFill>
              <a:latin typeface="Franklin Gothic Medium"/>
              <a:cs typeface="Arial"/>
            </a:endParaRPr>
          </a:p>
          <a:p>
            <a:pPr marL="344170" lvl="1"/>
            <a:br>
              <a:rPr lang="en-US" sz="2000" dirty="0">
                <a:latin typeface="Franklin Gothic Medium"/>
                <a:cs typeface="Arial"/>
              </a:rPr>
            </a:br>
            <a:endParaRPr lang="en-US" sz="2000" dirty="0">
              <a:solidFill>
                <a:schemeClr val="accent4">
                  <a:lumMod val="50000"/>
                </a:schemeClr>
              </a:solidFill>
              <a:latin typeface="Franklin Gothic Medium" panose="020B0603020102020204" pitchFamily="34" charset="0"/>
              <a:cs typeface="Arial"/>
            </a:endParaRPr>
          </a:p>
          <a:p>
            <a:pPr marL="800100" lvl="1" indent="-342900">
              <a:buFont typeface="Arial" panose="020B0604020202020204" pitchFamily="34" charset="0"/>
              <a:buChar char="•"/>
            </a:pPr>
            <a:endParaRPr lang="en-US" sz="2400" dirty="0">
              <a:solidFill>
                <a:srgbClr val="000000"/>
              </a:solidFill>
              <a:latin typeface="Franklin Gothic Medium"/>
              <a:cs typeface="Arial"/>
            </a:endParaRPr>
          </a:p>
          <a:p>
            <a:endParaRPr lang="en-US" dirty="0">
              <a:solidFill>
                <a:schemeClr val="accent3">
                  <a:lumMod val="75000"/>
                </a:schemeClr>
              </a:solidFill>
              <a:latin typeface="Franklin Gothic Medium"/>
              <a:cs typeface="Arial"/>
            </a:endParaRPr>
          </a:p>
          <a:p>
            <a:pPr marL="800100" lvl="1" indent="-342900">
              <a:buFont typeface="Arial" panose="020B0604020202020204" pitchFamily="34" charset="0"/>
              <a:buChar char="•"/>
            </a:pPr>
            <a:endParaRPr lang="en-US" sz="2000" dirty="0">
              <a:solidFill>
                <a:srgbClr val="000000"/>
              </a:solidFill>
              <a:latin typeface="Franklin Gothic Medium"/>
              <a:cs typeface="Arial"/>
            </a:endParaRPr>
          </a:p>
          <a:p>
            <a:pPr marL="742950" lvl="1" indent="-285750">
              <a:buFont typeface="Arial" panose="020B0604020202020204" pitchFamily="34" charset="0"/>
              <a:buChar char="•"/>
            </a:pPr>
            <a:endParaRPr lang="en-US" sz="2400" dirty="0">
              <a:solidFill>
                <a:srgbClr val="17375E"/>
              </a:solidFill>
              <a:latin typeface="Franklin Gothic Medium"/>
              <a:cs typeface="Times New Roman"/>
            </a:endParaRPr>
          </a:p>
        </p:txBody>
      </p:sp>
      <p:pic>
        <p:nvPicPr>
          <p:cNvPr id="4" name="Picture 3">
            <a:extLst>
              <a:ext uri="{FF2B5EF4-FFF2-40B4-BE49-F238E27FC236}">
                <a16:creationId xmlns:a16="http://schemas.microsoft.com/office/drawing/2014/main" id="{D2956B11-771B-4E4C-BB12-87136DBB619C}"/>
              </a:ext>
            </a:extLst>
          </p:cNvPr>
          <p:cNvPicPr>
            <a:picLocks noChangeAspect="1"/>
          </p:cNvPicPr>
          <p:nvPr/>
        </p:nvPicPr>
        <p:blipFill>
          <a:blip r:embed="rId3"/>
          <a:stretch>
            <a:fillRect/>
          </a:stretch>
        </p:blipFill>
        <p:spPr>
          <a:xfrm>
            <a:off x="634212" y="2882023"/>
            <a:ext cx="7875575" cy="3250304"/>
          </a:xfrm>
          <a:prstGeom prst="rect">
            <a:avLst/>
          </a:prstGeom>
        </p:spPr>
      </p:pic>
    </p:spTree>
    <p:extLst>
      <p:ext uri="{BB962C8B-B14F-4D97-AF65-F5344CB8AC3E}">
        <p14:creationId xmlns:p14="http://schemas.microsoft.com/office/powerpoint/2010/main" val="186895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14"/>
          </p:nvPr>
        </p:nvSpPr>
        <p:spPr>
          <a:xfrm>
            <a:off x="8305800" y="6573308"/>
            <a:ext cx="564098" cy="284692"/>
          </a:xfrm>
          <a:prstGeom prst="rect">
            <a:avLst/>
          </a:prstGeom>
        </p:spPr>
        <p:txBody>
          <a:bodyPr/>
          <a:lstStyle/>
          <a:p>
            <a:fld id="{11F27F3A-B3E9-41ED-AF8F-A365F10BB65F}" type="slidenum">
              <a:rPr lang="en-US" b="1" smtClean="0">
                <a:solidFill>
                  <a:prstClr val="black"/>
                </a:solidFill>
              </a:rPr>
              <a:pPr/>
              <a:t>3</a:t>
            </a:fld>
            <a:endParaRPr lang="en-US" b="1" dirty="0">
              <a:solidFill>
                <a:prstClr val="black"/>
              </a:solidFill>
            </a:endParaRPr>
          </a:p>
        </p:txBody>
      </p:sp>
      <p:graphicFrame>
        <p:nvGraphicFramePr>
          <p:cNvPr id="9" name="Table 8">
            <a:extLst>
              <a:ext uri="{FF2B5EF4-FFF2-40B4-BE49-F238E27FC236}">
                <a16:creationId xmlns:a16="http://schemas.microsoft.com/office/drawing/2014/main" id="{977224AB-04C9-4A0A-AE4B-36DBB54DBE54}"/>
              </a:ext>
            </a:extLst>
          </p:cNvPr>
          <p:cNvGraphicFramePr>
            <a:graphicFrameLocks noGrp="1"/>
          </p:cNvGraphicFramePr>
          <p:nvPr>
            <p:extLst>
              <p:ext uri="{D42A27DB-BD31-4B8C-83A1-F6EECF244321}">
                <p14:modId xmlns:p14="http://schemas.microsoft.com/office/powerpoint/2010/main" val="1103446476"/>
              </p:ext>
            </p:extLst>
          </p:nvPr>
        </p:nvGraphicFramePr>
        <p:xfrm>
          <a:off x="304800" y="4866640"/>
          <a:ext cx="4191000" cy="1678940"/>
        </p:xfrm>
        <a:graphic>
          <a:graphicData uri="http://schemas.openxmlformats.org/drawingml/2006/table">
            <a:tbl>
              <a:tblPr firstRow="1" bandRow="1">
                <a:tableStyleId>{21E4AEA4-8DFA-4A89-87EB-49C32662AFE0}</a:tableStyleId>
              </a:tblPr>
              <a:tblGrid>
                <a:gridCol w="4191000">
                  <a:extLst>
                    <a:ext uri="{9D8B030D-6E8A-4147-A177-3AD203B41FA5}">
                      <a16:colId xmlns:a16="http://schemas.microsoft.com/office/drawing/2014/main" val="804010002"/>
                    </a:ext>
                  </a:extLst>
                </a:gridCol>
              </a:tblGrid>
              <a:tr h="152400">
                <a:tc>
                  <a:txBody>
                    <a:bodyPr/>
                    <a:lstStyle/>
                    <a:p>
                      <a:pPr algn="ctr"/>
                      <a:r>
                        <a:rPr lang="en-US" sz="1750" dirty="0"/>
                        <a:t>Specialized Plan for Children in Foster Care</a:t>
                      </a:r>
                    </a:p>
                  </a:txBody>
                  <a:tcPr marL="100584" marR="100584"/>
                </a:tc>
                <a:extLst>
                  <a:ext uri="{0D108BD9-81ED-4DB2-BD59-A6C34878D82A}">
                    <a16:rowId xmlns:a16="http://schemas.microsoft.com/office/drawing/2014/main" val="2363475112"/>
                  </a:ext>
                </a:extLst>
              </a:tr>
              <a:tr h="1320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effectLst/>
                        </a:rPr>
                        <a:t>A Specialized Plan for Children in Foster Care </a:t>
                      </a:r>
                      <a:r>
                        <a:rPr lang="en-US" sz="1350" kern="1200" dirty="0">
                          <a:effectLst/>
                        </a:rPr>
                        <a:t>will be available to children in foster care and will cover a full range of physical health, behavioral health, and pharmacy services.</a:t>
                      </a:r>
                      <a:endParaRPr lang="en-US" sz="1350" kern="1200" dirty="0">
                        <a:solidFill>
                          <a:schemeClr val="dk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5" name="Table 14">
            <a:extLst>
              <a:ext uri="{FF2B5EF4-FFF2-40B4-BE49-F238E27FC236}">
                <a16:creationId xmlns:a16="http://schemas.microsoft.com/office/drawing/2014/main" id="{88F53CC1-D8BE-4D99-AFC0-21278A00A5EA}"/>
              </a:ext>
            </a:extLst>
          </p:cNvPr>
          <p:cNvGraphicFramePr>
            <a:graphicFrameLocks noGrp="1"/>
          </p:cNvGraphicFramePr>
          <p:nvPr>
            <p:extLst>
              <p:ext uri="{D42A27DB-BD31-4B8C-83A1-F6EECF244321}">
                <p14:modId xmlns:p14="http://schemas.microsoft.com/office/powerpoint/2010/main" val="230459633"/>
              </p:ext>
            </p:extLst>
          </p:nvPr>
        </p:nvGraphicFramePr>
        <p:xfrm>
          <a:off x="4602480" y="2116822"/>
          <a:ext cx="4191000" cy="2668538"/>
        </p:xfrm>
        <a:graphic>
          <a:graphicData uri="http://schemas.openxmlformats.org/drawingml/2006/table">
            <a:tbl>
              <a:tblPr firstRow="1" bandRow="1">
                <a:tableStyleId>{7DF18680-E054-41AD-8BC1-D1AEF772440D}</a:tableStyleId>
              </a:tblPr>
              <a:tblGrid>
                <a:gridCol w="4191000">
                  <a:extLst>
                    <a:ext uri="{9D8B030D-6E8A-4147-A177-3AD203B41FA5}">
                      <a16:colId xmlns:a16="http://schemas.microsoft.com/office/drawing/2014/main" val="804010002"/>
                    </a:ext>
                  </a:extLst>
                </a:gridCol>
              </a:tblGrid>
              <a:tr h="473978">
                <a:tc>
                  <a:txBody>
                    <a:bodyPr/>
                    <a:lstStyle/>
                    <a:p>
                      <a:pPr algn="ctr"/>
                      <a:r>
                        <a:rPr lang="en-US" sz="1750" dirty="0"/>
                        <a:t>BH I/DD Tailored Plan</a:t>
                      </a:r>
                    </a:p>
                  </a:txBody>
                  <a:tcPr marL="100584" marR="100584" anchor="ctr"/>
                </a:tc>
                <a:extLst>
                  <a:ext uri="{0D108BD9-81ED-4DB2-BD59-A6C34878D82A}">
                    <a16:rowId xmlns:a16="http://schemas.microsoft.com/office/drawing/2014/main" val="2363475112"/>
                  </a:ext>
                </a:extLst>
              </a:tr>
              <a:tr h="16377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effectLst/>
                        </a:rPr>
                        <a:t>Behavioral Health (BH) Intellectual/ Developmental Disability (I/DD) Tailored Plans </a:t>
                      </a:r>
                      <a:r>
                        <a:rPr lang="en-US" sz="1350" kern="1200" dirty="0">
                          <a:effectLst/>
                        </a:rPr>
                        <a:t>will provide the same services as Standard Plans, as well as </a:t>
                      </a:r>
                      <a:r>
                        <a:rPr lang="en-US" sz="1350" kern="1200" dirty="0">
                          <a:solidFill>
                            <a:schemeClr val="tx1"/>
                          </a:solidFill>
                          <a:effectLst/>
                        </a:rPr>
                        <a:t>additional specialized services for individuals with significant behavioral health conditions, I/DDs, and traumatic brain injury, as well as people utilizing state-funded and waiver services. The Department released the BH I/DD Tailored Plan </a:t>
                      </a:r>
                      <a:r>
                        <a:rPr lang="en-US" sz="1350" kern="1200" dirty="0">
                          <a:solidFill>
                            <a:schemeClr val="tx1"/>
                          </a:solidFill>
                          <a:effectLst/>
                          <a:hlinkClick r:id="rId6"/>
                        </a:rPr>
                        <a:t>Request for Applications (RFA)</a:t>
                      </a:r>
                      <a:r>
                        <a:rPr lang="en-US" sz="1350" kern="1200" dirty="0">
                          <a:solidFill>
                            <a:schemeClr val="tx1"/>
                          </a:solidFill>
                          <a:effectLst/>
                        </a:rPr>
                        <a:t> on November 13, 2020 and expects these plans to launch in </a:t>
                      </a:r>
                      <a:r>
                        <a:rPr lang="en-US" sz="1350" b="1" kern="1200" dirty="0">
                          <a:solidFill>
                            <a:schemeClr val="tx1"/>
                          </a:solidFill>
                          <a:effectLst/>
                        </a:rPr>
                        <a:t>July 2022</a:t>
                      </a:r>
                      <a:r>
                        <a:rPr lang="en-US" sz="1350" kern="1200" dirty="0">
                          <a:solidFill>
                            <a:schemeClr val="tx1"/>
                          </a:solidFill>
                          <a:effectLst/>
                        </a:rPr>
                        <a:t>. </a:t>
                      </a:r>
                      <a:endParaRPr lang="en-US" sz="1350" kern="1200" dirty="0">
                        <a:solidFill>
                          <a:schemeClr val="tx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6" name="Table 15">
            <a:extLst>
              <a:ext uri="{FF2B5EF4-FFF2-40B4-BE49-F238E27FC236}">
                <a16:creationId xmlns:a16="http://schemas.microsoft.com/office/drawing/2014/main" id="{2A2D6E37-F466-48E7-A843-1761CDE15B32}"/>
              </a:ext>
            </a:extLst>
          </p:cNvPr>
          <p:cNvGraphicFramePr>
            <a:graphicFrameLocks noGrp="1"/>
          </p:cNvGraphicFramePr>
          <p:nvPr>
            <p:extLst>
              <p:ext uri="{D42A27DB-BD31-4B8C-83A1-F6EECF244321}">
                <p14:modId xmlns:p14="http://schemas.microsoft.com/office/powerpoint/2010/main" val="1703483272"/>
              </p:ext>
            </p:extLst>
          </p:nvPr>
        </p:nvGraphicFramePr>
        <p:xfrm>
          <a:off x="4602480" y="4866640"/>
          <a:ext cx="4191000" cy="168656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804010002"/>
                    </a:ext>
                  </a:extLst>
                </a:gridCol>
              </a:tblGrid>
              <a:tr h="152400">
                <a:tc>
                  <a:txBody>
                    <a:bodyPr/>
                    <a:lstStyle/>
                    <a:p>
                      <a:pPr algn="ctr"/>
                      <a:r>
                        <a:rPr lang="en-US" sz="1800" dirty="0"/>
                        <a:t>EBCI Tribal Option</a:t>
                      </a:r>
                    </a:p>
                  </a:txBody>
                  <a:tcPr marL="100584" marR="100584"/>
                </a:tc>
                <a:extLst>
                  <a:ext uri="{0D108BD9-81ED-4DB2-BD59-A6C34878D82A}">
                    <a16:rowId xmlns:a16="http://schemas.microsoft.com/office/drawing/2014/main" val="2363475112"/>
                  </a:ext>
                </a:extLst>
              </a:tr>
              <a:tr h="1320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effectLst/>
                        </a:rPr>
                        <a:t>The Eastern Band of Cherokee Indians (EBCI) Tribal Option </a:t>
                      </a:r>
                      <a:r>
                        <a:rPr lang="en-US" sz="1350" kern="1200" dirty="0">
                          <a:effectLst/>
                        </a:rPr>
                        <a:t>will be available to tribal members and their families and will be managed by the Cherokee Indian Hospital Authority (CIHA).</a:t>
                      </a:r>
                      <a:endParaRPr lang="en-US" sz="1350" kern="1200" dirty="0">
                        <a:solidFill>
                          <a:schemeClr val="dk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7" name="Table 16">
            <a:extLst>
              <a:ext uri="{FF2B5EF4-FFF2-40B4-BE49-F238E27FC236}">
                <a16:creationId xmlns:a16="http://schemas.microsoft.com/office/drawing/2014/main" id="{14A230B9-B0BD-418C-A68C-940199F6B824}"/>
              </a:ext>
            </a:extLst>
          </p:cNvPr>
          <p:cNvGraphicFramePr>
            <a:graphicFrameLocks noGrp="1"/>
          </p:cNvGraphicFramePr>
          <p:nvPr>
            <p:extLst>
              <p:ext uri="{D42A27DB-BD31-4B8C-83A1-F6EECF244321}">
                <p14:modId xmlns:p14="http://schemas.microsoft.com/office/powerpoint/2010/main" val="2183917655"/>
              </p:ext>
            </p:extLst>
          </p:nvPr>
        </p:nvGraphicFramePr>
        <p:xfrm>
          <a:off x="304800" y="2116822"/>
          <a:ext cx="4191000" cy="2604008"/>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804010002"/>
                    </a:ext>
                  </a:extLst>
                </a:gridCol>
              </a:tblGrid>
              <a:tr h="520802">
                <a:tc>
                  <a:txBody>
                    <a:bodyPr/>
                    <a:lstStyle/>
                    <a:p>
                      <a:pPr algn="ctr"/>
                      <a:r>
                        <a:rPr lang="en-US" sz="1750" dirty="0"/>
                        <a:t>Standard Plan</a:t>
                      </a:r>
                    </a:p>
                  </a:txBody>
                  <a:tcPr marL="100584" marR="100584" anchor="ctr"/>
                </a:tc>
                <a:extLst>
                  <a:ext uri="{0D108BD9-81ED-4DB2-BD59-A6C34878D82A}">
                    <a16:rowId xmlns:a16="http://schemas.microsoft.com/office/drawing/2014/main" val="2363475112"/>
                  </a:ext>
                </a:extLst>
              </a:tr>
              <a:tr h="20832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tx1"/>
                          </a:solidFill>
                          <a:effectLst/>
                        </a:rPr>
                        <a:t>Standard Plans </a:t>
                      </a:r>
                      <a:r>
                        <a:rPr lang="en-US" sz="1350" kern="1200" dirty="0">
                          <a:solidFill>
                            <a:schemeClr val="tx1"/>
                          </a:solidFill>
                          <a:effectLst/>
                        </a:rPr>
                        <a:t>will provide integrated physical health, behavioral health, pharmacy, and long-term services and supports to the majority of Medicaid beneficiaries, as well as programs and services that address other unmet health related resource needs. Standard Plans will launch in </a:t>
                      </a:r>
                      <a:r>
                        <a:rPr lang="en-US" sz="1350" b="1" kern="1200" dirty="0">
                          <a:solidFill>
                            <a:schemeClr val="tx1"/>
                          </a:solidFill>
                          <a:effectLst/>
                        </a:rPr>
                        <a:t>July 2021.</a:t>
                      </a:r>
                      <a:r>
                        <a:rPr lang="en-US" sz="1350" kern="1200" dirty="0">
                          <a:solidFill>
                            <a:schemeClr val="tx1"/>
                          </a:solidFill>
                          <a:effectLst/>
                        </a:rPr>
                        <a:t> </a:t>
                      </a:r>
                      <a:endParaRPr lang="en-US" sz="1350" kern="1200" dirty="0">
                        <a:solidFill>
                          <a:schemeClr val="tx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sp>
        <p:nvSpPr>
          <p:cNvPr id="13" name="Title 1">
            <a:extLst>
              <a:ext uri="{FF2B5EF4-FFF2-40B4-BE49-F238E27FC236}">
                <a16:creationId xmlns:a16="http://schemas.microsoft.com/office/drawing/2014/main" id="{E69EC2EF-C6C8-46F1-8C66-85D8D5EE6A45}"/>
              </a:ext>
            </a:extLst>
          </p:cNvPr>
          <p:cNvSpPr>
            <a:spLocks noGrp="1"/>
          </p:cNvSpPr>
          <p:nvPr>
            <p:ph type="title"/>
          </p:nvPr>
        </p:nvSpPr>
        <p:spPr>
          <a:xfrm>
            <a:off x="0" y="609600"/>
            <a:ext cx="7843267" cy="548640"/>
          </a:xfrm>
        </p:spPr>
        <p:txBody>
          <a:bodyPr/>
          <a:lstStyle/>
          <a:p>
            <a:r>
              <a:rPr lang="en-US" sz="2800" dirty="0"/>
              <a:t>Medicaid Managed Care Overview</a:t>
            </a:r>
            <a:endParaRPr lang="en-US" sz="2800" b="0" dirty="0"/>
          </a:p>
        </p:txBody>
      </p:sp>
      <p:sp>
        <p:nvSpPr>
          <p:cNvPr id="18" name="Rectangle 17">
            <a:extLst>
              <a:ext uri="{FF2B5EF4-FFF2-40B4-BE49-F238E27FC236}">
                <a16:creationId xmlns:a16="http://schemas.microsoft.com/office/drawing/2014/main" id="{63E690C5-F6CB-43C7-A76E-7756345425C7}"/>
              </a:ext>
            </a:extLst>
          </p:cNvPr>
          <p:cNvSpPr/>
          <p:nvPr/>
        </p:nvSpPr>
        <p:spPr bwMode="auto">
          <a:xfrm>
            <a:off x="0" y="1219200"/>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lnSpc>
                <a:spcPct val="85000"/>
              </a:lnSpc>
            </a:pPr>
            <a:r>
              <a:rPr lang="en-US" b="1" dirty="0"/>
              <a:t>Over the next two years, North Carolina will transition from a predominantly fee-for-service delivery system to Medicaid managed care. With this transition, the state will offer four types of managed care products that will provide integrated, whole-person care.</a:t>
            </a:r>
          </a:p>
        </p:txBody>
      </p:sp>
      <p:sp>
        <p:nvSpPr>
          <p:cNvPr id="20" name="Rectangle 19">
            <a:extLst>
              <a:ext uri="{FF2B5EF4-FFF2-40B4-BE49-F238E27FC236}">
                <a16:creationId xmlns:a16="http://schemas.microsoft.com/office/drawing/2014/main" id="{FF2E6B2C-104F-4E94-83A1-453AC5C0F2F8}"/>
              </a:ext>
            </a:extLst>
          </p:cNvPr>
          <p:cNvSpPr/>
          <p:nvPr/>
        </p:nvSpPr>
        <p:spPr>
          <a:xfrm>
            <a:off x="4537745" y="2057400"/>
            <a:ext cx="4301456" cy="2697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654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a:extLst>
              <a:ext uri="{FF2B5EF4-FFF2-40B4-BE49-F238E27FC236}">
                <a16:creationId xmlns:a16="http://schemas.microsoft.com/office/drawing/2014/main" id="{B1242F83-4ED1-46AE-893D-3E86CA3134D3}"/>
              </a:ext>
            </a:extLst>
          </p:cNvPr>
          <p:cNvSpPr txBox="1"/>
          <p:nvPr/>
        </p:nvSpPr>
        <p:spPr>
          <a:xfrm>
            <a:off x="0" y="0"/>
            <a:ext cx="5793040" cy="318549"/>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defRPr/>
            </a:pPr>
            <a:r>
              <a:rPr lang="en-US" sz="3200"/>
              <a:t>Beneficiary Portal Features </a:t>
            </a:r>
            <a:endParaRPr lang="en-US" sz="3200">
              <a:solidFill>
                <a:schemeClr val="accent3">
                  <a:lumMod val="75000"/>
                </a:schemeClr>
              </a:solidFill>
              <a:latin typeface="Franklin Gothic Demi Cond"/>
              <a:cs typeface="Times New Roman"/>
            </a:endParaRPr>
          </a:p>
        </p:txBody>
      </p:sp>
      <p:sp>
        <p:nvSpPr>
          <p:cNvPr id="5" name="TextBox 4">
            <a:extLst>
              <a:ext uri="{FF2B5EF4-FFF2-40B4-BE49-F238E27FC236}">
                <a16:creationId xmlns:a16="http://schemas.microsoft.com/office/drawing/2014/main" id="{7017F0D4-0550-48FB-A830-7E54E3D8C01A}"/>
              </a:ext>
            </a:extLst>
          </p:cNvPr>
          <p:cNvSpPr txBox="1"/>
          <p:nvPr/>
        </p:nvSpPr>
        <p:spPr>
          <a:xfrm>
            <a:off x="3730537" y="1949689"/>
            <a:ext cx="1843690" cy="623948"/>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panose="020B0603020102020204" pitchFamily="34" charset="0"/>
              </a:rPr>
              <a:t>Provides Medicaid resources in an easy-to-use web platform </a:t>
            </a:r>
          </a:p>
        </p:txBody>
      </p:sp>
      <p:sp>
        <p:nvSpPr>
          <p:cNvPr id="6" name="TextBox 5">
            <a:extLst>
              <a:ext uri="{FF2B5EF4-FFF2-40B4-BE49-F238E27FC236}">
                <a16:creationId xmlns:a16="http://schemas.microsoft.com/office/drawing/2014/main" id="{8EC9A745-83E5-4260-9F37-2F2E5F9BE475}"/>
              </a:ext>
            </a:extLst>
          </p:cNvPr>
          <p:cNvSpPr txBox="1"/>
          <p:nvPr/>
        </p:nvSpPr>
        <p:spPr>
          <a:xfrm>
            <a:off x="1249048" y="1847679"/>
            <a:ext cx="1181069" cy="972202"/>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panose="020B0603020102020204" pitchFamily="34" charset="0"/>
              </a:rPr>
              <a:t>Available in English and Spanish</a:t>
            </a:r>
          </a:p>
        </p:txBody>
      </p:sp>
      <p:sp>
        <p:nvSpPr>
          <p:cNvPr id="8" name="Freeform 98">
            <a:extLst>
              <a:ext uri="{FF2B5EF4-FFF2-40B4-BE49-F238E27FC236}">
                <a16:creationId xmlns:a16="http://schemas.microsoft.com/office/drawing/2014/main" id="{634D9D50-DE70-42E5-B3E1-FCC29028DA40}"/>
              </a:ext>
            </a:extLst>
          </p:cNvPr>
          <p:cNvSpPr>
            <a:spLocks noEditPoints="1"/>
          </p:cNvSpPr>
          <p:nvPr/>
        </p:nvSpPr>
        <p:spPr bwMode="auto">
          <a:xfrm>
            <a:off x="4304382" y="1359633"/>
            <a:ext cx="230811" cy="528362"/>
          </a:xfrm>
          <a:custGeom>
            <a:avLst/>
            <a:gdLst>
              <a:gd name="T0" fmla="*/ 59 w 156"/>
              <a:gd name="T1" fmla="*/ 6 h 358"/>
              <a:gd name="T2" fmla="*/ 59 w 156"/>
              <a:gd name="T3" fmla="*/ 6 h 358"/>
              <a:gd name="T4" fmla="*/ 99 w 156"/>
              <a:gd name="T5" fmla="*/ 25 h 358"/>
              <a:gd name="T6" fmla="*/ 81 w 156"/>
              <a:gd name="T7" fmla="*/ 64 h 358"/>
              <a:gd name="T8" fmla="*/ 41 w 156"/>
              <a:gd name="T9" fmla="*/ 46 h 358"/>
              <a:gd name="T10" fmla="*/ 59 w 156"/>
              <a:gd name="T11" fmla="*/ 6 h 358"/>
              <a:gd name="T12" fmla="*/ 150 w 156"/>
              <a:gd name="T13" fmla="*/ 194 h 358"/>
              <a:gd name="T14" fmla="*/ 140 w 156"/>
              <a:gd name="T15" fmla="*/ 155 h 358"/>
              <a:gd name="T16" fmla="*/ 140 w 156"/>
              <a:gd name="T17" fmla="*/ 120 h 358"/>
              <a:gd name="T18" fmla="*/ 140 w 156"/>
              <a:gd name="T19" fmla="*/ 120 h 358"/>
              <a:gd name="T20" fmla="*/ 140 w 156"/>
              <a:gd name="T21" fmla="*/ 120 h 358"/>
              <a:gd name="T22" fmla="*/ 140 w 156"/>
              <a:gd name="T23" fmla="*/ 120 h 358"/>
              <a:gd name="T24" fmla="*/ 90 w 156"/>
              <a:gd name="T25" fmla="*/ 69 h 358"/>
              <a:gd name="T26" fmla="*/ 90 w 156"/>
              <a:gd name="T27" fmla="*/ 69 h 358"/>
              <a:gd name="T28" fmla="*/ 89 w 156"/>
              <a:gd name="T29" fmla="*/ 69 h 358"/>
              <a:gd name="T30" fmla="*/ 89 w 156"/>
              <a:gd name="T31" fmla="*/ 69 h 358"/>
              <a:gd name="T32" fmla="*/ 51 w 156"/>
              <a:gd name="T33" fmla="*/ 69 h 358"/>
              <a:gd name="T34" fmla="*/ 51 w 156"/>
              <a:gd name="T35" fmla="*/ 69 h 358"/>
              <a:gd name="T36" fmla="*/ 51 w 156"/>
              <a:gd name="T37" fmla="*/ 69 h 358"/>
              <a:gd name="T38" fmla="*/ 51 w 156"/>
              <a:gd name="T39" fmla="*/ 69 h 358"/>
              <a:gd name="T40" fmla="*/ 0 w 156"/>
              <a:gd name="T41" fmla="*/ 120 h 358"/>
              <a:gd name="T42" fmla="*/ 0 w 156"/>
              <a:gd name="T43" fmla="*/ 120 h 358"/>
              <a:gd name="T44" fmla="*/ 0 w 156"/>
              <a:gd name="T45" fmla="*/ 120 h 358"/>
              <a:gd name="T46" fmla="*/ 0 w 156"/>
              <a:gd name="T47" fmla="*/ 120 h 358"/>
              <a:gd name="T48" fmla="*/ 0 w 156"/>
              <a:gd name="T49" fmla="*/ 199 h 358"/>
              <a:gd name="T50" fmla="*/ 28 w 156"/>
              <a:gd name="T51" fmla="*/ 199 h 358"/>
              <a:gd name="T52" fmla="*/ 28 w 156"/>
              <a:gd name="T53" fmla="*/ 120 h 358"/>
              <a:gd name="T54" fmla="*/ 28 w 156"/>
              <a:gd name="T55" fmla="*/ 120 h 358"/>
              <a:gd name="T56" fmla="*/ 28 w 156"/>
              <a:gd name="T57" fmla="*/ 120 h 358"/>
              <a:gd name="T58" fmla="*/ 28 w 156"/>
              <a:gd name="T59" fmla="*/ 120 h 358"/>
              <a:gd name="T60" fmla="*/ 33 w 156"/>
              <a:gd name="T61" fmla="*/ 106 h 358"/>
              <a:gd name="T62" fmla="*/ 33 w 156"/>
              <a:gd name="T63" fmla="*/ 337 h 358"/>
              <a:gd name="T64" fmla="*/ 65 w 156"/>
              <a:gd name="T65" fmla="*/ 337 h 358"/>
              <a:gd name="T66" fmla="*/ 65 w 156"/>
              <a:gd name="T67" fmla="*/ 225 h 358"/>
              <a:gd name="T68" fmla="*/ 75 w 156"/>
              <a:gd name="T69" fmla="*/ 225 h 358"/>
              <a:gd name="T70" fmla="*/ 76 w 156"/>
              <a:gd name="T71" fmla="*/ 337 h 358"/>
              <a:gd name="T72" fmla="*/ 107 w 156"/>
              <a:gd name="T73" fmla="*/ 337 h 358"/>
              <a:gd name="T74" fmla="*/ 107 w 156"/>
              <a:gd name="T75" fmla="*/ 106 h 358"/>
              <a:gd name="T76" fmla="*/ 112 w 156"/>
              <a:gd name="T77" fmla="*/ 120 h 358"/>
              <a:gd name="T78" fmla="*/ 112 w 156"/>
              <a:gd name="T79" fmla="*/ 120 h 358"/>
              <a:gd name="T80" fmla="*/ 112 w 156"/>
              <a:gd name="T81" fmla="*/ 120 h 358"/>
              <a:gd name="T82" fmla="*/ 112 w 156"/>
              <a:gd name="T83" fmla="*/ 120 h 358"/>
              <a:gd name="T84" fmla="*/ 114 w 156"/>
              <a:gd name="T85" fmla="*/ 159 h 358"/>
              <a:gd name="T86" fmla="*/ 124 w 156"/>
              <a:gd name="T87" fmla="*/ 200 h 358"/>
              <a:gd name="T88" fmla="*/ 150 w 156"/>
              <a:gd name="T89"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358">
                <a:moveTo>
                  <a:pt x="59" y="6"/>
                </a:moveTo>
                <a:cubicBezTo>
                  <a:pt x="59" y="6"/>
                  <a:pt x="59" y="6"/>
                  <a:pt x="59" y="6"/>
                </a:cubicBezTo>
                <a:cubicBezTo>
                  <a:pt x="75" y="0"/>
                  <a:pt x="93" y="9"/>
                  <a:pt x="99" y="25"/>
                </a:cubicBezTo>
                <a:cubicBezTo>
                  <a:pt x="105" y="40"/>
                  <a:pt x="97" y="58"/>
                  <a:pt x="81" y="64"/>
                </a:cubicBezTo>
                <a:cubicBezTo>
                  <a:pt x="65" y="70"/>
                  <a:pt x="47" y="62"/>
                  <a:pt x="41" y="46"/>
                </a:cubicBezTo>
                <a:cubicBezTo>
                  <a:pt x="35" y="30"/>
                  <a:pt x="44" y="12"/>
                  <a:pt x="59" y="6"/>
                </a:cubicBezTo>
                <a:close/>
                <a:moveTo>
                  <a:pt x="150" y="194"/>
                </a:moveTo>
                <a:cubicBezTo>
                  <a:pt x="140" y="155"/>
                  <a:pt x="140" y="155"/>
                  <a:pt x="140" y="155"/>
                </a:cubicBezTo>
                <a:cubicBezTo>
                  <a:pt x="140" y="120"/>
                  <a:pt x="140" y="120"/>
                  <a:pt x="140" y="120"/>
                </a:cubicBezTo>
                <a:cubicBezTo>
                  <a:pt x="140" y="120"/>
                  <a:pt x="140" y="120"/>
                  <a:pt x="140" y="120"/>
                </a:cubicBezTo>
                <a:cubicBezTo>
                  <a:pt x="140" y="120"/>
                  <a:pt x="140" y="120"/>
                  <a:pt x="140" y="120"/>
                </a:cubicBezTo>
                <a:cubicBezTo>
                  <a:pt x="140" y="120"/>
                  <a:pt x="140" y="120"/>
                  <a:pt x="140" y="120"/>
                </a:cubicBezTo>
                <a:cubicBezTo>
                  <a:pt x="140" y="93"/>
                  <a:pt x="118" y="69"/>
                  <a:pt x="90" y="69"/>
                </a:cubicBezTo>
                <a:cubicBezTo>
                  <a:pt x="90" y="69"/>
                  <a:pt x="90" y="69"/>
                  <a:pt x="90" y="69"/>
                </a:cubicBezTo>
                <a:cubicBezTo>
                  <a:pt x="89" y="69"/>
                  <a:pt x="89" y="69"/>
                  <a:pt x="89" y="69"/>
                </a:cubicBezTo>
                <a:cubicBezTo>
                  <a:pt x="89" y="69"/>
                  <a:pt x="89" y="69"/>
                  <a:pt x="89" y="69"/>
                </a:cubicBezTo>
                <a:cubicBezTo>
                  <a:pt x="51" y="69"/>
                  <a:pt x="51" y="69"/>
                  <a:pt x="51" y="69"/>
                </a:cubicBezTo>
                <a:cubicBezTo>
                  <a:pt x="51" y="69"/>
                  <a:pt x="51" y="69"/>
                  <a:pt x="51" y="69"/>
                </a:cubicBezTo>
                <a:cubicBezTo>
                  <a:pt x="51" y="69"/>
                  <a:pt x="51" y="69"/>
                  <a:pt x="51" y="69"/>
                </a:cubicBezTo>
                <a:cubicBezTo>
                  <a:pt x="51" y="69"/>
                  <a:pt x="51" y="69"/>
                  <a:pt x="51" y="69"/>
                </a:cubicBezTo>
                <a:cubicBezTo>
                  <a:pt x="22" y="69"/>
                  <a:pt x="0" y="93"/>
                  <a:pt x="0" y="120"/>
                </a:cubicBezTo>
                <a:cubicBezTo>
                  <a:pt x="0" y="120"/>
                  <a:pt x="0" y="120"/>
                  <a:pt x="0" y="120"/>
                </a:cubicBezTo>
                <a:cubicBezTo>
                  <a:pt x="0" y="120"/>
                  <a:pt x="0" y="120"/>
                  <a:pt x="0" y="120"/>
                </a:cubicBezTo>
                <a:cubicBezTo>
                  <a:pt x="0" y="120"/>
                  <a:pt x="0" y="120"/>
                  <a:pt x="0" y="120"/>
                </a:cubicBezTo>
                <a:cubicBezTo>
                  <a:pt x="0" y="199"/>
                  <a:pt x="0" y="199"/>
                  <a:pt x="0" y="199"/>
                </a:cubicBezTo>
                <a:cubicBezTo>
                  <a:pt x="0" y="217"/>
                  <a:pt x="28" y="217"/>
                  <a:pt x="28" y="199"/>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15"/>
                  <a:pt x="30" y="110"/>
                  <a:pt x="33" y="106"/>
                </a:cubicBezTo>
                <a:cubicBezTo>
                  <a:pt x="33" y="337"/>
                  <a:pt x="33" y="337"/>
                  <a:pt x="33" y="337"/>
                </a:cubicBezTo>
                <a:cubicBezTo>
                  <a:pt x="33" y="358"/>
                  <a:pt x="65" y="358"/>
                  <a:pt x="65" y="337"/>
                </a:cubicBezTo>
                <a:cubicBezTo>
                  <a:pt x="65" y="225"/>
                  <a:pt x="65" y="225"/>
                  <a:pt x="65" y="225"/>
                </a:cubicBezTo>
                <a:cubicBezTo>
                  <a:pt x="75" y="225"/>
                  <a:pt x="75" y="225"/>
                  <a:pt x="75" y="225"/>
                </a:cubicBezTo>
                <a:cubicBezTo>
                  <a:pt x="76" y="337"/>
                  <a:pt x="76" y="337"/>
                  <a:pt x="76" y="337"/>
                </a:cubicBezTo>
                <a:cubicBezTo>
                  <a:pt x="76" y="358"/>
                  <a:pt x="107" y="358"/>
                  <a:pt x="107" y="337"/>
                </a:cubicBezTo>
                <a:cubicBezTo>
                  <a:pt x="107" y="106"/>
                  <a:pt x="107" y="106"/>
                  <a:pt x="107" y="106"/>
                </a:cubicBezTo>
                <a:cubicBezTo>
                  <a:pt x="110" y="110"/>
                  <a:pt x="112" y="115"/>
                  <a:pt x="112" y="120"/>
                </a:cubicBezTo>
                <a:cubicBezTo>
                  <a:pt x="112" y="120"/>
                  <a:pt x="112" y="120"/>
                  <a:pt x="112" y="120"/>
                </a:cubicBezTo>
                <a:cubicBezTo>
                  <a:pt x="112" y="120"/>
                  <a:pt x="112" y="120"/>
                  <a:pt x="112" y="120"/>
                </a:cubicBezTo>
                <a:cubicBezTo>
                  <a:pt x="112" y="120"/>
                  <a:pt x="112" y="120"/>
                  <a:pt x="112" y="120"/>
                </a:cubicBezTo>
                <a:cubicBezTo>
                  <a:pt x="114" y="159"/>
                  <a:pt x="114" y="159"/>
                  <a:pt x="114" y="159"/>
                </a:cubicBezTo>
                <a:cubicBezTo>
                  <a:pt x="124" y="200"/>
                  <a:pt x="124" y="200"/>
                  <a:pt x="124" y="200"/>
                </a:cubicBezTo>
                <a:cubicBezTo>
                  <a:pt x="131" y="221"/>
                  <a:pt x="156" y="214"/>
                  <a:pt x="150" y="19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400"/>
          </a:p>
        </p:txBody>
      </p:sp>
      <p:sp>
        <p:nvSpPr>
          <p:cNvPr id="9" name="Freeform 97">
            <a:extLst>
              <a:ext uri="{FF2B5EF4-FFF2-40B4-BE49-F238E27FC236}">
                <a16:creationId xmlns:a16="http://schemas.microsoft.com/office/drawing/2014/main" id="{F9303CD0-5054-4A3C-8877-70B9F1F1D500}"/>
              </a:ext>
            </a:extLst>
          </p:cNvPr>
          <p:cNvSpPr>
            <a:spLocks noEditPoints="1"/>
          </p:cNvSpPr>
          <p:nvPr/>
        </p:nvSpPr>
        <p:spPr bwMode="auto">
          <a:xfrm>
            <a:off x="4542337" y="1612310"/>
            <a:ext cx="222962" cy="318548"/>
          </a:xfrm>
          <a:custGeom>
            <a:avLst/>
            <a:gdLst>
              <a:gd name="T0" fmla="*/ 56 w 110"/>
              <a:gd name="T1" fmla="*/ 43 h 174"/>
              <a:gd name="T2" fmla="*/ 53 w 110"/>
              <a:gd name="T3" fmla="*/ 43 h 174"/>
              <a:gd name="T4" fmla="*/ 44 w 110"/>
              <a:gd name="T5" fmla="*/ 43 h 174"/>
              <a:gd name="T6" fmla="*/ 44 w 110"/>
              <a:gd name="T7" fmla="*/ 43 h 174"/>
              <a:gd name="T8" fmla="*/ 44 w 110"/>
              <a:gd name="T9" fmla="*/ 43 h 174"/>
              <a:gd name="T10" fmla="*/ 44 w 110"/>
              <a:gd name="T11" fmla="*/ 43 h 174"/>
              <a:gd name="T12" fmla="*/ 43 w 110"/>
              <a:gd name="T13" fmla="*/ 43 h 174"/>
              <a:gd name="T14" fmla="*/ 43 w 110"/>
              <a:gd name="T15" fmla="*/ 43 h 174"/>
              <a:gd name="T16" fmla="*/ 43 w 110"/>
              <a:gd name="T17" fmla="*/ 43 h 174"/>
              <a:gd name="T18" fmla="*/ 43 w 110"/>
              <a:gd name="T19" fmla="*/ 43 h 174"/>
              <a:gd name="T20" fmla="*/ 31 w 110"/>
              <a:gd name="T21" fmla="*/ 43 h 174"/>
              <a:gd name="T22" fmla="*/ 21 w 110"/>
              <a:gd name="T23" fmla="*/ 39 h 174"/>
              <a:gd name="T24" fmla="*/ 17 w 110"/>
              <a:gd name="T25" fmla="*/ 25 h 174"/>
              <a:gd name="T26" fmla="*/ 0 w 110"/>
              <a:gd name="T27" fmla="*/ 25 h 174"/>
              <a:gd name="T28" fmla="*/ 6 w 110"/>
              <a:gd name="T29" fmla="*/ 54 h 174"/>
              <a:gd name="T30" fmla="*/ 30 w 110"/>
              <a:gd name="T31" fmla="*/ 63 h 174"/>
              <a:gd name="T32" fmla="*/ 30 w 110"/>
              <a:gd name="T33" fmla="*/ 159 h 174"/>
              <a:gd name="T34" fmla="*/ 54 w 110"/>
              <a:gd name="T35" fmla="*/ 158 h 174"/>
              <a:gd name="T36" fmla="*/ 54 w 110"/>
              <a:gd name="T37" fmla="*/ 117 h 174"/>
              <a:gd name="T38" fmla="*/ 55 w 110"/>
              <a:gd name="T39" fmla="*/ 117 h 174"/>
              <a:gd name="T40" fmla="*/ 55 w 110"/>
              <a:gd name="T41" fmla="*/ 158 h 174"/>
              <a:gd name="T42" fmla="*/ 79 w 110"/>
              <a:gd name="T43" fmla="*/ 159 h 174"/>
              <a:gd name="T44" fmla="*/ 79 w 110"/>
              <a:gd name="T45" fmla="*/ 63 h 174"/>
              <a:gd name="T46" fmla="*/ 103 w 110"/>
              <a:gd name="T47" fmla="*/ 54 h 174"/>
              <a:gd name="T48" fmla="*/ 110 w 110"/>
              <a:gd name="T49" fmla="*/ 25 h 174"/>
              <a:gd name="T50" fmla="*/ 92 w 110"/>
              <a:gd name="T51" fmla="*/ 25 h 174"/>
              <a:gd name="T52" fmla="*/ 89 w 110"/>
              <a:gd name="T53" fmla="*/ 39 h 174"/>
              <a:gd name="T54" fmla="*/ 79 w 110"/>
              <a:gd name="T55" fmla="*/ 43 h 174"/>
              <a:gd name="T56" fmla="*/ 66 w 110"/>
              <a:gd name="T57" fmla="*/ 43 h 174"/>
              <a:gd name="T58" fmla="*/ 66 w 110"/>
              <a:gd name="T59" fmla="*/ 43 h 174"/>
              <a:gd name="T60" fmla="*/ 66 w 110"/>
              <a:gd name="T61" fmla="*/ 43 h 174"/>
              <a:gd name="T62" fmla="*/ 66 w 110"/>
              <a:gd name="T63" fmla="*/ 43 h 174"/>
              <a:gd name="T64" fmla="*/ 66 w 110"/>
              <a:gd name="T65" fmla="*/ 43 h 174"/>
              <a:gd name="T66" fmla="*/ 66 w 110"/>
              <a:gd name="T67" fmla="*/ 43 h 174"/>
              <a:gd name="T68" fmla="*/ 66 w 110"/>
              <a:gd name="T69" fmla="*/ 43 h 174"/>
              <a:gd name="T70" fmla="*/ 66 w 110"/>
              <a:gd name="T71" fmla="*/ 43 h 174"/>
              <a:gd name="T72" fmla="*/ 56 w 110"/>
              <a:gd name="T73" fmla="*/ 43 h 174"/>
              <a:gd name="T74" fmla="*/ 55 w 110"/>
              <a:gd name="T75" fmla="*/ 0 h 174"/>
              <a:gd name="T76" fmla="*/ 76 w 110"/>
              <a:gd name="T77" fmla="*/ 20 h 174"/>
              <a:gd name="T78" fmla="*/ 55 w 110"/>
              <a:gd name="T79" fmla="*/ 41 h 174"/>
              <a:gd name="T80" fmla="*/ 34 w 110"/>
              <a:gd name="T81" fmla="*/ 20 h 174"/>
              <a:gd name="T82" fmla="*/ 55 w 110"/>
              <a:gd name="T8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74">
                <a:moveTo>
                  <a:pt x="56" y="43"/>
                </a:moveTo>
                <a:cubicBezTo>
                  <a:pt x="53" y="43"/>
                  <a:pt x="53" y="43"/>
                  <a:pt x="53" y="43"/>
                </a:cubicBezTo>
                <a:cubicBezTo>
                  <a:pt x="44" y="43"/>
                  <a:pt x="44" y="43"/>
                  <a:pt x="44" y="43"/>
                </a:cubicBezTo>
                <a:cubicBezTo>
                  <a:pt x="44" y="43"/>
                  <a:pt x="44" y="43"/>
                  <a:pt x="44" y="43"/>
                </a:cubicBezTo>
                <a:cubicBezTo>
                  <a:pt x="44" y="43"/>
                  <a:pt x="44" y="43"/>
                  <a:pt x="44" y="43"/>
                </a:cubicBezTo>
                <a:cubicBezTo>
                  <a:pt x="44" y="43"/>
                  <a:pt x="44" y="43"/>
                  <a:pt x="44" y="43"/>
                </a:cubicBezTo>
                <a:cubicBezTo>
                  <a:pt x="43" y="43"/>
                  <a:pt x="43" y="43"/>
                  <a:pt x="43" y="43"/>
                </a:cubicBezTo>
                <a:cubicBezTo>
                  <a:pt x="43" y="43"/>
                  <a:pt x="43" y="43"/>
                  <a:pt x="43" y="43"/>
                </a:cubicBezTo>
                <a:cubicBezTo>
                  <a:pt x="43" y="43"/>
                  <a:pt x="43" y="43"/>
                  <a:pt x="43" y="43"/>
                </a:cubicBezTo>
                <a:cubicBezTo>
                  <a:pt x="43" y="43"/>
                  <a:pt x="43" y="43"/>
                  <a:pt x="43" y="43"/>
                </a:cubicBezTo>
                <a:cubicBezTo>
                  <a:pt x="31" y="43"/>
                  <a:pt x="31" y="43"/>
                  <a:pt x="31" y="43"/>
                </a:cubicBezTo>
                <a:cubicBezTo>
                  <a:pt x="21" y="39"/>
                  <a:pt x="21" y="39"/>
                  <a:pt x="21" y="39"/>
                </a:cubicBezTo>
                <a:cubicBezTo>
                  <a:pt x="17" y="25"/>
                  <a:pt x="17" y="25"/>
                  <a:pt x="17" y="25"/>
                </a:cubicBezTo>
                <a:cubicBezTo>
                  <a:pt x="0" y="25"/>
                  <a:pt x="0" y="25"/>
                  <a:pt x="0" y="25"/>
                </a:cubicBezTo>
                <a:cubicBezTo>
                  <a:pt x="6" y="54"/>
                  <a:pt x="6" y="54"/>
                  <a:pt x="6" y="54"/>
                </a:cubicBezTo>
                <a:cubicBezTo>
                  <a:pt x="30" y="63"/>
                  <a:pt x="30" y="63"/>
                  <a:pt x="30" y="63"/>
                </a:cubicBezTo>
                <a:cubicBezTo>
                  <a:pt x="30" y="159"/>
                  <a:pt x="30" y="159"/>
                  <a:pt x="30" y="159"/>
                </a:cubicBezTo>
                <a:cubicBezTo>
                  <a:pt x="30" y="174"/>
                  <a:pt x="54" y="174"/>
                  <a:pt x="54" y="158"/>
                </a:cubicBezTo>
                <a:cubicBezTo>
                  <a:pt x="54" y="117"/>
                  <a:pt x="54" y="117"/>
                  <a:pt x="54" y="117"/>
                </a:cubicBezTo>
                <a:cubicBezTo>
                  <a:pt x="55" y="117"/>
                  <a:pt x="55" y="117"/>
                  <a:pt x="55" y="117"/>
                </a:cubicBezTo>
                <a:cubicBezTo>
                  <a:pt x="55" y="158"/>
                  <a:pt x="55" y="158"/>
                  <a:pt x="55" y="158"/>
                </a:cubicBezTo>
                <a:cubicBezTo>
                  <a:pt x="55" y="174"/>
                  <a:pt x="79" y="174"/>
                  <a:pt x="79" y="159"/>
                </a:cubicBezTo>
                <a:cubicBezTo>
                  <a:pt x="79" y="63"/>
                  <a:pt x="79" y="63"/>
                  <a:pt x="79" y="63"/>
                </a:cubicBezTo>
                <a:cubicBezTo>
                  <a:pt x="103" y="54"/>
                  <a:pt x="103" y="54"/>
                  <a:pt x="103" y="54"/>
                </a:cubicBezTo>
                <a:cubicBezTo>
                  <a:pt x="110" y="25"/>
                  <a:pt x="110" y="25"/>
                  <a:pt x="110" y="25"/>
                </a:cubicBezTo>
                <a:cubicBezTo>
                  <a:pt x="92" y="25"/>
                  <a:pt x="92" y="25"/>
                  <a:pt x="92" y="25"/>
                </a:cubicBezTo>
                <a:cubicBezTo>
                  <a:pt x="89" y="39"/>
                  <a:pt x="89" y="39"/>
                  <a:pt x="89" y="39"/>
                </a:cubicBezTo>
                <a:cubicBezTo>
                  <a:pt x="79" y="43"/>
                  <a:pt x="79" y="43"/>
                  <a:pt x="79" y="43"/>
                </a:cubicBezTo>
                <a:cubicBezTo>
                  <a:pt x="66" y="43"/>
                  <a:pt x="66" y="43"/>
                  <a:pt x="66" y="43"/>
                </a:cubicBezTo>
                <a:cubicBezTo>
                  <a:pt x="66" y="43"/>
                  <a:pt x="66" y="43"/>
                  <a:pt x="66" y="43"/>
                </a:cubicBezTo>
                <a:cubicBezTo>
                  <a:pt x="66" y="43"/>
                  <a:pt x="66" y="43"/>
                  <a:pt x="66" y="43"/>
                </a:cubicBezTo>
                <a:cubicBezTo>
                  <a:pt x="66" y="43"/>
                  <a:pt x="66" y="43"/>
                  <a:pt x="66" y="43"/>
                </a:cubicBezTo>
                <a:cubicBezTo>
                  <a:pt x="66" y="43"/>
                  <a:pt x="66" y="43"/>
                  <a:pt x="66" y="43"/>
                </a:cubicBezTo>
                <a:cubicBezTo>
                  <a:pt x="66" y="43"/>
                  <a:pt x="66" y="43"/>
                  <a:pt x="66" y="43"/>
                </a:cubicBezTo>
                <a:cubicBezTo>
                  <a:pt x="66" y="43"/>
                  <a:pt x="66" y="43"/>
                  <a:pt x="66" y="43"/>
                </a:cubicBezTo>
                <a:cubicBezTo>
                  <a:pt x="66" y="43"/>
                  <a:pt x="66" y="43"/>
                  <a:pt x="66" y="43"/>
                </a:cubicBezTo>
                <a:cubicBezTo>
                  <a:pt x="56" y="43"/>
                  <a:pt x="56" y="43"/>
                  <a:pt x="56" y="43"/>
                </a:cubicBezTo>
                <a:close/>
                <a:moveTo>
                  <a:pt x="55" y="0"/>
                </a:moveTo>
                <a:cubicBezTo>
                  <a:pt x="66" y="0"/>
                  <a:pt x="76" y="9"/>
                  <a:pt x="76" y="20"/>
                </a:cubicBezTo>
                <a:cubicBezTo>
                  <a:pt x="76" y="32"/>
                  <a:pt x="66" y="41"/>
                  <a:pt x="55" y="41"/>
                </a:cubicBezTo>
                <a:cubicBezTo>
                  <a:pt x="43" y="41"/>
                  <a:pt x="34" y="32"/>
                  <a:pt x="34" y="20"/>
                </a:cubicBezTo>
                <a:cubicBezTo>
                  <a:pt x="34" y="9"/>
                  <a:pt x="43" y="0"/>
                  <a:pt x="55" y="0"/>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IE" sz="1400"/>
          </a:p>
        </p:txBody>
      </p:sp>
      <p:sp>
        <p:nvSpPr>
          <p:cNvPr id="10" name="Freeform 99">
            <a:extLst>
              <a:ext uri="{FF2B5EF4-FFF2-40B4-BE49-F238E27FC236}">
                <a16:creationId xmlns:a16="http://schemas.microsoft.com/office/drawing/2014/main" id="{50F620D5-F7A1-4510-94AD-66CC5EECADE2}"/>
              </a:ext>
            </a:extLst>
          </p:cNvPr>
          <p:cNvSpPr>
            <a:spLocks noEditPoints="1"/>
          </p:cNvSpPr>
          <p:nvPr/>
        </p:nvSpPr>
        <p:spPr bwMode="auto">
          <a:xfrm>
            <a:off x="4772491" y="1394858"/>
            <a:ext cx="224322" cy="493137"/>
          </a:xfrm>
          <a:custGeom>
            <a:avLst/>
            <a:gdLst>
              <a:gd name="T0" fmla="*/ 66 w 152"/>
              <a:gd name="T1" fmla="*/ 6 h 334"/>
              <a:gd name="T2" fmla="*/ 66 w 152"/>
              <a:gd name="T3" fmla="*/ 6 h 334"/>
              <a:gd name="T4" fmla="*/ 104 w 152"/>
              <a:gd name="T5" fmla="*/ 23 h 334"/>
              <a:gd name="T6" fmla="*/ 86 w 152"/>
              <a:gd name="T7" fmla="*/ 62 h 334"/>
              <a:gd name="T8" fmla="*/ 48 w 152"/>
              <a:gd name="T9" fmla="*/ 44 h 334"/>
              <a:gd name="T10" fmla="*/ 66 w 152"/>
              <a:gd name="T11" fmla="*/ 6 h 334"/>
              <a:gd name="T12" fmla="*/ 76 w 152"/>
              <a:gd name="T13" fmla="*/ 270 h 334"/>
              <a:gd name="T14" fmla="*/ 77 w 152"/>
              <a:gd name="T15" fmla="*/ 270 h 334"/>
              <a:gd name="T16" fmla="*/ 77 w 152"/>
              <a:gd name="T17" fmla="*/ 313 h 334"/>
              <a:gd name="T18" fmla="*/ 109 w 152"/>
              <a:gd name="T19" fmla="*/ 313 h 334"/>
              <a:gd name="T20" fmla="*/ 109 w 152"/>
              <a:gd name="T21" fmla="*/ 270 h 334"/>
              <a:gd name="T22" fmla="*/ 115 w 152"/>
              <a:gd name="T23" fmla="*/ 270 h 334"/>
              <a:gd name="T24" fmla="*/ 130 w 152"/>
              <a:gd name="T25" fmla="*/ 252 h 334"/>
              <a:gd name="T26" fmla="*/ 105 w 152"/>
              <a:gd name="T27" fmla="*/ 115 h 334"/>
              <a:gd name="T28" fmla="*/ 102 w 152"/>
              <a:gd name="T29" fmla="*/ 101 h 334"/>
              <a:gd name="T30" fmla="*/ 109 w 152"/>
              <a:gd name="T31" fmla="*/ 119 h 334"/>
              <a:gd name="T32" fmla="*/ 123 w 152"/>
              <a:gd name="T33" fmla="*/ 187 h 334"/>
              <a:gd name="T34" fmla="*/ 149 w 152"/>
              <a:gd name="T35" fmla="*/ 182 h 334"/>
              <a:gd name="T36" fmla="*/ 135 w 152"/>
              <a:gd name="T37" fmla="*/ 114 h 334"/>
              <a:gd name="T38" fmla="*/ 84 w 152"/>
              <a:gd name="T39" fmla="*/ 67 h 334"/>
              <a:gd name="T40" fmla="*/ 84 w 152"/>
              <a:gd name="T41" fmla="*/ 67 h 334"/>
              <a:gd name="T42" fmla="*/ 76 w 152"/>
              <a:gd name="T43" fmla="*/ 67 h 334"/>
              <a:gd name="T44" fmla="*/ 68 w 152"/>
              <a:gd name="T45" fmla="*/ 67 h 334"/>
              <a:gd name="T46" fmla="*/ 68 w 152"/>
              <a:gd name="T47" fmla="*/ 67 h 334"/>
              <a:gd name="T48" fmla="*/ 17 w 152"/>
              <a:gd name="T49" fmla="*/ 114 h 334"/>
              <a:gd name="T50" fmla="*/ 3 w 152"/>
              <a:gd name="T51" fmla="*/ 182 h 334"/>
              <a:gd name="T52" fmla="*/ 29 w 152"/>
              <a:gd name="T53" fmla="*/ 187 h 334"/>
              <a:gd name="T54" fmla="*/ 42 w 152"/>
              <a:gd name="T55" fmla="*/ 119 h 334"/>
              <a:gd name="T56" fmla="*/ 50 w 152"/>
              <a:gd name="T57" fmla="*/ 101 h 334"/>
              <a:gd name="T58" fmla="*/ 47 w 152"/>
              <a:gd name="T59" fmla="*/ 115 h 334"/>
              <a:gd name="T60" fmla="*/ 22 w 152"/>
              <a:gd name="T61" fmla="*/ 252 h 334"/>
              <a:gd name="T62" fmla="*/ 37 w 152"/>
              <a:gd name="T63" fmla="*/ 270 h 334"/>
              <a:gd name="T64" fmla="*/ 43 w 152"/>
              <a:gd name="T65" fmla="*/ 270 h 334"/>
              <a:gd name="T66" fmla="*/ 43 w 152"/>
              <a:gd name="T67" fmla="*/ 313 h 334"/>
              <a:gd name="T68" fmla="*/ 75 w 152"/>
              <a:gd name="T69" fmla="*/ 313 h 334"/>
              <a:gd name="T70" fmla="*/ 75 w 152"/>
              <a:gd name="T71" fmla="*/ 270 h 334"/>
              <a:gd name="T72" fmla="*/ 76 w 152"/>
              <a:gd name="T73" fmla="*/ 27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334">
                <a:moveTo>
                  <a:pt x="66" y="6"/>
                </a:moveTo>
                <a:cubicBezTo>
                  <a:pt x="66" y="6"/>
                  <a:pt x="66" y="6"/>
                  <a:pt x="66" y="6"/>
                </a:cubicBezTo>
                <a:cubicBezTo>
                  <a:pt x="81" y="0"/>
                  <a:pt x="98" y="8"/>
                  <a:pt x="104" y="23"/>
                </a:cubicBezTo>
                <a:cubicBezTo>
                  <a:pt x="109" y="39"/>
                  <a:pt x="102" y="56"/>
                  <a:pt x="86" y="62"/>
                </a:cubicBezTo>
                <a:cubicBezTo>
                  <a:pt x="71" y="67"/>
                  <a:pt x="54" y="59"/>
                  <a:pt x="48" y="44"/>
                </a:cubicBezTo>
                <a:cubicBezTo>
                  <a:pt x="42" y="29"/>
                  <a:pt x="50" y="12"/>
                  <a:pt x="66" y="6"/>
                </a:cubicBezTo>
                <a:close/>
                <a:moveTo>
                  <a:pt x="76" y="270"/>
                </a:moveTo>
                <a:cubicBezTo>
                  <a:pt x="77" y="270"/>
                  <a:pt x="77" y="270"/>
                  <a:pt x="77" y="270"/>
                </a:cubicBezTo>
                <a:cubicBezTo>
                  <a:pt x="77" y="313"/>
                  <a:pt x="77" y="313"/>
                  <a:pt x="77" y="313"/>
                </a:cubicBezTo>
                <a:cubicBezTo>
                  <a:pt x="77" y="334"/>
                  <a:pt x="109" y="334"/>
                  <a:pt x="109" y="313"/>
                </a:cubicBezTo>
                <a:cubicBezTo>
                  <a:pt x="109" y="270"/>
                  <a:pt x="109" y="270"/>
                  <a:pt x="109" y="270"/>
                </a:cubicBezTo>
                <a:cubicBezTo>
                  <a:pt x="115" y="270"/>
                  <a:pt x="115" y="270"/>
                  <a:pt x="115" y="270"/>
                </a:cubicBezTo>
                <a:cubicBezTo>
                  <a:pt x="125" y="270"/>
                  <a:pt x="131" y="261"/>
                  <a:pt x="130" y="252"/>
                </a:cubicBezTo>
                <a:cubicBezTo>
                  <a:pt x="122" y="206"/>
                  <a:pt x="113" y="161"/>
                  <a:pt x="105" y="115"/>
                </a:cubicBezTo>
                <a:cubicBezTo>
                  <a:pt x="104" y="110"/>
                  <a:pt x="103" y="105"/>
                  <a:pt x="102" y="101"/>
                </a:cubicBezTo>
                <a:cubicBezTo>
                  <a:pt x="105" y="105"/>
                  <a:pt x="108" y="111"/>
                  <a:pt x="109" y="119"/>
                </a:cubicBezTo>
                <a:cubicBezTo>
                  <a:pt x="123" y="187"/>
                  <a:pt x="123" y="187"/>
                  <a:pt x="123" y="187"/>
                </a:cubicBezTo>
                <a:cubicBezTo>
                  <a:pt x="126" y="204"/>
                  <a:pt x="152" y="199"/>
                  <a:pt x="149" y="182"/>
                </a:cubicBezTo>
                <a:cubicBezTo>
                  <a:pt x="135" y="114"/>
                  <a:pt x="135" y="114"/>
                  <a:pt x="135" y="114"/>
                </a:cubicBezTo>
                <a:cubicBezTo>
                  <a:pt x="129" y="85"/>
                  <a:pt x="114" y="67"/>
                  <a:pt x="84" y="67"/>
                </a:cubicBezTo>
                <a:cubicBezTo>
                  <a:pt x="84" y="67"/>
                  <a:pt x="84" y="67"/>
                  <a:pt x="84" y="67"/>
                </a:cubicBezTo>
                <a:cubicBezTo>
                  <a:pt x="76" y="67"/>
                  <a:pt x="76" y="67"/>
                  <a:pt x="76" y="67"/>
                </a:cubicBezTo>
                <a:cubicBezTo>
                  <a:pt x="68" y="67"/>
                  <a:pt x="68" y="67"/>
                  <a:pt x="68" y="67"/>
                </a:cubicBezTo>
                <a:cubicBezTo>
                  <a:pt x="68" y="67"/>
                  <a:pt x="68" y="67"/>
                  <a:pt x="68" y="67"/>
                </a:cubicBezTo>
                <a:cubicBezTo>
                  <a:pt x="38" y="67"/>
                  <a:pt x="22" y="85"/>
                  <a:pt x="17" y="114"/>
                </a:cubicBezTo>
                <a:cubicBezTo>
                  <a:pt x="3" y="182"/>
                  <a:pt x="3" y="182"/>
                  <a:pt x="3" y="182"/>
                </a:cubicBezTo>
                <a:cubicBezTo>
                  <a:pt x="0" y="199"/>
                  <a:pt x="25" y="204"/>
                  <a:pt x="29" y="187"/>
                </a:cubicBezTo>
                <a:cubicBezTo>
                  <a:pt x="42" y="119"/>
                  <a:pt x="42" y="119"/>
                  <a:pt x="42" y="119"/>
                </a:cubicBezTo>
                <a:cubicBezTo>
                  <a:pt x="44" y="111"/>
                  <a:pt x="46" y="105"/>
                  <a:pt x="50" y="101"/>
                </a:cubicBezTo>
                <a:cubicBezTo>
                  <a:pt x="49" y="105"/>
                  <a:pt x="48" y="110"/>
                  <a:pt x="47" y="115"/>
                </a:cubicBezTo>
                <a:cubicBezTo>
                  <a:pt x="39" y="161"/>
                  <a:pt x="30" y="206"/>
                  <a:pt x="22" y="252"/>
                </a:cubicBezTo>
                <a:cubicBezTo>
                  <a:pt x="21" y="261"/>
                  <a:pt x="26" y="270"/>
                  <a:pt x="37" y="270"/>
                </a:cubicBezTo>
                <a:cubicBezTo>
                  <a:pt x="43" y="270"/>
                  <a:pt x="43" y="270"/>
                  <a:pt x="43" y="270"/>
                </a:cubicBezTo>
                <a:cubicBezTo>
                  <a:pt x="43" y="313"/>
                  <a:pt x="43" y="313"/>
                  <a:pt x="43" y="313"/>
                </a:cubicBezTo>
                <a:cubicBezTo>
                  <a:pt x="43" y="334"/>
                  <a:pt x="75" y="334"/>
                  <a:pt x="75" y="313"/>
                </a:cubicBezTo>
                <a:cubicBezTo>
                  <a:pt x="75" y="270"/>
                  <a:pt x="75" y="270"/>
                  <a:pt x="75" y="270"/>
                </a:cubicBezTo>
                <a:lnTo>
                  <a:pt x="76" y="27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p>
        </p:txBody>
      </p:sp>
      <p:sp>
        <p:nvSpPr>
          <p:cNvPr id="11" name="TextBox 10">
            <a:extLst>
              <a:ext uri="{FF2B5EF4-FFF2-40B4-BE49-F238E27FC236}">
                <a16:creationId xmlns:a16="http://schemas.microsoft.com/office/drawing/2014/main" id="{FE5C2375-07C9-4E1A-B32D-BF1A7C5D373C}"/>
              </a:ext>
            </a:extLst>
          </p:cNvPr>
          <p:cNvSpPr txBox="1"/>
          <p:nvPr/>
        </p:nvSpPr>
        <p:spPr>
          <a:xfrm>
            <a:off x="6657010" y="1871228"/>
            <a:ext cx="1566895" cy="972202"/>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panose="020B0603020102020204" pitchFamily="34" charset="0"/>
              </a:rPr>
              <a:t>Includes Medicaid Managed Care</a:t>
            </a:r>
          </a:p>
          <a:p>
            <a:pPr algn="ctr"/>
            <a:r>
              <a:rPr lang="en-US" sz="1600">
                <a:solidFill>
                  <a:schemeClr val="accent3">
                    <a:lumMod val="75000"/>
                  </a:schemeClr>
                </a:solidFill>
                <a:latin typeface="Franklin Gothic Medium" panose="020B0603020102020204" pitchFamily="34" charset="0"/>
              </a:rPr>
              <a:t>information</a:t>
            </a:r>
          </a:p>
        </p:txBody>
      </p:sp>
      <p:sp>
        <p:nvSpPr>
          <p:cNvPr id="12" name="TextBox 11">
            <a:extLst>
              <a:ext uri="{FF2B5EF4-FFF2-40B4-BE49-F238E27FC236}">
                <a16:creationId xmlns:a16="http://schemas.microsoft.com/office/drawing/2014/main" id="{B7D1FDAB-B6C0-49C4-9619-C992F99AB6C5}"/>
              </a:ext>
            </a:extLst>
          </p:cNvPr>
          <p:cNvSpPr txBox="1"/>
          <p:nvPr/>
        </p:nvSpPr>
        <p:spPr>
          <a:xfrm>
            <a:off x="414096" y="3587921"/>
            <a:ext cx="2663294" cy="1468084"/>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panose="020B0603020102020204" pitchFamily="34" charset="0"/>
                <a:cs typeface="Times New Roman"/>
              </a:rPr>
              <a:t>Offers new educational materials regarding telehealth services to help beneficiaries feel more confident accessing health care in a virtual format during COVID-19 and beyond </a:t>
            </a:r>
            <a:endParaRPr lang="en-US" sz="1600">
              <a:solidFill>
                <a:schemeClr val="accent3">
                  <a:lumMod val="75000"/>
                </a:schemeClr>
              </a:solidFill>
              <a:latin typeface="Franklin Gothic Medium" panose="020B0603020102020204" pitchFamily="34" charset="0"/>
            </a:endParaRPr>
          </a:p>
        </p:txBody>
      </p:sp>
      <p:sp>
        <p:nvSpPr>
          <p:cNvPr id="13" name="TextBox 12">
            <a:extLst>
              <a:ext uri="{FF2B5EF4-FFF2-40B4-BE49-F238E27FC236}">
                <a16:creationId xmlns:a16="http://schemas.microsoft.com/office/drawing/2014/main" id="{E50C6F01-CF6B-4537-8683-8102FF6FFA86}"/>
              </a:ext>
            </a:extLst>
          </p:cNvPr>
          <p:cNvSpPr txBox="1"/>
          <p:nvPr/>
        </p:nvSpPr>
        <p:spPr>
          <a:xfrm>
            <a:off x="3604639" y="3593817"/>
            <a:ext cx="2188401" cy="972202"/>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a:cs typeface="Times New Roman"/>
              </a:rPr>
              <a:t>Includes a Help Center Assistant search feature that guides users to the most applicable topics of interest</a:t>
            </a:r>
            <a:endParaRPr lang="en-US" sz="1600">
              <a:solidFill>
                <a:schemeClr val="accent3">
                  <a:lumMod val="75000"/>
                </a:schemeClr>
              </a:solidFill>
              <a:latin typeface="Franklin Gothic Medium"/>
            </a:endParaRPr>
          </a:p>
        </p:txBody>
      </p:sp>
      <p:sp>
        <p:nvSpPr>
          <p:cNvPr id="14" name="Freeform 31">
            <a:extLst>
              <a:ext uri="{FF2B5EF4-FFF2-40B4-BE49-F238E27FC236}">
                <a16:creationId xmlns:a16="http://schemas.microsoft.com/office/drawing/2014/main" id="{73C0317B-B31E-4430-B61E-109F4F0D5E4C}"/>
              </a:ext>
            </a:extLst>
          </p:cNvPr>
          <p:cNvSpPr>
            <a:spLocks noEditPoints="1"/>
          </p:cNvSpPr>
          <p:nvPr/>
        </p:nvSpPr>
        <p:spPr bwMode="auto">
          <a:xfrm>
            <a:off x="7278267" y="1340718"/>
            <a:ext cx="323850" cy="365522"/>
          </a:xfrm>
          <a:custGeom>
            <a:avLst/>
            <a:gdLst>
              <a:gd name="T0" fmla="*/ 165 w 165"/>
              <a:gd name="T1" fmla="*/ 83 h 187"/>
              <a:gd name="T2" fmla="*/ 83 w 165"/>
              <a:gd name="T3" fmla="*/ 0 h 187"/>
              <a:gd name="T4" fmla="*/ 0 w 165"/>
              <a:gd name="T5" fmla="*/ 83 h 187"/>
              <a:gd name="T6" fmla="*/ 35 w 165"/>
              <a:gd name="T7" fmla="*/ 154 h 187"/>
              <a:gd name="T8" fmla="*/ 44 w 165"/>
              <a:gd name="T9" fmla="*/ 172 h 187"/>
              <a:gd name="T10" fmla="*/ 40 w 165"/>
              <a:gd name="T11" fmla="*/ 180 h 187"/>
              <a:gd name="T12" fmla="*/ 44 w 165"/>
              <a:gd name="T13" fmla="*/ 187 h 187"/>
              <a:gd name="T14" fmla="*/ 121 w 165"/>
              <a:gd name="T15" fmla="*/ 187 h 187"/>
              <a:gd name="T16" fmla="*/ 125 w 165"/>
              <a:gd name="T17" fmla="*/ 180 h 187"/>
              <a:gd name="T18" fmla="*/ 121 w 165"/>
              <a:gd name="T19" fmla="*/ 172 h 187"/>
              <a:gd name="T20" fmla="*/ 130 w 165"/>
              <a:gd name="T21" fmla="*/ 154 h 187"/>
              <a:gd name="T22" fmla="*/ 165 w 165"/>
              <a:gd name="T23" fmla="*/ 83 h 187"/>
              <a:gd name="T24" fmla="*/ 144 w 165"/>
              <a:gd name="T25" fmla="*/ 83 h 187"/>
              <a:gd name="T26" fmla="*/ 114 w 165"/>
              <a:gd name="T27" fmla="*/ 139 h 187"/>
              <a:gd name="T28" fmla="*/ 114 w 165"/>
              <a:gd name="T29" fmla="*/ 139 h 187"/>
              <a:gd name="T30" fmla="*/ 99 w 165"/>
              <a:gd name="T31" fmla="*/ 170 h 187"/>
              <a:gd name="T32" fmla="*/ 66 w 165"/>
              <a:gd name="T33" fmla="*/ 170 h 187"/>
              <a:gd name="T34" fmla="*/ 51 w 165"/>
              <a:gd name="T35" fmla="*/ 139 h 187"/>
              <a:gd name="T36" fmla="*/ 51 w 165"/>
              <a:gd name="T37" fmla="*/ 139 h 187"/>
              <a:gd name="T38" fmla="*/ 21 w 165"/>
              <a:gd name="T39" fmla="*/ 83 h 187"/>
              <a:gd name="T40" fmla="*/ 83 w 165"/>
              <a:gd name="T41" fmla="*/ 22 h 187"/>
              <a:gd name="T42" fmla="*/ 144 w 165"/>
              <a:gd name="T43" fmla="*/ 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87">
                <a:moveTo>
                  <a:pt x="165" y="83"/>
                </a:moveTo>
                <a:cubicBezTo>
                  <a:pt x="165" y="37"/>
                  <a:pt x="128" y="0"/>
                  <a:pt x="83" y="0"/>
                </a:cubicBezTo>
                <a:cubicBezTo>
                  <a:pt x="37" y="0"/>
                  <a:pt x="0" y="37"/>
                  <a:pt x="0" y="83"/>
                </a:cubicBezTo>
                <a:cubicBezTo>
                  <a:pt x="0" y="110"/>
                  <a:pt x="9" y="127"/>
                  <a:pt x="35" y="154"/>
                </a:cubicBezTo>
                <a:cubicBezTo>
                  <a:pt x="36" y="155"/>
                  <a:pt x="42" y="162"/>
                  <a:pt x="44" y="172"/>
                </a:cubicBezTo>
                <a:cubicBezTo>
                  <a:pt x="42" y="174"/>
                  <a:pt x="40" y="177"/>
                  <a:pt x="40" y="180"/>
                </a:cubicBezTo>
                <a:cubicBezTo>
                  <a:pt x="40" y="183"/>
                  <a:pt x="42" y="186"/>
                  <a:pt x="44" y="187"/>
                </a:cubicBezTo>
                <a:cubicBezTo>
                  <a:pt x="121" y="187"/>
                  <a:pt x="121" y="187"/>
                  <a:pt x="121" y="187"/>
                </a:cubicBezTo>
                <a:cubicBezTo>
                  <a:pt x="123" y="186"/>
                  <a:pt x="125" y="183"/>
                  <a:pt x="125" y="180"/>
                </a:cubicBezTo>
                <a:cubicBezTo>
                  <a:pt x="125" y="177"/>
                  <a:pt x="123" y="174"/>
                  <a:pt x="121" y="172"/>
                </a:cubicBezTo>
                <a:cubicBezTo>
                  <a:pt x="124" y="162"/>
                  <a:pt x="129" y="155"/>
                  <a:pt x="130" y="154"/>
                </a:cubicBezTo>
                <a:cubicBezTo>
                  <a:pt x="157" y="127"/>
                  <a:pt x="165" y="110"/>
                  <a:pt x="165" y="83"/>
                </a:cubicBezTo>
                <a:close/>
                <a:moveTo>
                  <a:pt x="144" y="83"/>
                </a:moveTo>
                <a:cubicBezTo>
                  <a:pt x="144" y="101"/>
                  <a:pt x="139" y="114"/>
                  <a:pt x="114" y="139"/>
                </a:cubicBezTo>
                <a:cubicBezTo>
                  <a:pt x="114" y="139"/>
                  <a:pt x="114" y="139"/>
                  <a:pt x="114" y="139"/>
                </a:cubicBezTo>
                <a:cubicBezTo>
                  <a:pt x="113" y="140"/>
                  <a:pt x="103" y="152"/>
                  <a:pt x="99" y="170"/>
                </a:cubicBezTo>
                <a:cubicBezTo>
                  <a:pt x="66" y="170"/>
                  <a:pt x="66" y="170"/>
                  <a:pt x="66" y="170"/>
                </a:cubicBezTo>
                <a:cubicBezTo>
                  <a:pt x="62" y="152"/>
                  <a:pt x="52" y="140"/>
                  <a:pt x="51" y="139"/>
                </a:cubicBezTo>
                <a:cubicBezTo>
                  <a:pt x="51" y="139"/>
                  <a:pt x="51" y="139"/>
                  <a:pt x="51" y="139"/>
                </a:cubicBezTo>
                <a:cubicBezTo>
                  <a:pt x="26" y="114"/>
                  <a:pt x="21" y="101"/>
                  <a:pt x="21" y="83"/>
                </a:cubicBezTo>
                <a:cubicBezTo>
                  <a:pt x="21" y="49"/>
                  <a:pt x="49" y="22"/>
                  <a:pt x="83" y="22"/>
                </a:cubicBezTo>
                <a:cubicBezTo>
                  <a:pt x="116" y="22"/>
                  <a:pt x="144" y="49"/>
                  <a:pt x="144" y="83"/>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ln>
                <a:solidFill>
                  <a:sysClr val="windowText" lastClr="000000"/>
                </a:solidFill>
              </a:ln>
              <a:solidFill>
                <a:sysClr val="windowText" lastClr="000000"/>
              </a:solidFill>
            </a:endParaRPr>
          </a:p>
        </p:txBody>
      </p:sp>
      <p:sp>
        <p:nvSpPr>
          <p:cNvPr id="15" name="Freeform 32">
            <a:extLst>
              <a:ext uri="{FF2B5EF4-FFF2-40B4-BE49-F238E27FC236}">
                <a16:creationId xmlns:a16="http://schemas.microsoft.com/office/drawing/2014/main" id="{DF9F3178-9916-45C2-A323-76EF87A143BD}"/>
              </a:ext>
            </a:extLst>
          </p:cNvPr>
          <p:cNvSpPr>
            <a:spLocks/>
          </p:cNvSpPr>
          <p:nvPr/>
        </p:nvSpPr>
        <p:spPr bwMode="auto">
          <a:xfrm>
            <a:off x="7363992" y="1772780"/>
            <a:ext cx="166688" cy="54769"/>
          </a:xfrm>
          <a:custGeom>
            <a:avLst/>
            <a:gdLst>
              <a:gd name="T0" fmla="*/ 81 w 85"/>
              <a:gd name="T1" fmla="*/ 0 h 28"/>
              <a:gd name="T2" fmla="*/ 4 w 85"/>
              <a:gd name="T3" fmla="*/ 0 h 28"/>
              <a:gd name="T4" fmla="*/ 0 w 85"/>
              <a:gd name="T5" fmla="*/ 8 h 28"/>
              <a:gd name="T6" fmla="*/ 10 w 85"/>
              <a:gd name="T7" fmla="*/ 18 h 28"/>
              <a:gd name="T8" fmla="*/ 18 w 85"/>
              <a:gd name="T9" fmla="*/ 18 h 28"/>
              <a:gd name="T10" fmla="*/ 29 w 85"/>
              <a:gd name="T11" fmla="*/ 28 h 28"/>
              <a:gd name="T12" fmla="*/ 56 w 85"/>
              <a:gd name="T13" fmla="*/ 28 h 28"/>
              <a:gd name="T14" fmla="*/ 67 w 85"/>
              <a:gd name="T15" fmla="*/ 18 h 28"/>
              <a:gd name="T16" fmla="*/ 75 w 85"/>
              <a:gd name="T17" fmla="*/ 18 h 28"/>
              <a:gd name="T18" fmla="*/ 85 w 85"/>
              <a:gd name="T19" fmla="*/ 8 h 28"/>
              <a:gd name="T20" fmla="*/ 81 w 8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8">
                <a:moveTo>
                  <a:pt x="81" y="0"/>
                </a:moveTo>
                <a:cubicBezTo>
                  <a:pt x="4" y="0"/>
                  <a:pt x="4" y="0"/>
                  <a:pt x="4" y="0"/>
                </a:cubicBezTo>
                <a:cubicBezTo>
                  <a:pt x="2" y="2"/>
                  <a:pt x="0" y="5"/>
                  <a:pt x="0" y="8"/>
                </a:cubicBezTo>
                <a:cubicBezTo>
                  <a:pt x="0" y="13"/>
                  <a:pt x="5" y="18"/>
                  <a:pt x="10" y="18"/>
                </a:cubicBezTo>
                <a:cubicBezTo>
                  <a:pt x="18" y="18"/>
                  <a:pt x="18" y="18"/>
                  <a:pt x="18" y="18"/>
                </a:cubicBezTo>
                <a:cubicBezTo>
                  <a:pt x="18" y="23"/>
                  <a:pt x="23" y="28"/>
                  <a:pt x="29" y="28"/>
                </a:cubicBezTo>
                <a:cubicBezTo>
                  <a:pt x="56" y="28"/>
                  <a:pt x="56" y="28"/>
                  <a:pt x="56" y="28"/>
                </a:cubicBezTo>
                <a:cubicBezTo>
                  <a:pt x="62" y="28"/>
                  <a:pt x="67" y="23"/>
                  <a:pt x="67" y="18"/>
                </a:cubicBezTo>
                <a:cubicBezTo>
                  <a:pt x="75" y="18"/>
                  <a:pt x="75" y="18"/>
                  <a:pt x="75" y="18"/>
                </a:cubicBezTo>
                <a:cubicBezTo>
                  <a:pt x="80" y="18"/>
                  <a:pt x="85" y="13"/>
                  <a:pt x="85" y="8"/>
                </a:cubicBezTo>
                <a:cubicBezTo>
                  <a:pt x="85" y="5"/>
                  <a:pt x="83" y="2"/>
                  <a:pt x="81"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16" name="Freeform 33">
            <a:extLst>
              <a:ext uri="{FF2B5EF4-FFF2-40B4-BE49-F238E27FC236}">
                <a16:creationId xmlns:a16="http://schemas.microsoft.com/office/drawing/2014/main" id="{EE5D29D4-B911-4D84-B0FE-F2627C83F052}"/>
              </a:ext>
            </a:extLst>
          </p:cNvPr>
          <p:cNvSpPr>
            <a:spLocks/>
          </p:cNvSpPr>
          <p:nvPr/>
        </p:nvSpPr>
        <p:spPr bwMode="auto">
          <a:xfrm>
            <a:off x="7363992" y="1735870"/>
            <a:ext cx="166688" cy="30956"/>
          </a:xfrm>
          <a:custGeom>
            <a:avLst/>
            <a:gdLst>
              <a:gd name="T0" fmla="*/ 80 w 85"/>
              <a:gd name="T1" fmla="*/ 0 h 16"/>
              <a:gd name="T2" fmla="*/ 5 w 85"/>
              <a:gd name="T3" fmla="*/ 0 h 16"/>
              <a:gd name="T4" fmla="*/ 0 w 85"/>
              <a:gd name="T5" fmla="*/ 8 h 16"/>
              <a:gd name="T6" fmla="*/ 5 w 85"/>
              <a:gd name="T7" fmla="*/ 16 h 16"/>
              <a:gd name="T8" fmla="*/ 80 w 85"/>
              <a:gd name="T9" fmla="*/ 16 h 16"/>
              <a:gd name="T10" fmla="*/ 85 w 85"/>
              <a:gd name="T11" fmla="*/ 8 h 16"/>
              <a:gd name="T12" fmla="*/ 80 w 8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5" h="16">
                <a:moveTo>
                  <a:pt x="80" y="0"/>
                </a:moveTo>
                <a:cubicBezTo>
                  <a:pt x="5" y="0"/>
                  <a:pt x="5" y="0"/>
                  <a:pt x="5" y="0"/>
                </a:cubicBezTo>
                <a:cubicBezTo>
                  <a:pt x="2" y="1"/>
                  <a:pt x="0" y="4"/>
                  <a:pt x="0" y="8"/>
                </a:cubicBezTo>
                <a:cubicBezTo>
                  <a:pt x="0" y="11"/>
                  <a:pt x="2" y="14"/>
                  <a:pt x="5" y="16"/>
                </a:cubicBezTo>
                <a:cubicBezTo>
                  <a:pt x="80" y="16"/>
                  <a:pt x="80" y="16"/>
                  <a:pt x="80" y="16"/>
                </a:cubicBezTo>
                <a:cubicBezTo>
                  <a:pt x="83" y="14"/>
                  <a:pt x="85" y="11"/>
                  <a:pt x="85" y="8"/>
                </a:cubicBezTo>
                <a:cubicBezTo>
                  <a:pt x="85" y="4"/>
                  <a:pt x="83" y="1"/>
                  <a:pt x="80"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17" name="Freeform 34">
            <a:extLst>
              <a:ext uri="{FF2B5EF4-FFF2-40B4-BE49-F238E27FC236}">
                <a16:creationId xmlns:a16="http://schemas.microsoft.com/office/drawing/2014/main" id="{2015C298-511A-461B-A68E-88B4F55E6919}"/>
              </a:ext>
            </a:extLst>
          </p:cNvPr>
          <p:cNvSpPr>
            <a:spLocks/>
          </p:cNvSpPr>
          <p:nvPr/>
        </p:nvSpPr>
        <p:spPr bwMode="auto">
          <a:xfrm>
            <a:off x="7178255" y="1502507"/>
            <a:ext cx="88106" cy="35719"/>
          </a:xfrm>
          <a:custGeom>
            <a:avLst/>
            <a:gdLst>
              <a:gd name="T0" fmla="*/ 45 w 45"/>
              <a:gd name="T1" fmla="*/ 9 h 18"/>
              <a:gd name="T2" fmla="*/ 36 w 45"/>
              <a:gd name="T3" fmla="*/ 0 h 18"/>
              <a:gd name="T4" fmla="*/ 9 w 45"/>
              <a:gd name="T5" fmla="*/ 0 h 18"/>
              <a:gd name="T6" fmla="*/ 0 w 45"/>
              <a:gd name="T7" fmla="*/ 9 h 18"/>
              <a:gd name="T8" fmla="*/ 9 w 45"/>
              <a:gd name="T9" fmla="*/ 18 h 18"/>
              <a:gd name="T10" fmla="*/ 36 w 45"/>
              <a:gd name="T11" fmla="*/ 18 h 18"/>
              <a:gd name="T12" fmla="*/ 45 w 45"/>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45" y="9"/>
                </a:moveTo>
                <a:cubicBezTo>
                  <a:pt x="45" y="4"/>
                  <a:pt x="41" y="0"/>
                  <a:pt x="36" y="0"/>
                </a:cubicBezTo>
                <a:cubicBezTo>
                  <a:pt x="9" y="0"/>
                  <a:pt x="9" y="0"/>
                  <a:pt x="9" y="0"/>
                </a:cubicBezTo>
                <a:cubicBezTo>
                  <a:pt x="5" y="0"/>
                  <a:pt x="0" y="4"/>
                  <a:pt x="0" y="9"/>
                </a:cubicBezTo>
                <a:cubicBezTo>
                  <a:pt x="0" y="14"/>
                  <a:pt x="5" y="18"/>
                  <a:pt x="9" y="18"/>
                </a:cubicBezTo>
                <a:cubicBezTo>
                  <a:pt x="36" y="18"/>
                  <a:pt x="36" y="18"/>
                  <a:pt x="36" y="18"/>
                </a:cubicBezTo>
                <a:cubicBezTo>
                  <a:pt x="41" y="18"/>
                  <a:pt x="45" y="14"/>
                  <a:pt x="45" y="9"/>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18" name="Freeform 35">
            <a:extLst>
              <a:ext uri="{FF2B5EF4-FFF2-40B4-BE49-F238E27FC236}">
                <a16:creationId xmlns:a16="http://schemas.microsoft.com/office/drawing/2014/main" id="{5E860C49-BB50-44E4-9FAA-10249DA9ED35}"/>
              </a:ext>
            </a:extLst>
          </p:cNvPr>
          <p:cNvSpPr>
            <a:spLocks/>
          </p:cNvSpPr>
          <p:nvPr/>
        </p:nvSpPr>
        <p:spPr bwMode="auto">
          <a:xfrm>
            <a:off x="7628311" y="1502507"/>
            <a:ext cx="89297" cy="35719"/>
          </a:xfrm>
          <a:custGeom>
            <a:avLst/>
            <a:gdLst>
              <a:gd name="T0" fmla="*/ 36 w 45"/>
              <a:gd name="T1" fmla="*/ 0 h 18"/>
              <a:gd name="T2" fmla="*/ 9 w 45"/>
              <a:gd name="T3" fmla="*/ 0 h 18"/>
              <a:gd name="T4" fmla="*/ 0 w 45"/>
              <a:gd name="T5" fmla="*/ 9 h 18"/>
              <a:gd name="T6" fmla="*/ 9 w 45"/>
              <a:gd name="T7" fmla="*/ 18 h 18"/>
              <a:gd name="T8" fmla="*/ 36 w 45"/>
              <a:gd name="T9" fmla="*/ 18 h 18"/>
              <a:gd name="T10" fmla="*/ 45 w 45"/>
              <a:gd name="T11" fmla="*/ 9 h 18"/>
              <a:gd name="T12" fmla="*/ 36 w 4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0"/>
                </a:moveTo>
                <a:cubicBezTo>
                  <a:pt x="9" y="0"/>
                  <a:pt x="9" y="0"/>
                  <a:pt x="9" y="0"/>
                </a:cubicBezTo>
                <a:cubicBezTo>
                  <a:pt x="4" y="0"/>
                  <a:pt x="0" y="4"/>
                  <a:pt x="0" y="9"/>
                </a:cubicBezTo>
                <a:cubicBezTo>
                  <a:pt x="0" y="14"/>
                  <a:pt x="4" y="18"/>
                  <a:pt x="9" y="18"/>
                </a:cubicBezTo>
                <a:cubicBezTo>
                  <a:pt x="36" y="18"/>
                  <a:pt x="36" y="18"/>
                  <a:pt x="36" y="18"/>
                </a:cubicBezTo>
                <a:cubicBezTo>
                  <a:pt x="41" y="18"/>
                  <a:pt x="45" y="14"/>
                  <a:pt x="45" y="9"/>
                </a:cubicBezTo>
                <a:cubicBezTo>
                  <a:pt x="45" y="4"/>
                  <a:pt x="41" y="0"/>
                  <a:pt x="36"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19" name="Freeform 36">
            <a:extLst>
              <a:ext uri="{FF2B5EF4-FFF2-40B4-BE49-F238E27FC236}">
                <a16:creationId xmlns:a16="http://schemas.microsoft.com/office/drawing/2014/main" id="{2BD92CF9-EB3C-424A-9BC7-AE79B4E7861A}"/>
              </a:ext>
            </a:extLst>
          </p:cNvPr>
          <p:cNvSpPr>
            <a:spLocks/>
          </p:cNvSpPr>
          <p:nvPr/>
        </p:nvSpPr>
        <p:spPr bwMode="auto">
          <a:xfrm>
            <a:off x="7241358" y="1285814"/>
            <a:ext cx="76200" cy="73819"/>
          </a:xfrm>
          <a:custGeom>
            <a:avLst/>
            <a:gdLst>
              <a:gd name="T0" fmla="*/ 23 w 39"/>
              <a:gd name="T1" fmla="*/ 35 h 38"/>
              <a:gd name="T2" fmla="*/ 29 w 39"/>
              <a:gd name="T3" fmla="*/ 38 h 38"/>
              <a:gd name="T4" fmla="*/ 35 w 39"/>
              <a:gd name="T5" fmla="*/ 35 h 38"/>
              <a:gd name="T6" fmla="*/ 35 w 39"/>
              <a:gd name="T7" fmla="*/ 23 h 38"/>
              <a:gd name="T8" fmla="*/ 16 w 39"/>
              <a:gd name="T9" fmla="*/ 3 h 38"/>
              <a:gd name="T10" fmla="*/ 4 w 39"/>
              <a:gd name="T11" fmla="*/ 3 h 38"/>
              <a:gd name="T12" fmla="*/ 4 w 39"/>
              <a:gd name="T13" fmla="*/ 16 h 38"/>
              <a:gd name="T14" fmla="*/ 23 w 39"/>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35"/>
                </a:moveTo>
                <a:cubicBezTo>
                  <a:pt x="24" y="37"/>
                  <a:pt x="27" y="38"/>
                  <a:pt x="29" y="38"/>
                </a:cubicBezTo>
                <a:cubicBezTo>
                  <a:pt x="31" y="38"/>
                  <a:pt x="34" y="37"/>
                  <a:pt x="35" y="35"/>
                </a:cubicBezTo>
                <a:cubicBezTo>
                  <a:pt x="39" y="32"/>
                  <a:pt x="39" y="26"/>
                  <a:pt x="35" y="23"/>
                </a:cubicBezTo>
                <a:cubicBezTo>
                  <a:pt x="16" y="3"/>
                  <a:pt x="16" y="3"/>
                  <a:pt x="16" y="3"/>
                </a:cubicBezTo>
                <a:cubicBezTo>
                  <a:pt x="13" y="0"/>
                  <a:pt x="7" y="0"/>
                  <a:pt x="4" y="3"/>
                </a:cubicBezTo>
                <a:cubicBezTo>
                  <a:pt x="0" y="7"/>
                  <a:pt x="0" y="13"/>
                  <a:pt x="4" y="16"/>
                </a:cubicBezTo>
                <a:lnTo>
                  <a:pt x="23" y="35"/>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20" name="Freeform 37">
            <a:extLst>
              <a:ext uri="{FF2B5EF4-FFF2-40B4-BE49-F238E27FC236}">
                <a16:creationId xmlns:a16="http://schemas.microsoft.com/office/drawing/2014/main" id="{4DA84968-84D8-439B-B272-AF19EEE92B65}"/>
              </a:ext>
            </a:extLst>
          </p:cNvPr>
          <p:cNvSpPr>
            <a:spLocks/>
          </p:cNvSpPr>
          <p:nvPr/>
        </p:nvSpPr>
        <p:spPr bwMode="auto">
          <a:xfrm>
            <a:off x="7569971" y="1635857"/>
            <a:ext cx="76200" cy="75010"/>
          </a:xfrm>
          <a:custGeom>
            <a:avLst/>
            <a:gdLst>
              <a:gd name="T0" fmla="*/ 17 w 39"/>
              <a:gd name="T1" fmla="*/ 4 h 38"/>
              <a:gd name="T2" fmla="*/ 4 w 39"/>
              <a:gd name="T3" fmla="*/ 4 h 38"/>
              <a:gd name="T4" fmla="*/ 4 w 39"/>
              <a:gd name="T5" fmla="*/ 16 h 38"/>
              <a:gd name="T6" fmla="*/ 23 w 39"/>
              <a:gd name="T7" fmla="*/ 35 h 38"/>
              <a:gd name="T8" fmla="*/ 29 w 39"/>
              <a:gd name="T9" fmla="*/ 38 h 38"/>
              <a:gd name="T10" fmla="*/ 36 w 39"/>
              <a:gd name="T11" fmla="*/ 35 h 38"/>
              <a:gd name="T12" fmla="*/ 36 w 39"/>
              <a:gd name="T13" fmla="*/ 23 h 38"/>
              <a:gd name="T14" fmla="*/ 17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7" y="4"/>
                </a:moveTo>
                <a:cubicBezTo>
                  <a:pt x="13" y="0"/>
                  <a:pt x="7" y="0"/>
                  <a:pt x="4" y="4"/>
                </a:cubicBezTo>
                <a:cubicBezTo>
                  <a:pt x="0" y="7"/>
                  <a:pt x="0" y="13"/>
                  <a:pt x="4" y="16"/>
                </a:cubicBezTo>
                <a:cubicBezTo>
                  <a:pt x="23" y="35"/>
                  <a:pt x="23" y="35"/>
                  <a:pt x="23" y="35"/>
                </a:cubicBezTo>
                <a:cubicBezTo>
                  <a:pt x="25" y="37"/>
                  <a:pt x="27" y="38"/>
                  <a:pt x="29" y="38"/>
                </a:cubicBezTo>
                <a:cubicBezTo>
                  <a:pt x="32" y="38"/>
                  <a:pt x="34" y="37"/>
                  <a:pt x="36" y="35"/>
                </a:cubicBezTo>
                <a:cubicBezTo>
                  <a:pt x="39" y="32"/>
                  <a:pt x="39" y="26"/>
                  <a:pt x="36" y="23"/>
                </a:cubicBezTo>
                <a:lnTo>
                  <a:pt x="17" y="4"/>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21" name="Freeform 38">
            <a:extLst>
              <a:ext uri="{FF2B5EF4-FFF2-40B4-BE49-F238E27FC236}">
                <a16:creationId xmlns:a16="http://schemas.microsoft.com/office/drawing/2014/main" id="{384B1B34-7A60-4202-8EB4-7148B1B67043}"/>
              </a:ext>
            </a:extLst>
          </p:cNvPr>
          <p:cNvSpPr>
            <a:spLocks/>
          </p:cNvSpPr>
          <p:nvPr/>
        </p:nvSpPr>
        <p:spPr bwMode="auto">
          <a:xfrm>
            <a:off x="7248502" y="1635857"/>
            <a:ext cx="76200" cy="75010"/>
          </a:xfrm>
          <a:custGeom>
            <a:avLst/>
            <a:gdLst>
              <a:gd name="T0" fmla="*/ 23 w 39"/>
              <a:gd name="T1" fmla="*/ 4 h 38"/>
              <a:gd name="T2" fmla="*/ 4 w 39"/>
              <a:gd name="T3" fmla="*/ 23 h 38"/>
              <a:gd name="T4" fmla="*/ 4 w 39"/>
              <a:gd name="T5" fmla="*/ 35 h 38"/>
              <a:gd name="T6" fmla="*/ 10 w 39"/>
              <a:gd name="T7" fmla="*/ 38 h 38"/>
              <a:gd name="T8" fmla="*/ 16 w 39"/>
              <a:gd name="T9" fmla="*/ 35 h 38"/>
              <a:gd name="T10" fmla="*/ 35 w 39"/>
              <a:gd name="T11" fmla="*/ 16 h 38"/>
              <a:gd name="T12" fmla="*/ 35 w 39"/>
              <a:gd name="T13" fmla="*/ 4 h 38"/>
              <a:gd name="T14" fmla="*/ 23 w 39"/>
              <a:gd name="T15" fmla="*/ 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23" y="4"/>
                </a:moveTo>
                <a:cubicBezTo>
                  <a:pt x="4" y="23"/>
                  <a:pt x="4" y="23"/>
                  <a:pt x="4" y="23"/>
                </a:cubicBezTo>
                <a:cubicBezTo>
                  <a:pt x="0" y="26"/>
                  <a:pt x="0" y="32"/>
                  <a:pt x="4" y="35"/>
                </a:cubicBezTo>
                <a:cubicBezTo>
                  <a:pt x="5" y="37"/>
                  <a:pt x="8" y="38"/>
                  <a:pt x="10" y="38"/>
                </a:cubicBezTo>
                <a:cubicBezTo>
                  <a:pt x="12" y="38"/>
                  <a:pt x="15" y="37"/>
                  <a:pt x="16" y="35"/>
                </a:cubicBezTo>
                <a:cubicBezTo>
                  <a:pt x="35" y="16"/>
                  <a:pt x="35" y="16"/>
                  <a:pt x="35" y="16"/>
                </a:cubicBezTo>
                <a:cubicBezTo>
                  <a:pt x="39" y="13"/>
                  <a:pt x="39" y="7"/>
                  <a:pt x="35" y="4"/>
                </a:cubicBezTo>
                <a:cubicBezTo>
                  <a:pt x="32" y="0"/>
                  <a:pt x="26" y="0"/>
                  <a:pt x="23" y="4"/>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22" name="Freeform 39">
            <a:extLst>
              <a:ext uri="{FF2B5EF4-FFF2-40B4-BE49-F238E27FC236}">
                <a16:creationId xmlns:a16="http://schemas.microsoft.com/office/drawing/2014/main" id="{9F119227-1BA6-49C9-9266-1A510B3B2DD9}"/>
              </a:ext>
            </a:extLst>
          </p:cNvPr>
          <p:cNvSpPr>
            <a:spLocks/>
          </p:cNvSpPr>
          <p:nvPr/>
        </p:nvSpPr>
        <p:spPr bwMode="auto">
          <a:xfrm>
            <a:off x="7562827" y="1285814"/>
            <a:ext cx="76200" cy="73819"/>
          </a:xfrm>
          <a:custGeom>
            <a:avLst/>
            <a:gdLst>
              <a:gd name="T0" fmla="*/ 10 w 39"/>
              <a:gd name="T1" fmla="*/ 38 h 38"/>
              <a:gd name="T2" fmla="*/ 17 w 39"/>
              <a:gd name="T3" fmla="*/ 35 h 38"/>
              <a:gd name="T4" fmla="*/ 36 w 39"/>
              <a:gd name="T5" fmla="*/ 16 h 38"/>
              <a:gd name="T6" fmla="*/ 36 w 39"/>
              <a:gd name="T7" fmla="*/ 3 h 38"/>
              <a:gd name="T8" fmla="*/ 23 w 39"/>
              <a:gd name="T9" fmla="*/ 3 h 38"/>
              <a:gd name="T10" fmla="*/ 4 w 39"/>
              <a:gd name="T11" fmla="*/ 23 h 38"/>
              <a:gd name="T12" fmla="*/ 4 w 39"/>
              <a:gd name="T13" fmla="*/ 35 h 38"/>
              <a:gd name="T14" fmla="*/ 10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10" y="38"/>
                </a:moveTo>
                <a:cubicBezTo>
                  <a:pt x="13" y="38"/>
                  <a:pt x="15" y="37"/>
                  <a:pt x="17" y="35"/>
                </a:cubicBezTo>
                <a:cubicBezTo>
                  <a:pt x="36" y="16"/>
                  <a:pt x="36" y="16"/>
                  <a:pt x="36" y="16"/>
                </a:cubicBezTo>
                <a:cubicBezTo>
                  <a:pt x="39" y="13"/>
                  <a:pt x="39" y="7"/>
                  <a:pt x="36" y="3"/>
                </a:cubicBezTo>
                <a:cubicBezTo>
                  <a:pt x="32" y="0"/>
                  <a:pt x="26" y="0"/>
                  <a:pt x="23" y="3"/>
                </a:cubicBezTo>
                <a:cubicBezTo>
                  <a:pt x="4" y="23"/>
                  <a:pt x="4" y="23"/>
                  <a:pt x="4" y="23"/>
                </a:cubicBezTo>
                <a:cubicBezTo>
                  <a:pt x="0" y="26"/>
                  <a:pt x="0" y="32"/>
                  <a:pt x="4" y="35"/>
                </a:cubicBezTo>
                <a:cubicBezTo>
                  <a:pt x="6" y="37"/>
                  <a:pt x="8" y="38"/>
                  <a:pt x="10" y="38"/>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23" name="Freeform 40">
            <a:extLst>
              <a:ext uri="{FF2B5EF4-FFF2-40B4-BE49-F238E27FC236}">
                <a16:creationId xmlns:a16="http://schemas.microsoft.com/office/drawing/2014/main" id="{34161CF2-920E-41A9-A220-87E0855128AD}"/>
              </a:ext>
            </a:extLst>
          </p:cNvPr>
          <p:cNvSpPr>
            <a:spLocks/>
          </p:cNvSpPr>
          <p:nvPr/>
        </p:nvSpPr>
        <p:spPr bwMode="auto">
          <a:xfrm>
            <a:off x="7423524" y="1213186"/>
            <a:ext cx="35719" cy="88106"/>
          </a:xfrm>
          <a:custGeom>
            <a:avLst/>
            <a:gdLst>
              <a:gd name="T0" fmla="*/ 9 w 18"/>
              <a:gd name="T1" fmla="*/ 45 h 45"/>
              <a:gd name="T2" fmla="*/ 18 w 18"/>
              <a:gd name="T3" fmla="*/ 36 h 45"/>
              <a:gd name="T4" fmla="*/ 18 w 18"/>
              <a:gd name="T5" fmla="*/ 9 h 45"/>
              <a:gd name="T6" fmla="*/ 9 w 18"/>
              <a:gd name="T7" fmla="*/ 0 h 45"/>
              <a:gd name="T8" fmla="*/ 0 w 18"/>
              <a:gd name="T9" fmla="*/ 9 h 45"/>
              <a:gd name="T10" fmla="*/ 0 w 18"/>
              <a:gd name="T11" fmla="*/ 36 h 45"/>
              <a:gd name="T12" fmla="*/ 9 w 1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8" h="45">
                <a:moveTo>
                  <a:pt x="9" y="45"/>
                </a:moveTo>
                <a:cubicBezTo>
                  <a:pt x="14" y="45"/>
                  <a:pt x="18" y="41"/>
                  <a:pt x="18" y="36"/>
                </a:cubicBezTo>
                <a:cubicBezTo>
                  <a:pt x="18" y="9"/>
                  <a:pt x="18" y="9"/>
                  <a:pt x="18" y="9"/>
                </a:cubicBezTo>
                <a:cubicBezTo>
                  <a:pt x="18" y="4"/>
                  <a:pt x="14" y="0"/>
                  <a:pt x="9" y="0"/>
                </a:cubicBezTo>
                <a:cubicBezTo>
                  <a:pt x="4" y="0"/>
                  <a:pt x="0" y="4"/>
                  <a:pt x="0" y="9"/>
                </a:cubicBezTo>
                <a:cubicBezTo>
                  <a:pt x="0" y="36"/>
                  <a:pt x="0" y="36"/>
                  <a:pt x="0" y="36"/>
                </a:cubicBezTo>
                <a:cubicBezTo>
                  <a:pt x="0" y="41"/>
                  <a:pt x="4" y="45"/>
                  <a:pt x="9" y="45"/>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solidFill>
                <a:sysClr val="windowText" lastClr="000000"/>
              </a:solidFill>
            </a:endParaRPr>
          </a:p>
        </p:txBody>
      </p:sp>
      <p:sp>
        <p:nvSpPr>
          <p:cNvPr id="24" name="Freeform 5">
            <a:extLst>
              <a:ext uri="{FF2B5EF4-FFF2-40B4-BE49-F238E27FC236}">
                <a16:creationId xmlns:a16="http://schemas.microsoft.com/office/drawing/2014/main" id="{512CEDD6-302B-4781-9BD7-506C308D2CC1}"/>
              </a:ext>
            </a:extLst>
          </p:cNvPr>
          <p:cNvSpPr>
            <a:spLocks noEditPoints="1"/>
          </p:cNvSpPr>
          <p:nvPr/>
        </p:nvSpPr>
        <p:spPr bwMode="auto">
          <a:xfrm>
            <a:off x="4478380" y="3167766"/>
            <a:ext cx="439699" cy="398838"/>
          </a:xfrm>
          <a:custGeom>
            <a:avLst/>
            <a:gdLst>
              <a:gd name="T0" fmla="*/ 326 w 328"/>
              <a:gd name="T1" fmla="*/ 272 h 293"/>
              <a:gd name="T2" fmla="*/ 294 w 328"/>
              <a:gd name="T3" fmla="*/ 204 h 293"/>
              <a:gd name="T4" fmla="*/ 277 w 328"/>
              <a:gd name="T5" fmla="*/ 192 h 293"/>
              <a:gd name="T6" fmla="*/ 241 w 328"/>
              <a:gd name="T7" fmla="*/ 192 h 293"/>
              <a:gd name="T8" fmla="*/ 241 w 328"/>
              <a:gd name="T9" fmla="*/ 182 h 293"/>
              <a:gd name="T10" fmla="*/ 270 w 328"/>
              <a:gd name="T11" fmla="*/ 182 h 293"/>
              <a:gd name="T12" fmla="*/ 292 w 328"/>
              <a:gd name="T13" fmla="*/ 158 h 293"/>
              <a:gd name="T14" fmla="*/ 292 w 328"/>
              <a:gd name="T15" fmla="*/ 23 h 293"/>
              <a:gd name="T16" fmla="*/ 270 w 328"/>
              <a:gd name="T17" fmla="*/ 0 h 293"/>
              <a:gd name="T18" fmla="*/ 57 w 328"/>
              <a:gd name="T19" fmla="*/ 0 h 293"/>
              <a:gd name="T20" fmla="*/ 35 w 328"/>
              <a:gd name="T21" fmla="*/ 23 h 293"/>
              <a:gd name="T22" fmla="*/ 35 w 328"/>
              <a:gd name="T23" fmla="*/ 158 h 293"/>
              <a:gd name="T24" fmla="*/ 57 w 328"/>
              <a:gd name="T25" fmla="*/ 182 h 293"/>
              <a:gd name="T26" fmla="*/ 87 w 328"/>
              <a:gd name="T27" fmla="*/ 182 h 293"/>
              <a:gd name="T28" fmla="*/ 87 w 328"/>
              <a:gd name="T29" fmla="*/ 192 h 293"/>
              <a:gd name="T30" fmla="*/ 51 w 328"/>
              <a:gd name="T31" fmla="*/ 192 h 293"/>
              <a:gd name="T32" fmla="*/ 33 w 328"/>
              <a:gd name="T33" fmla="*/ 204 h 293"/>
              <a:gd name="T34" fmla="*/ 2 w 328"/>
              <a:gd name="T35" fmla="*/ 272 h 293"/>
              <a:gd name="T36" fmla="*/ 2 w 328"/>
              <a:gd name="T37" fmla="*/ 286 h 293"/>
              <a:gd name="T38" fmla="*/ 14 w 328"/>
              <a:gd name="T39" fmla="*/ 293 h 293"/>
              <a:gd name="T40" fmla="*/ 98 w 328"/>
              <a:gd name="T41" fmla="*/ 293 h 293"/>
              <a:gd name="T42" fmla="*/ 99 w 328"/>
              <a:gd name="T43" fmla="*/ 293 h 293"/>
              <a:gd name="T44" fmla="*/ 164 w 328"/>
              <a:gd name="T45" fmla="*/ 293 h 293"/>
              <a:gd name="T46" fmla="*/ 229 w 328"/>
              <a:gd name="T47" fmla="*/ 293 h 293"/>
              <a:gd name="T48" fmla="*/ 230 w 328"/>
              <a:gd name="T49" fmla="*/ 293 h 293"/>
              <a:gd name="T50" fmla="*/ 314 w 328"/>
              <a:gd name="T51" fmla="*/ 293 h 293"/>
              <a:gd name="T52" fmla="*/ 325 w 328"/>
              <a:gd name="T53" fmla="*/ 286 h 293"/>
              <a:gd name="T54" fmla="*/ 326 w 328"/>
              <a:gd name="T55" fmla="*/ 272 h 293"/>
              <a:gd name="T56" fmla="*/ 54 w 328"/>
              <a:gd name="T57" fmla="*/ 158 h 293"/>
              <a:gd name="T58" fmla="*/ 54 w 328"/>
              <a:gd name="T59" fmla="*/ 23 h 293"/>
              <a:gd name="T60" fmla="*/ 57 w 328"/>
              <a:gd name="T61" fmla="*/ 19 h 293"/>
              <a:gd name="T62" fmla="*/ 270 w 328"/>
              <a:gd name="T63" fmla="*/ 19 h 293"/>
              <a:gd name="T64" fmla="*/ 274 w 328"/>
              <a:gd name="T65" fmla="*/ 23 h 293"/>
              <a:gd name="T66" fmla="*/ 274 w 328"/>
              <a:gd name="T67" fmla="*/ 158 h 293"/>
              <a:gd name="T68" fmla="*/ 270 w 328"/>
              <a:gd name="T69" fmla="*/ 162 h 293"/>
              <a:gd name="T70" fmla="*/ 57 w 328"/>
              <a:gd name="T71" fmla="*/ 162 h 293"/>
              <a:gd name="T72" fmla="*/ 54 w 328"/>
              <a:gd name="T73" fmla="*/ 158 h 293"/>
              <a:gd name="T74" fmla="*/ 217 w 328"/>
              <a:gd name="T75" fmla="*/ 268 h 293"/>
              <a:gd name="T76" fmla="*/ 214 w 328"/>
              <a:gd name="T77" fmla="*/ 270 h 293"/>
              <a:gd name="T78" fmla="*/ 189 w 328"/>
              <a:gd name="T79" fmla="*/ 270 h 293"/>
              <a:gd name="T80" fmla="*/ 178 w 328"/>
              <a:gd name="T81" fmla="*/ 270 h 293"/>
              <a:gd name="T82" fmla="*/ 150 w 328"/>
              <a:gd name="T83" fmla="*/ 270 h 293"/>
              <a:gd name="T84" fmla="*/ 139 w 328"/>
              <a:gd name="T85" fmla="*/ 270 h 293"/>
              <a:gd name="T86" fmla="*/ 114 w 328"/>
              <a:gd name="T87" fmla="*/ 270 h 293"/>
              <a:gd name="T88" fmla="*/ 110 w 328"/>
              <a:gd name="T89" fmla="*/ 268 h 293"/>
              <a:gd name="T90" fmla="*/ 109 w 328"/>
              <a:gd name="T91" fmla="*/ 264 h 293"/>
              <a:gd name="T92" fmla="*/ 114 w 328"/>
              <a:gd name="T93" fmla="*/ 244 h 293"/>
              <a:gd name="T94" fmla="*/ 118 w 328"/>
              <a:gd name="T95" fmla="*/ 240 h 293"/>
              <a:gd name="T96" fmla="*/ 142 w 328"/>
              <a:gd name="T97" fmla="*/ 240 h 293"/>
              <a:gd name="T98" fmla="*/ 185 w 328"/>
              <a:gd name="T99" fmla="*/ 240 h 293"/>
              <a:gd name="T100" fmla="*/ 209 w 328"/>
              <a:gd name="T101" fmla="*/ 240 h 293"/>
              <a:gd name="T102" fmla="*/ 214 w 328"/>
              <a:gd name="T103" fmla="*/ 244 h 293"/>
              <a:gd name="T104" fmla="*/ 218 w 328"/>
              <a:gd name="T105" fmla="*/ 264 h 293"/>
              <a:gd name="T106" fmla="*/ 217 w 328"/>
              <a:gd name="T107"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8" h="293">
                <a:moveTo>
                  <a:pt x="326" y="272"/>
                </a:moveTo>
                <a:cubicBezTo>
                  <a:pt x="294" y="204"/>
                  <a:pt x="294" y="204"/>
                  <a:pt x="294" y="204"/>
                </a:cubicBezTo>
                <a:cubicBezTo>
                  <a:pt x="291" y="197"/>
                  <a:pt x="284" y="192"/>
                  <a:pt x="277" y="192"/>
                </a:cubicBezTo>
                <a:cubicBezTo>
                  <a:pt x="241" y="192"/>
                  <a:pt x="241" y="192"/>
                  <a:pt x="241" y="192"/>
                </a:cubicBezTo>
                <a:cubicBezTo>
                  <a:pt x="241" y="182"/>
                  <a:pt x="241" y="182"/>
                  <a:pt x="241" y="182"/>
                </a:cubicBezTo>
                <a:cubicBezTo>
                  <a:pt x="270" y="182"/>
                  <a:pt x="270" y="182"/>
                  <a:pt x="270" y="182"/>
                </a:cubicBezTo>
                <a:cubicBezTo>
                  <a:pt x="283" y="182"/>
                  <a:pt x="292" y="171"/>
                  <a:pt x="292" y="158"/>
                </a:cubicBezTo>
                <a:cubicBezTo>
                  <a:pt x="292" y="23"/>
                  <a:pt x="292" y="23"/>
                  <a:pt x="292" y="23"/>
                </a:cubicBezTo>
                <a:cubicBezTo>
                  <a:pt x="292" y="10"/>
                  <a:pt x="283" y="0"/>
                  <a:pt x="270" y="0"/>
                </a:cubicBezTo>
                <a:cubicBezTo>
                  <a:pt x="57" y="0"/>
                  <a:pt x="57" y="0"/>
                  <a:pt x="57" y="0"/>
                </a:cubicBezTo>
                <a:cubicBezTo>
                  <a:pt x="45" y="0"/>
                  <a:pt x="35" y="10"/>
                  <a:pt x="35" y="23"/>
                </a:cubicBezTo>
                <a:cubicBezTo>
                  <a:pt x="35" y="158"/>
                  <a:pt x="35" y="158"/>
                  <a:pt x="35" y="158"/>
                </a:cubicBezTo>
                <a:cubicBezTo>
                  <a:pt x="35" y="171"/>
                  <a:pt x="45" y="182"/>
                  <a:pt x="57" y="182"/>
                </a:cubicBezTo>
                <a:cubicBezTo>
                  <a:pt x="87" y="182"/>
                  <a:pt x="87" y="182"/>
                  <a:pt x="87" y="182"/>
                </a:cubicBezTo>
                <a:cubicBezTo>
                  <a:pt x="87" y="192"/>
                  <a:pt x="87" y="192"/>
                  <a:pt x="87" y="192"/>
                </a:cubicBezTo>
                <a:cubicBezTo>
                  <a:pt x="51" y="192"/>
                  <a:pt x="51" y="192"/>
                  <a:pt x="51" y="192"/>
                </a:cubicBezTo>
                <a:cubicBezTo>
                  <a:pt x="44" y="192"/>
                  <a:pt x="37" y="197"/>
                  <a:pt x="33" y="204"/>
                </a:cubicBezTo>
                <a:cubicBezTo>
                  <a:pt x="2" y="272"/>
                  <a:pt x="2" y="272"/>
                  <a:pt x="2" y="272"/>
                </a:cubicBezTo>
                <a:cubicBezTo>
                  <a:pt x="0" y="277"/>
                  <a:pt x="0" y="282"/>
                  <a:pt x="2" y="286"/>
                </a:cubicBezTo>
                <a:cubicBezTo>
                  <a:pt x="5" y="290"/>
                  <a:pt x="9" y="293"/>
                  <a:pt x="14" y="293"/>
                </a:cubicBezTo>
                <a:cubicBezTo>
                  <a:pt x="98" y="293"/>
                  <a:pt x="98" y="293"/>
                  <a:pt x="98" y="293"/>
                </a:cubicBezTo>
                <a:cubicBezTo>
                  <a:pt x="98" y="293"/>
                  <a:pt x="98" y="293"/>
                  <a:pt x="99" y="293"/>
                </a:cubicBezTo>
                <a:cubicBezTo>
                  <a:pt x="164" y="293"/>
                  <a:pt x="164" y="293"/>
                  <a:pt x="164" y="293"/>
                </a:cubicBezTo>
                <a:cubicBezTo>
                  <a:pt x="229" y="293"/>
                  <a:pt x="229" y="293"/>
                  <a:pt x="229" y="293"/>
                </a:cubicBezTo>
                <a:cubicBezTo>
                  <a:pt x="229" y="293"/>
                  <a:pt x="229" y="293"/>
                  <a:pt x="230" y="293"/>
                </a:cubicBezTo>
                <a:cubicBezTo>
                  <a:pt x="314" y="293"/>
                  <a:pt x="314" y="293"/>
                  <a:pt x="314" y="293"/>
                </a:cubicBezTo>
                <a:cubicBezTo>
                  <a:pt x="319" y="293"/>
                  <a:pt x="323" y="290"/>
                  <a:pt x="325" y="286"/>
                </a:cubicBezTo>
                <a:cubicBezTo>
                  <a:pt x="328" y="282"/>
                  <a:pt x="328" y="277"/>
                  <a:pt x="326" y="272"/>
                </a:cubicBezTo>
                <a:close/>
                <a:moveTo>
                  <a:pt x="54" y="158"/>
                </a:moveTo>
                <a:cubicBezTo>
                  <a:pt x="54" y="23"/>
                  <a:pt x="54" y="23"/>
                  <a:pt x="54" y="23"/>
                </a:cubicBezTo>
                <a:cubicBezTo>
                  <a:pt x="54" y="21"/>
                  <a:pt x="55" y="19"/>
                  <a:pt x="57" y="19"/>
                </a:cubicBezTo>
                <a:cubicBezTo>
                  <a:pt x="270" y="19"/>
                  <a:pt x="270" y="19"/>
                  <a:pt x="270" y="19"/>
                </a:cubicBezTo>
                <a:cubicBezTo>
                  <a:pt x="272" y="19"/>
                  <a:pt x="274" y="21"/>
                  <a:pt x="274" y="23"/>
                </a:cubicBezTo>
                <a:cubicBezTo>
                  <a:pt x="274" y="158"/>
                  <a:pt x="274" y="158"/>
                  <a:pt x="274" y="158"/>
                </a:cubicBezTo>
                <a:cubicBezTo>
                  <a:pt x="274" y="160"/>
                  <a:pt x="272" y="162"/>
                  <a:pt x="270" y="162"/>
                </a:cubicBezTo>
                <a:cubicBezTo>
                  <a:pt x="57" y="162"/>
                  <a:pt x="57" y="162"/>
                  <a:pt x="57" y="162"/>
                </a:cubicBezTo>
                <a:cubicBezTo>
                  <a:pt x="55" y="162"/>
                  <a:pt x="54" y="160"/>
                  <a:pt x="54" y="158"/>
                </a:cubicBezTo>
                <a:close/>
                <a:moveTo>
                  <a:pt x="217" y="268"/>
                </a:moveTo>
                <a:cubicBezTo>
                  <a:pt x="216" y="269"/>
                  <a:pt x="215" y="270"/>
                  <a:pt x="214" y="270"/>
                </a:cubicBezTo>
                <a:cubicBezTo>
                  <a:pt x="189" y="270"/>
                  <a:pt x="189" y="270"/>
                  <a:pt x="189" y="270"/>
                </a:cubicBezTo>
                <a:cubicBezTo>
                  <a:pt x="178" y="270"/>
                  <a:pt x="178" y="270"/>
                  <a:pt x="178" y="270"/>
                </a:cubicBezTo>
                <a:cubicBezTo>
                  <a:pt x="150" y="270"/>
                  <a:pt x="150" y="270"/>
                  <a:pt x="150" y="270"/>
                </a:cubicBezTo>
                <a:cubicBezTo>
                  <a:pt x="139" y="270"/>
                  <a:pt x="139" y="270"/>
                  <a:pt x="139" y="270"/>
                </a:cubicBezTo>
                <a:cubicBezTo>
                  <a:pt x="114" y="270"/>
                  <a:pt x="114" y="270"/>
                  <a:pt x="114" y="270"/>
                </a:cubicBezTo>
                <a:cubicBezTo>
                  <a:pt x="113" y="270"/>
                  <a:pt x="111" y="269"/>
                  <a:pt x="110" y="268"/>
                </a:cubicBezTo>
                <a:cubicBezTo>
                  <a:pt x="109" y="267"/>
                  <a:pt x="109" y="266"/>
                  <a:pt x="109" y="264"/>
                </a:cubicBezTo>
                <a:cubicBezTo>
                  <a:pt x="114" y="244"/>
                  <a:pt x="114" y="244"/>
                  <a:pt x="114" y="244"/>
                </a:cubicBezTo>
                <a:cubicBezTo>
                  <a:pt x="114" y="242"/>
                  <a:pt x="116" y="240"/>
                  <a:pt x="118" y="240"/>
                </a:cubicBezTo>
                <a:cubicBezTo>
                  <a:pt x="142" y="240"/>
                  <a:pt x="142" y="240"/>
                  <a:pt x="142" y="240"/>
                </a:cubicBezTo>
                <a:cubicBezTo>
                  <a:pt x="185" y="240"/>
                  <a:pt x="185" y="240"/>
                  <a:pt x="185" y="240"/>
                </a:cubicBezTo>
                <a:cubicBezTo>
                  <a:pt x="209" y="240"/>
                  <a:pt x="209" y="240"/>
                  <a:pt x="209" y="240"/>
                </a:cubicBezTo>
                <a:cubicBezTo>
                  <a:pt x="211" y="240"/>
                  <a:pt x="213" y="242"/>
                  <a:pt x="214" y="244"/>
                </a:cubicBezTo>
                <a:cubicBezTo>
                  <a:pt x="218" y="264"/>
                  <a:pt x="218" y="264"/>
                  <a:pt x="218" y="264"/>
                </a:cubicBezTo>
                <a:cubicBezTo>
                  <a:pt x="219" y="266"/>
                  <a:pt x="218" y="267"/>
                  <a:pt x="217" y="2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400"/>
          </a:p>
        </p:txBody>
      </p:sp>
      <p:sp>
        <p:nvSpPr>
          <p:cNvPr id="25" name="Freeform 16">
            <a:extLst>
              <a:ext uri="{FF2B5EF4-FFF2-40B4-BE49-F238E27FC236}">
                <a16:creationId xmlns:a16="http://schemas.microsoft.com/office/drawing/2014/main" id="{1B563851-5B35-429B-A714-B6B79C816C92}"/>
              </a:ext>
            </a:extLst>
          </p:cNvPr>
          <p:cNvSpPr>
            <a:spLocks noEditPoints="1"/>
          </p:cNvSpPr>
          <p:nvPr/>
        </p:nvSpPr>
        <p:spPr bwMode="auto">
          <a:xfrm>
            <a:off x="7217672" y="3176787"/>
            <a:ext cx="456987" cy="390530"/>
          </a:xfrm>
          <a:custGeom>
            <a:avLst/>
            <a:gdLst>
              <a:gd name="T0" fmla="*/ 131 w 136"/>
              <a:gd name="T1" fmla="*/ 64 h 123"/>
              <a:gd name="T2" fmla="*/ 136 w 136"/>
              <a:gd name="T3" fmla="*/ 50 h 123"/>
              <a:gd name="T4" fmla="*/ 131 w 136"/>
              <a:gd name="T5" fmla="*/ 37 h 123"/>
              <a:gd name="T6" fmla="*/ 131 w 136"/>
              <a:gd name="T7" fmla="*/ 64 h 123"/>
              <a:gd name="T8" fmla="*/ 18 w 136"/>
              <a:gd name="T9" fmla="*/ 35 h 123"/>
              <a:gd name="T10" fmla="*/ 7 w 136"/>
              <a:gd name="T11" fmla="*/ 30 h 123"/>
              <a:gd name="T12" fmla="*/ 4 w 136"/>
              <a:gd name="T13" fmla="*/ 32 h 123"/>
              <a:gd name="T14" fmla="*/ 4 w 136"/>
              <a:gd name="T15" fmla="*/ 69 h 123"/>
              <a:gd name="T16" fmla="*/ 7 w 136"/>
              <a:gd name="T17" fmla="*/ 70 h 123"/>
              <a:gd name="T18" fmla="*/ 18 w 136"/>
              <a:gd name="T19" fmla="*/ 66 h 123"/>
              <a:gd name="T20" fmla="*/ 21 w 136"/>
              <a:gd name="T21" fmla="*/ 59 h 123"/>
              <a:gd name="T22" fmla="*/ 21 w 136"/>
              <a:gd name="T23" fmla="*/ 41 h 123"/>
              <a:gd name="T24" fmla="*/ 18 w 136"/>
              <a:gd name="T25" fmla="*/ 35 h 123"/>
              <a:gd name="T26" fmla="*/ 129 w 136"/>
              <a:gd name="T27" fmla="*/ 100 h 123"/>
              <a:gd name="T28" fmla="*/ 127 w 136"/>
              <a:gd name="T29" fmla="*/ 100 h 123"/>
              <a:gd name="T30" fmla="*/ 28 w 136"/>
              <a:gd name="T31" fmla="*/ 65 h 123"/>
              <a:gd name="T32" fmla="*/ 28 w 136"/>
              <a:gd name="T33" fmla="*/ 36 h 123"/>
              <a:gd name="T34" fmla="*/ 67 w 136"/>
              <a:gd name="T35" fmla="*/ 27 h 123"/>
              <a:gd name="T36" fmla="*/ 127 w 136"/>
              <a:gd name="T37" fmla="*/ 0 h 123"/>
              <a:gd name="T38" fmla="*/ 129 w 136"/>
              <a:gd name="T39" fmla="*/ 1 h 123"/>
              <a:gd name="T40" fmla="*/ 129 w 136"/>
              <a:gd name="T41" fmla="*/ 100 h 123"/>
              <a:gd name="T42" fmla="*/ 52 w 136"/>
              <a:gd name="T43" fmla="*/ 79 h 123"/>
              <a:gd name="T44" fmla="*/ 52 w 136"/>
              <a:gd name="T45" fmla="*/ 77 h 123"/>
              <a:gd name="T46" fmla="*/ 51 w 136"/>
              <a:gd name="T47" fmla="*/ 75 h 123"/>
              <a:gd name="T48" fmla="*/ 31 w 136"/>
              <a:gd name="T49" fmla="*/ 71 h 123"/>
              <a:gd name="T50" fmla="*/ 29 w 136"/>
              <a:gd name="T51" fmla="*/ 71 h 123"/>
              <a:gd name="T52" fmla="*/ 28 w 136"/>
              <a:gd name="T53" fmla="*/ 73 h 123"/>
              <a:gd name="T54" fmla="*/ 53 w 136"/>
              <a:gd name="T55" fmla="*/ 121 h 123"/>
              <a:gd name="T56" fmla="*/ 54 w 136"/>
              <a:gd name="T57" fmla="*/ 119 h 123"/>
              <a:gd name="T58" fmla="*/ 52 w 136"/>
              <a:gd name="T59"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123">
                <a:moveTo>
                  <a:pt x="131" y="64"/>
                </a:moveTo>
                <a:cubicBezTo>
                  <a:pt x="134" y="60"/>
                  <a:pt x="136" y="56"/>
                  <a:pt x="136" y="50"/>
                </a:cubicBezTo>
                <a:cubicBezTo>
                  <a:pt x="136" y="45"/>
                  <a:pt x="134" y="40"/>
                  <a:pt x="131" y="37"/>
                </a:cubicBezTo>
                <a:cubicBezTo>
                  <a:pt x="130" y="46"/>
                  <a:pt x="130" y="55"/>
                  <a:pt x="131" y="64"/>
                </a:cubicBezTo>
                <a:close/>
                <a:moveTo>
                  <a:pt x="18" y="35"/>
                </a:moveTo>
                <a:cubicBezTo>
                  <a:pt x="14" y="33"/>
                  <a:pt x="9" y="31"/>
                  <a:pt x="7" y="30"/>
                </a:cubicBezTo>
                <a:cubicBezTo>
                  <a:pt x="6" y="30"/>
                  <a:pt x="5" y="30"/>
                  <a:pt x="4" y="32"/>
                </a:cubicBezTo>
                <a:cubicBezTo>
                  <a:pt x="1" y="39"/>
                  <a:pt x="0" y="61"/>
                  <a:pt x="4" y="69"/>
                </a:cubicBezTo>
                <a:cubicBezTo>
                  <a:pt x="5" y="70"/>
                  <a:pt x="6" y="71"/>
                  <a:pt x="7" y="70"/>
                </a:cubicBezTo>
                <a:cubicBezTo>
                  <a:pt x="9" y="69"/>
                  <a:pt x="14" y="68"/>
                  <a:pt x="18" y="66"/>
                </a:cubicBezTo>
                <a:cubicBezTo>
                  <a:pt x="20" y="65"/>
                  <a:pt x="22" y="62"/>
                  <a:pt x="21" y="59"/>
                </a:cubicBezTo>
                <a:cubicBezTo>
                  <a:pt x="21" y="54"/>
                  <a:pt x="21" y="47"/>
                  <a:pt x="21" y="41"/>
                </a:cubicBezTo>
                <a:cubicBezTo>
                  <a:pt x="22" y="39"/>
                  <a:pt x="20" y="36"/>
                  <a:pt x="18" y="35"/>
                </a:cubicBezTo>
                <a:close/>
                <a:moveTo>
                  <a:pt x="129" y="100"/>
                </a:moveTo>
                <a:cubicBezTo>
                  <a:pt x="129" y="100"/>
                  <a:pt x="127" y="101"/>
                  <a:pt x="127" y="100"/>
                </a:cubicBezTo>
                <a:cubicBezTo>
                  <a:pt x="86" y="79"/>
                  <a:pt x="72" y="74"/>
                  <a:pt x="28" y="65"/>
                </a:cubicBezTo>
                <a:cubicBezTo>
                  <a:pt x="25" y="64"/>
                  <a:pt x="25" y="37"/>
                  <a:pt x="28" y="36"/>
                </a:cubicBezTo>
                <a:cubicBezTo>
                  <a:pt x="44" y="33"/>
                  <a:pt x="56" y="30"/>
                  <a:pt x="67" y="27"/>
                </a:cubicBezTo>
                <a:cubicBezTo>
                  <a:pt x="86" y="21"/>
                  <a:pt x="101" y="14"/>
                  <a:pt x="127" y="0"/>
                </a:cubicBezTo>
                <a:cubicBezTo>
                  <a:pt x="127" y="0"/>
                  <a:pt x="129" y="1"/>
                  <a:pt x="129" y="1"/>
                </a:cubicBezTo>
                <a:cubicBezTo>
                  <a:pt x="126" y="31"/>
                  <a:pt x="126" y="70"/>
                  <a:pt x="129" y="100"/>
                </a:cubicBezTo>
                <a:close/>
                <a:moveTo>
                  <a:pt x="52" y="79"/>
                </a:moveTo>
                <a:cubicBezTo>
                  <a:pt x="52" y="78"/>
                  <a:pt x="53" y="77"/>
                  <a:pt x="52" y="77"/>
                </a:cubicBezTo>
                <a:cubicBezTo>
                  <a:pt x="52" y="76"/>
                  <a:pt x="51" y="75"/>
                  <a:pt x="51" y="75"/>
                </a:cubicBezTo>
                <a:cubicBezTo>
                  <a:pt x="46" y="74"/>
                  <a:pt x="38" y="72"/>
                  <a:pt x="31" y="71"/>
                </a:cubicBezTo>
                <a:cubicBezTo>
                  <a:pt x="30" y="70"/>
                  <a:pt x="30" y="71"/>
                  <a:pt x="29" y="71"/>
                </a:cubicBezTo>
                <a:cubicBezTo>
                  <a:pt x="29" y="72"/>
                  <a:pt x="28" y="72"/>
                  <a:pt x="28" y="73"/>
                </a:cubicBezTo>
                <a:cubicBezTo>
                  <a:pt x="28" y="87"/>
                  <a:pt x="31" y="123"/>
                  <a:pt x="53" y="121"/>
                </a:cubicBezTo>
                <a:cubicBezTo>
                  <a:pt x="54" y="121"/>
                  <a:pt x="54" y="120"/>
                  <a:pt x="54" y="119"/>
                </a:cubicBezTo>
                <a:cubicBezTo>
                  <a:pt x="51" y="105"/>
                  <a:pt x="50" y="101"/>
                  <a:pt x="52" y="79"/>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p>
        </p:txBody>
      </p:sp>
      <p:sp>
        <p:nvSpPr>
          <p:cNvPr id="26" name="Freeform 10">
            <a:extLst>
              <a:ext uri="{FF2B5EF4-FFF2-40B4-BE49-F238E27FC236}">
                <a16:creationId xmlns:a16="http://schemas.microsoft.com/office/drawing/2014/main" id="{BDCD2E41-1D2E-4578-BF15-9650B11AE9FD}"/>
              </a:ext>
            </a:extLst>
          </p:cNvPr>
          <p:cNvSpPr>
            <a:spLocks noEditPoints="1"/>
          </p:cNvSpPr>
          <p:nvPr/>
        </p:nvSpPr>
        <p:spPr bwMode="auto">
          <a:xfrm>
            <a:off x="1558744" y="1364113"/>
            <a:ext cx="553478" cy="477833"/>
          </a:xfrm>
          <a:custGeom>
            <a:avLst/>
            <a:gdLst>
              <a:gd name="T0" fmla="*/ 156 w 162"/>
              <a:gd name="T1" fmla="*/ 108 h 124"/>
              <a:gd name="T2" fmla="*/ 154 w 162"/>
              <a:gd name="T3" fmla="*/ 84 h 124"/>
              <a:gd name="T4" fmla="*/ 162 w 162"/>
              <a:gd name="T5" fmla="*/ 8 h 124"/>
              <a:gd name="T6" fmla="*/ 58 w 162"/>
              <a:gd name="T7" fmla="*/ 0 h 124"/>
              <a:gd name="T8" fmla="*/ 50 w 162"/>
              <a:gd name="T9" fmla="*/ 10 h 124"/>
              <a:gd name="T10" fmla="*/ 118 w 162"/>
              <a:gd name="T11" fmla="*/ 20 h 124"/>
              <a:gd name="T12" fmla="*/ 143 w 162"/>
              <a:gd name="T13" fmla="*/ 20 h 124"/>
              <a:gd name="T14" fmla="*/ 147 w 162"/>
              <a:gd name="T15" fmla="*/ 23 h 124"/>
              <a:gd name="T16" fmla="*/ 118 w 162"/>
              <a:gd name="T17" fmla="*/ 27 h 124"/>
              <a:gd name="T18" fmla="*/ 143 w 162"/>
              <a:gd name="T19" fmla="*/ 37 h 124"/>
              <a:gd name="T20" fmla="*/ 147 w 162"/>
              <a:gd name="T21" fmla="*/ 41 h 124"/>
              <a:gd name="T22" fmla="*/ 118 w 162"/>
              <a:gd name="T23" fmla="*/ 44 h 124"/>
              <a:gd name="T24" fmla="*/ 143 w 162"/>
              <a:gd name="T25" fmla="*/ 55 h 124"/>
              <a:gd name="T26" fmla="*/ 147 w 162"/>
              <a:gd name="T27" fmla="*/ 59 h 124"/>
              <a:gd name="T28" fmla="*/ 118 w 162"/>
              <a:gd name="T29" fmla="*/ 62 h 124"/>
              <a:gd name="T30" fmla="*/ 112 w 162"/>
              <a:gd name="T31" fmla="*/ 93 h 124"/>
              <a:gd name="T32" fmla="*/ 104 w 162"/>
              <a:gd name="T33" fmla="*/ 100 h 124"/>
              <a:gd name="T34" fmla="*/ 6 w 162"/>
              <a:gd name="T35" fmla="*/ 124 h 124"/>
              <a:gd name="T36" fmla="*/ 8 w 162"/>
              <a:gd name="T37" fmla="*/ 100 h 124"/>
              <a:gd name="T38" fmla="*/ 0 w 162"/>
              <a:gd name="T39" fmla="*/ 24 h 124"/>
              <a:gd name="T40" fmla="*/ 104 w 162"/>
              <a:gd name="T41" fmla="*/ 16 h 124"/>
              <a:gd name="T42" fmla="*/ 112 w 162"/>
              <a:gd name="T43" fmla="*/ 93 h 124"/>
              <a:gd name="T44" fmla="*/ 93 w 162"/>
              <a:gd name="T45" fmla="*/ 36 h 124"/>
              <a:gd name="T46" fmla="*/ 96 w 162"/>
              <a:gd name="T47" fmla="*/ 39 h 124"/>
              <a:gd name="T48" fmla="*/ 19 w 162"/>
              <a:gd name="T49" fmla="*/ 42 h 124"/>
              <a:gd name="T50" fmla="*/ 16 w 162"/>
              <a:gd name="T51" fmla="*/ 39 h 124"/>
              <a:gd name="T52" fmla="*/ 19 w 162"/>
              <a:gd name="T53" fmla="*/ 53 h 124"/>
              <a:gd name="T54" fmla="*/ 96 w 162"/>
              <a:gd name="T55" fmla="*/ 56 h 124"/>
              <a:gd name="T56" fmla="*/ 93 w 162"/>
              <a:gd name="T57" fmla="*/ 59 h 124"/>
              <a:gd name="T58" fmla="*/ 16 w 162"/>
              <a:gd name="T59" fmla="*/ 56 h 124"/>
              <a:gd name="T60" fmla="*/ 19 w 162"/>
              <a:gd name="T61" fmla="*/ 53 h 124"/>
              <a:gd name="T62" fmla="*/ 93 w 162"/>
              <a:gd name="T63" fmla="*/ 71 h 124"/>
              <a:gd name="T64" fmla="*/ 96 w 162"/>
              <a:gd name="T65" fmla="*/ 74 h 124"/>
              <a:gd name="T66" fmla="*/ 19 w 162"/>
              <a:gd name="T67" fmla="*/ 77 h 124"/>
              <a:gd name="T68" fmla="*/ 16 w 162"/>
              <a:gd name="T69" fmla="*/ 74 h 124"/>
              <a:gd name="T70" fmla="*/ 12 w 162"/>
              <a:gd name="T71" fmla="*/ 111 h 124"/>
              <a:gd name="T72" fmla="*/ 11 w 162"/>
              <a:gd name="T73" fmla="*/ 95 h 124"/>
              <a:gd name="T74" fmla="*/ 6 w 162"/>
              <a:gd name="T75" fmla="*/ 27 h 124"/>
              <a:gd name="T76" fmla="*/ 101 w 162"/>
              <a:gd name="T77" fmla="*/ 22 h 124"/>
              <a:gd name="T78" fmla="*/ 106 w 162"/>
              <a:gd name="T79" fmla="*/ 90 h 124"/>
              <a:gd name="T80" fmla="*/ 100 w 162"/>
              <a:gd name="T81" fmla="*/ 9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24">
                <a:moveTo>
                  <a:pt x="118" y="85"/>
                </a:moveTo>
                <a:cubicBezTo>
                  <a:pt x="137" y="86"/>
                  <a:pt x="144" y="97"/>
                  <a:pt x="156" y="108"/>
                </a:cubicBezTo>
                <a:cubicBezTo>
                  <a:pt x="156" y="100"/>
                  <a:pt x="156" y="92"/>
                  <a:pt x="154" y="84"/>
                </a:cubicBezTo>
                <a:cubicBezTo>
                  <a:pt x="154" y="84"/>
                  <a:pt x="154" y="84"/>
                  <a:pt x="154" y="84"/>
                </a:cubicBezTo>
                <a:cubicBezTo>
                  <a:pt x="159" y="84"/>
                  <a:pt x="162" y="81"/>
                  <a:pt x="162" y="76"/>
                </a:cubicBezTo>
                <a:cubicBezTo>
                  <a:pt x="162" y="60"/>
                  <a:pt x="162" y="25"/>
                  <a:pt x="162" y="8"/>
                </a:cubicBezTo>
                <a:cubicBezTo>
                  <a:pt x="162" y="4"/>
                  <a:pt x="159" y="0"/>
                  <a:pt x="154" y="0"/>
                </a:cubicBezTo>
                <a:cubicBezTo>
                  <a:pt x="122" y="0"/>
                  <a:pt x="90" y="0"/>
                  <a:pt x="58" y="0"/>
                </a:cubicBezTo>
                <a:cubicBezTo>
                  <a:pt x="54" y="0"/>
                  <a:pt x="50" y="4"/>
                  <a:pt x="50" y="8"/>
                </a:cubicBezTo>
                <a:cubicBezTo>
                  <a:pt x="50" y="10"/>
                  <a:pt x="50" y="10"/>
                  <a:pt x="50" y="10"/>
                </a:cubicBezTo>
                <a:cubicBezTo>
                  <a:pt x="105" y="10"/>
                  <a:pt x="105" y="10"/>
                  <a:pt x="105" y="10"/>
                </a:cubicBezTo>
                <a:cubicBezTo>
                  <a:pt x="112" y="10"/>
                  <a:pt x="117" y="14"/>
                  <a:pt x="118" y="20"/>
                </a:cubicBezTo>
                <a:cubicBezTo>
                  <a:pt x="118" y="20"/>
                  <a:pt x="118" y="20"/>
                  <a:pt x="118" y="20"/>
                </a:cubicBezTo>
                <a:cubicBezTo>
                  <a:pt x="143" y="20"/>
                  <a:pt x="143" y="20"/>
                  <a:pt x="143" y="20"/>
                </a:cubicBezTo>
                <a:cubicBezTo>
                  <a:pt x="145" y="20"/>
                  <a:pt x="147" y="22"/>
                  <a:pt x="147" y="23"/>
                </a:cubicBezTo>
                <a:cubicBezTo>
                  <a:pt x="147" y="23"/>
                  <a:pt x="147" y="23"/>
                  <a:pt x="147" y="23"/>
                </a:cubicBezTo>
                <a:cubicBezTo>
                  <a:pt x="147" y="25"/>
                  <a:pt x="145" y="27"/>
                  <a:pt x="143" y="27"/>
                </a:cubicBezTo>
                <a:cubicBezTo>
                  <a:pt x="118" y="27"/>
                  <a:pt x="118" y="27"/>
                  <a:pt x="118" y="27"/>
                </a:cubicBezTo>
                <a:cubicBezTo>
                  <a:pt x="118" y="37"/>
                  <a:pt x="118" y="37"/>
                  <a:pt x="118" y="37"/>
                </a:cubicBezTo>
                <a:cubicBezTo>
                  <a:pt x="143" y="37"/>
                  <a:pt x="143" y="37"/>
                  <a:pt x="143" y="37"/>
                </a:cubicBezTo>
                <a:cubicBezTo>
                  <a:pt x="145" y="37"/>
                  <a:pt x="147" y="39"/>
                  <a:pt x="147" y="41"/>
                </a:cubicBezTo>
                <a:cubicBezTo>
                  <a:pt x="147" y="41"/>
                  <a:pt x="147" y="41"/>
                  <a:pt x="147" y="41"/>
                </a:cubicBezTo>
                <a:cubicBezTo>
                  <a:pt x="147" y="42"/>
                  <a:pt x="145" y="44"/>
                  <a:pt x="143" y="44"/>
                </a:cubicBezTo>
                <a:cubicBezTo>
                  <a:pt x="118" y="44"/>
                  <a:pt x="118" y="44"/>
                  <a:pt x="118" y="44"/>
                </a:cubicBezTo>
                <a:cubicBezTo>
                  <a:pt x="118" y="55"/>
                  <a:pt x="118" y="55"/>
                  <a:pt x="118" y="55"/>
                </a:cubicBezTo>
                <a:cubicBezTo>
                  <a:pt x="143" y="55"/>
                  <a:pt x="143" y="55"/>
                  <a:pt x="143" y="55"/>
                </a:cubicBezTo>
                <a:cubicBezTo>
                  <a:pt x="145" y="55"/>
                  <a:pt x="147" y="57"/>
                  <a:pt x="147" y="59"/>
                </a:cubicBezTo>
                <a:cubicBezTo>
                  <a:pt x="147" y="59"/>
                  <a:pt x="147" y="59"/>
                  <a:pt x="147" y="59"/>
                </a:cubicBezTo>
                <a:cubicBezTo>
                  <a:pt x="147" y="60"/>
                  <a:pt x="145" y="62"/>
                  <a:pt x="143" y="62"/>
                </a:cubicBezTo>
                <a:cubicBezTo>
                  <a:pt x="118" y="62"/>
                  <a:pt x="118" y="62"/>
                  <a:pt x="118" y="62"/>
                </a:cubicBezTo>
                <a:cubicBezTo>
                  <a:pt x="118" y="85"/>
                  <a:pt x="118" y="85"/>
                  <a:pt x="118" y="85"/>
                </a:cubicBezTo>
                <a:close/>
                <a:moveTo>
                  <a:pt x="112" y="93"/>
                </a:moveTo>
                <a:cubicBezTo>
                  <a:pt x="112" y="95"/>
                  <a:pt x="111" y="97"/>
                  <a:pt x="109" y="98"/>
                </a:cubicBezTo>
                <a:cubicBezTo>
                  <a:pt x="108" y="100"/>
                  <a:pt x="106" y="101"/>
                  <a:pt x="104" y="100"/>
                </a:cubicBezTo>
                <a:cubicBezTo>
                  <a:pt x="74" y="100"/>
                  <a:pt x="35" y="95"/>
                  <a:pt x="16" y="115"/>
                </a:cubicBezTo>
                <a:cubicBezTo>
                  <a:pt x="13" y="118"/>
                  <a:pt x="10" y="121"/>
                  <a:pt x="6" y="124"/>
                </a:cubicBezTo>
                <a:cubicBezTo>
                  <a:pt x="6" y="116"/>
                  <a:pt x="6" y="108"/>
                  <a:pt x="8" y="100"/>
                </a:cubicBezTo>
                <a:cubicBezTo>
                  <a:pt x="8" y="100"/>
                  <a:pt x="8" y="100"/>
                  <a:pt x="8" y="100"/>
                </a:cubicBezTo>
                <a:cubicBezTo>
                  <a:pt x="4" y="100"/>
                  <a:pt x="0" y="96"/>
                  <a:pt x="0" y="92"/>
                </a:cubicBezTo>
                <a:cubicBezTo>
                  <a:pt x="0" y="24"/>
                  <a:pt x="0" y="24"/>
                  <a:pt x="0" y="24"/>
                </a:cubicBezTo>
                <a:cubicBezTo>
                  <a:pt x="0" y="20"/>
                  <a:pt x="4" y="16"/>
                  <a:pt x="8" y="16"/>
                </a:cubicBezTo>
                <a:cubicBezTo>
                  <a:pt x="40" y="16"/>
                  <a:pt x="72" y="16"/>
                  <a:pt x="104" y="16"/>
                </a:cubicBezTo>
                <a:cubicBezTo>
                  <a:pt x="108" y="16"/>
                  <a:pt x="112" y="20"/>
                  <a:pt x="112" y="24"/>
                </a:cubicBezTo>
                <a:cubicBezTo>
                  <a:pt x="112" y="41"/>
                  <a:pt x="112" y="76"/>
                  <a:pt x="112" y="93"/>
                </a:cubicBezTo>
                <a:close/>
                <a:moveTo>
                  <a:pt x="19" y="36"/>
                </a:moveTo>
                <a:cubicBezTo>
                  <a:pt x="93" y="36"/>
                  <a:pt x="93" y="36"/>
                  <a:pt x="93" y="36"/>
                </a:cubicBezTo>
                <a:cubicBezTo>
                  <a:pt x="95" y="36"/>
                  <a:pt x="96" y="37"/>
                  <a:pt x="96" y="39"/>
                </a:cubicBezTo>
                <a:cubicBezTo>
                  <a:pt x="96" y="39"/>
                  <a:pt x="96" y="39"/>
                  <a:pt x="96" y="39"/>
                </a:cubicBezTo>
                <a:cubicBezTo>
                  <a:pt x="96" y="41"/>
                  <a:pt x="95" y="42"/>
                  <a:pt x="93" y="42"/>
                </a:cubicBezTo>
                <a:cubicBezTo>
                  <a:pt x="19" y="42"/>
                  <a:pt x="19" y="42"/>
                  <a:pt x="19" y="42"/>
                </a:cubicBezTo>
                <a:cubicBezTo>
                  <a:pt x="17" y="42"/>
                  <a:pt x="16" y="41"/>
                  <a:pt x="16" y="39"/>
                </a:cubicBezTo>
                <a:cubicBezTo>
                  <a:pt x="16" y="39"/>
                  <a:pt x="16" y="39"/>
                  <a:pt x="16" y="39"/>
                </a:cubicBezTo>
                <a:cubicBezTo>
                  <a:pt x="16" y="37"/>
                  <a:pt x="17" y="36"/>
                  <a:pt x="19" y="36"/>
                </a:cubicBezTo>
                <a:close/>
                <a:moveTo>
                  <a:pt x="19" y="53"/>
                </a:moveTo>
                <a:cubicBezTo>
                  <a:pt x="93" y="53"/>
                  <a:pt x="93" y="53"/>
                  <a:pt x="93" y="53"/>
                </a:cubicBezTo>
                <a:cubicBezTo>
                  <a:pt x="95" y="53"/>
                  <a:pt x="96" y="54"/>
                  <a:pt x="96" y="56"/>
                </a:cubicBezTo>
                <a:cubicBezTo>
                  <a:pt x="96" y="56"/>
                  <a:pt x="96" y="56"/>
                  <a:pt x="96" y="56"/>
                </a:cubicBezTo>
                <a:cubicBezTo>
                  <a:pt x="96" y="58"/>
                  <a:pt x="95" y="59"/>
                  <a:pt x="93" y="59"/>
                </a:cubicBezTo>
                <a:cubicBezTo>
                  <a:pt x="19" y="59"/>
                  <a:pt x="19" y="59"/>
                  <a:pt x="19" y="59"/>
                </a:cubicBezTo>
                <a:cubicBezTo>
                  <a:pt x="17" y="59"/>
                  <a:pt x="16" y="58"/>
                  <a:pt x="16" y="56"/>
                </a:cubicBezTo>
                <a:cubicBezTo>
                  <a:pt x="16" y="56"/>
                  <a:pt x="16" y="56"/>
                  <a:pt x="16" y="56"/>
                </a:cubicBezTo>
                <a:cubicBezTo>
                  <a:pt x="16" y="54"/>
                  <a:pt x="17" y="53"/>
                  <a:pt x="19" y="53"/>
                </a:cubicBezTo>
                <a:close/>
                <a:moveTo>
                  <a:pt x="19" y="71"/>
                </a:moveTo>
                <a:cubicBezTo>
                  <a:pt x="93" y="71"/>
                  <a:pt x="93" y="71"/>
                  <a:pt x="93" y="71"/>
                </a:cubicBezTo>
                <a:cubicBezTo>
                  <a:pt x="95" y="71"/>
                  <a:pt x="96" y="72"/>
                  <a:pt x="96" y="74"/>
                </a:cubicBezTo>
                <a:cubicBezTo>
                  <a:pt x="96" y="74"/>
                  <a:pt x="96" y="74"/>
                  <a:pt x="96" y="74"/>
                </a:cubicBezTo>
                <a:cubicBezTo>
                  <a:pt x="96" y="76"/>
                  <a:pt x="95" y="77"/>
                  <a:pt x="93" y="77"/>
                </a:cubicBezTo>
                <a:cubicBezTo>
                  <a:pt x="19" y="77"/>
                  <a:pt x="19" y="77"/>
                  <a:pt x="19" y="77"/>
                </a:cubicBezTo>
                <a:cubicBezTo>
                  <a:pt x="17" y="77"/>
                  <a:pt x="16" y="76"/>
                  <a:pt x="16" y="74"/>
                </a:cubicBezTo>
                <a:cubicBezTo>
                  <a:pt x="16" y="74"/>
                  <a:pt x="16" y="74"/>
                  <a:pt x="16" y="74"/>
                </a:cubicBezTo>
                <a:cubicBezTo>
                  <a:pt x="16" y="72"/>
                  <a:pt x="17" y="71"/>
                  <a:pt x="19" y="71"/>
                </a:cubicBezTo>
                <a:close/>
                <a:moveTo>
                  <a:pt x="12" y="111"/>
                </a:moveTo>
                <a:cubicBezTo>
                  <a:pt x="13" y="105"/>
                  <a:pt x="14" y="101"/>
                  <a:pt x="16" y="95"/>
                </a:cubicBezTo>
                <a:cubicBezTo>
                  <a:pt x="11" y="95"/>
                  <a:pt x="11" y="95"/>
                  <a:pt x="11" y="95"/>
                </a:cubicBezTo>
                <a:cubicBezTo>
                  <a:pt x="8" y="95"/>
                  <a:pt x="6" y="93"/>
                  <a:pt x="6" y="90"/>
                </a:cubicBezTo>
                <a:cubicBezTo>
                  <a:pt x="6" y="27"/>
                  <a:pt x="6" y="27"/>
                  <a:pt x="6" y="27"/>
                </a:cubicBezTo>
                <a:cubicBezTo>
                  <a:pt x="6" y="24"/>
                  <a:pt x="8" y="22"/>
                  <a:pt x="11" y="22"/>
                </a:cubicBezTo>
                <a:cubicBezTo>
                  <a:pt x="41" y="22"/>
                  <a:pt x="71" y="22"/>
                  <a:pt x="101" y="22"/>
                </a:cubicBezTo>
                <a:cubicBezTo>
                  <a:pt x="104" y="22"/>
                  <a:pt x="106" y="24"/>
                  <a:pt x="106" y="27"/>
                </a:cubicBezTo>
                <a:cubicBezTo>
                  <a:pt x="106" y="42"/>
                  <a:pt x="106" y="75"/>
                  <a:pt x="106" y="90"/>
                </a:cubicBezTo>
                <a:cubicBezTo>
                  <a:pt x="106" y="91"/>
                  <a:pt x="106" y="93"/>
                  <a:pt x="104" y="94"/>
                </a:cubicBezTo>
                <a:cubicBezTo>
                  <a:pt x="103" y="95"/>
                  <a:pt x="102" y="95"/>
                  <a:pt x="100" y="95"/>
                </a:cubicBezTo>
                <a:cubicBezTo>
                  <a:pt x="73" y="95"/>
                  <a:pt x="27" y="92"/>
                  <a:pt x="12" y="111"/>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p>
        </p:txBody>
      </p:sp>
      <p:sp>
        <p:nvSpPr>
          <p:cNvPr id="27" name="TextBox 26">
            <a:extLst>
              <a:ext uri="{FF2B5EF4-FFF2-40B4-BE49-F238E27FC236}">
                <a16:creationId xmlns:a16="http://schemas.microsoft.com/office/drawing/2014/main" id="{A742BC4F-3BAF-44B3-94D0-BC4262BC6536}"/>
              </a:ext>
            </a:extLst>
          </p:cNvPr>
          <p:cNvSpPr txBox="1"/>
          <p:nvPr/>
        </p:nvSpPr>
        <p:spPr>
          <a:xfrm>
            <a:off x="6073698" y="3611651"/>
            <a:ext cx="2515257" cy="986489"/>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lgn="ctr"/>
            <a:r>
              <a:rPr lang="en-US" sz="1600">
                <a:solidFill>
                  <a:schemeClr val="accent3">
                    <a:lumMod val="75000"/>
                  </a:schemeClr>
                </a:solidFill>
                <a:latin typeface="Franklin Gothic Medium"/>
                <a:cs typeface="Times New Roman"/>
              </a:rPr>
              <a:t>Will expand to include personalized account views, single sign-on access and integration with NC FAST and other systems and offer real-time assistance via bi-lingual live agent chat capability</a:t>
            </a:r>
          </a:p>
        </p:txBody>
      </p:sp>
      <p:sp>
        <p:nvSpPr>
          <p:cNvPr id="28" name="Freeform 6">
            <a:extLst>
              <a:ext uri="{FF2B5EF4-FFF2-40B4-BE49-F238E27FC236}">
                <a16:creationId xmlns:a16="http://schemas.microsoft.com/office/drawing/2014/main" id="{43FA6C52-0403-4E85-AF12-B6E27D876923}"/>
              </a:ext>
            </a:extLst>
          </p:cNvPr>
          <p:cNvSpPr>
            <a:spLocks noEditPoints="1"/>
          </p:cNvSpPr>
          <p:nvPr/>
        </p:nvSpPr>
        <p:spPr bwMode="auto">
          <a:xfrm>
            <a:off x="1529697" y="3114502"/>
            <a:ext cx="520568" cy="390530"/>
          </a:xfrm>
          <a:custGeom>
            <a:avLst/>
            <a:gdLst>
              <a:gd name="T0" fmla="*/ 361 w 447"/>
              <a:gd name="T1" fmla="*/ 208 h 340"/>
              <a:gd name="T2" fmla="*/ 346 w 447"/>
              <a:gd name="T3" fmla="*/ 204 h 340"/>
              <a:gd name="T4" fmla="*/ 318 w 447"/>
              <a:gd name="T5" fmla="*/ 246 h 340"/>
              <a:gd name="T6" fmla="*/ 322 w 447"/>
              <a:gd name="T7" fmla="*/ 59 h 340"/>
              <a:gd name="T8" fmla="*/ 349 w 447"/>
              <a:gd name="T9" fmla="*/ 59 h 340"/>
              <a:gd name="T10" fmla="*/ 265 w 447"/>
              <a:gd name="T11" fmla="*/ 190 h 340"/>
              <a:gd name="T12" fmla="*/ 305 w 447"/>
              <a:gd name="T13" fmla="*/ 59 h 340"/>
              <a:gd name="T14" fmla="*/ 305 w 447"/>
              <a:gd name="T15" fmla="*/ 72 h 340"/>
              <a:gd name="T16" fmla="*/ 72 w 447"/>
              <a:gd name="T17" fmla="*/ 190 h 340"/>
              <a:gd name="T18" fmla="*/ 57 w 447"/>
              <a:gd name="T19" fmla="*/ 190 h 340"/>
              <a:gd name="T20" fmla="*/ 369 w 447"/>
              <a:gd name="T21" fmla="*/ 179 h 340"/>
              <a:gd name="T22" fmla="*/ 177 w 447"/>
              <a:gd name="T23" fmla="*/ 230 h 340"/>
              <a:gd name="T24" fmla="*/ 177 w 447"/>
              <a:gd name="T25" fmla="*/ 217 h 340"/>
              <a:gd name="T26" fmla="*/ 116 w 447"/>
              <a:gd name="T27" fmla="*/ 190 h 340"/>
              <a:gd name="T28" fmla="*/ 89 w 447"/>
              <a:gd name="T29" fmla="*/ 190 h 340"/>
              <a:gd name="T30" fmla="*/ 247 w 447"/>
              <a:gd name="T31" fmla="*/ 217 h 340"/>
              <a:gd name="T32" fmla="*/ 265 w 447"/>
              <a:gd name="T33" fmla="*/ 230 h 340"/>
              <a:gd name="T34" fmla="*/ 265 w 447"/>
              <a:gd name="T35" fmla="*/ 217 h 340"/>
              <a:gd name="T36" fmla="*/ 366 w 447"/>
              <a:gd name="T37" fmla="*/ 59 h 340"/>
              <a:gd name="T38" fmla="*/ 383 w 447"/>
              <a:gd name="T39" fmla="*/ 59 h 340"/>
              <a:gd name="T40" fmla="*/ 234 w 447"/>
              <a:gd name="T41" fmla="*/ 113 h 340"/>
              <a:gd name="T42" fmla="*/ 173 w 447"/>
              <a:gd name="T43" fmla="*/ 100 h 340"/>
              <a:gd name="T44" fmla="*/ 173 w 447"/>
              <a:gd name="T45" fmla="*/ 113 h 340"/>
              <a:gd name="T46" fmla="*/ 100 w 447"/>
              <a:gd name="T47" fmla="*/ 67 h 340"/>
              <a:gd name="T48" fmla="*/ 84 w 447"/>
              <a:gd name="T49" fmla="*/ 90 h 340"/>
              <a:gd name="T50" fmla="*/ 133 w 447"/>
              <a:gd name="T51" fmla="*/ 190 h 340"/>
              <a:gd name="T52" fmla="*/ 432 w 447"/>
              <a:gd name="T53" fmla="*/ 0 h 340"/>
              <a:gd name="T54" fmla="*/ 0 w 447"/>
              <a:gd name="T55" fmla="*/ 281 h 340"/>
              <a:gd name="T56" fmla="*/ 178 w 447"/>
              <a:gd name="T57" fmla="*/ 321 h 340"/>
              <a:gd name="T58" fmla="*/ 332 w 447"/>
              <a:gd name="T59" fmla="*/ 340 h 340"/>
              <a:gd name="T60" fmla="*/ 268 w 447"/>
              <a:gd name="T61" fmla="*/ 296 h 340"/>
              <a:gd name="T62" fmla="*/ 447 w 447"/>
              <a:gd name="T63" fmla="*/ 15 h 340"/>
              <a:gd name="T64" fmla="*/ 379 w 447"/>
              <a:gd name="T65" fmla="*/ 286 h 340"/>
              <a:gd name="T66" fmla="*/ 417 w 447"/>
              <a:gd name="T67" fmla="*/ 286 h 340"/>
              <a:gd name="T68" fmla="*/ 29 w 447"/>
              <a:gd name="T69" fmla="*/ 30 h 340"/>
              <a:gd name="T70" fmla="*/ 119 w 447"/>
              <a:gd name="T71" fmla="*/ 134 h 340"/>
              <a:gd name="T72" fmla="*/ 91 w 447"/>
              <a:gd name="T73" fmla="*/ 93 h 340"/>
              <a:gd name="T74" fmla="*/ 76 w 447"/>
              <a:gd name="T75" fmla="*/ 96 h 340"/>
              <a:gd name="T76" fmla="*/ 119 w 447"/>
              <a:gd name="T77" fmla="*/ 134 h 340"/>
              <a:gd name="T78" fmla="*/ 221 w 447"/>
              <a:gd name="T79" fmla="*/ 190 h 340"/>
              <a:gd name="T80" fmla="*/ 261 w 447"/>
              <a:gd name="T81" fmla="*/ 59 h 340"/>
              <a:gd name="T82" fmla="*/ 261 w 447"/>
              <a:gd name="T83" fmla="*/ 72 h 340"/>
              <a:gd name="T84" fmla="*/ 191 w 447"/>
              <a:gd name="T85" fmla="*/ 59 h 340"/>
              <a:gd name="T86" fmla="*/ 217 w 447"/>
              <a:gd name="T87" fmla="*/ 59 h 340"/>
              <a:gd name="T88" fmla="*/ 147 w 447"/>
              <a:gd name="T89" fmla="*/ 72 h 340"/>
              <a:gd name="T90" fmla="*/ 217 w 447"/>
              <a:gd name="T91" fmla="*/ 100 h 340"/>
              <a:gd name="T92" fmla="*/ 217 w 447"/>
              <a:gd name="T93" fmla="*/ 113 h 340"/>
              <a:gd name="T94" fmla="*/ 177 w 447"/>
              <a:gd name="T95" fmla="*/ 176 h 340"/>
              <a:gd name="T96" fmla="*/ 203 w 447"/>
              <a:gd name="T97" fmla="*/ 17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7" h="340">
                <a:moveTo>
                  <a:pt x="388" y="246"/>
                </a:moveTo>
                <a:cubicBezTo>
                  <a:pt x="388" y="245"/>
                  <a:pt x="388" y="237"/>
                  <a:pt x="388" y="237"/>
                </a:cubicBezTo>
                <a:cubicBezTo>
                  <a:pt x="388" y="224"/>
                  <a:pt x="377" y="211"/>
                  <a:pt x="361" y="208"/>
                </a:cubicBezTo>
                <a:cubicBezTo>
                  <a:pt x="360" y="207"/>
                  <a:pt x="360" y="205"/>
                  <a:pt x="360" y="204"/>
                </a:cubicBezTo>
                <a:cubicBezTo>
                  <a:pt x="358" y="205"/>
                  <a:pt x="355" y="206"/>
                  <a:pt x="353" y="206"/>
                </a:cubicBezTo>
                <a:cubicBezTo>
                  <a:pt x="351" y="206"/>
                  <a:pt x="348" y="205"/>
                  <a:pt x="346" y="204"/>
                </a:cubicBezTo>
                <a:cubicBezTo>
                  <a:pt x="346" y="205"/>
                  <a:pt x="346" y="207"/>
                  <a:pt x="345" y="208"/>
                </a:cubicBezTo>
                <a:cubicBezTo>
                  <a:pt x="330" y="211"/>
                  <a:pt x="318" y="224"/>
                  <a:pt x="318" y="237"/>
                </a:cubicBezTo>
                <a:cubicBezTo>
                  <a:pt x="318" y="237"/>
                  <a:pt x="318" y="245"/>
                  <a:pt x="318" y="246"/>
                </a:cubicBezTo>
                <a:lnTo>
                  <a:pt x="388" y="246"/>
                </a:lnTo>
                <a:close/>
                <a:moveTo>
                  <a:pt x="349" y="59"/>
                </a:moveTo>
                <a:cubicBezTo>
                  <a:pt x="322" y="59"/>
                  <a:pt x="322" y="59"/>
                  <a:pt x="322" y="59"/>
                </a:cubicBezTo>
                <a:cubicBezTo>
                  <a:pt x="322" y="72"/>
                  <a:pt x="322" y="72"/>
                  <a:pt x="322" y="72"/>
                </a:cubicBezTo>
                <a:cubicBezTo>
                  <a:pt x="349" y="72"/>
                  <a:pt x="349" y="72"/>
                  <a:pt x="349" y="72"/>
                </a:cubicBezTo>
                <a:lnTo>
                  <a:pt x="349" y="59"/>
                </a:lnTo>
                <a:close/>
                <a:moveTo>
                  <a:pt x="291" y="176"/>
                </a:moveTo>
                <a:cubicBezTo>
                  <a:pt x="265" y="176"/>
                  <a:pt x="265" y="176"/>
                  <a:pt x="265" y="176"/>
                </a:cubicBezTo>
                <a:cubicBezTo>
                  <a:pt x="265" y="190"/>
                  <a:pt x="265" y="190"/>
                  <a:pt x="265" y="190"/>
                </a:cubicBezTo>
                <a:cubicBezTo>
                  <a:pt x="291" y="190"/>
                  <a:pt x="291" y="190"/>
                  <a:pt x="291" y="190"/>
                </a:cubicBezTo>
                <a:lnTo>
                  <a:pt x="291" y="176"/>
                </a:lnTo>
                <a:close/>
                <a:moveTo>
                  <a:pt x="305" y="59"/>
                </a:moveTo>
                <a:cubicBezTo>
                  <a:pt x="278" y="59"/>
                  <a:pt x="278" y="59"/>
                  <a:pt x="278" y="59"/>
                </a:cubicBezTo>
                <a:cubicBezTo>
                  <a:pt x="278" y="72"/>
                  <a:pt x="278" y="72"/>
                  <a:pt x="278" y="72"/>
                </a:cubicBezTo>
                <a:cubicBezTo>
                  <a:pt x="305" y="72"/>
                  <a:pt x="305" y="72"/>
                  <a:pt x="305" y="72"/>
                </a:cubicBezTo>
                <a:lnTo>
                  <a:pt x="305" y="59"/>
                </a:lnTo>
                <a:close/>
                <a:moveTo>
                  <a:pt x="57" y="190"/>
                </a:moveTo>
                <a:cubicBezTo>
                  <a:pt x="72" y="190"/>
                  <a:pt x="72" y="190"/>
                  <a:pt x="72" y="190"/>
                </a:cubicBezTo>
                <a:cubicBezTo>
                  <a:pt x="72" y="176"/>
                  <a:pt x="72" y="176"/>
                  <a:pt x="72" y="176"/>
                </a:cubicBezTo>
                <a:cubicBezTo>
                  <a:pt x="57" y="176"/>
                  <a:pt x="57" y="176"/>
                  <a:pt x="57" y="176"/>
                </a:cubicBezTo>
                <a:lnTo>
                  <a:pt x="57" y="190"/>
                </a:lnTo>
                <a:close/>
                <a:moveTo>
                  <a:pt x="337" y="179"/>
                </a:moveTo>
                <a:cubicBezTo>
                  <a:pt x="337" y="190"/>
                  <a:pt x="344" y="202"/>
                  <a:pt x="353" y="202"/>
                </a:cubicBezTo>
                <a:cubicBezTo>
                  <a:pt x="362" y="202"/>
                  <a:pt x="369" y="190"/>
                  <a:pt x="369" y="179"/>
                </a:cubicBezTo>
                <a:cubicBezTo>
                  <a:pt x="369" y="167"/>
                  <a:pt x="362" y="159"/>
                  <a:pt x="353" y="159"/>
                </a:cubicBezTo>
                <a:cubicBezTo>
                  <a:pt x="344" y="159"/>
                  <a:pt x="337" y="167"/>
                  <a:pt x="337" y="179"/>
                </a:cubicBezTo>
                <a:close/>
                <a:moveTo>
                  <a:pt x="177" y="230"/>
                </a:moveTo>
                <a:cubicBezTo>
                  <a:pt x="203" y="230"/>
                  <a:pt x="203" y="230"/>
                  <a:pt x="203" y="230"/>
                </a:cubicBezTo>
                <a:cubicBezTo>
                  <a:pt x="203" y="217"/>
                  <a:pt x="203" y="217"/>
                  <a:pt x="203" y="217"/>
                </a:cubicBezTo>
                <a:cubicBezTo>
                  <a:pt x="177" y="217"/>
                  <a:pt x="177" y="217"/>
                  <a:pt x="177" y="217"/>
                </a:cubicBezTo>
                <a:lnTo>
                  <a:pt x="177" y="230"/>
                </a:lnTo>
                <a:close/>
                <a:moveTo>
                  <a:pt x="89" y="190"/>
                </a:moveTo>
                <a:cubicBezTo>
                  <a:pt x="116" y="190"/>
                  <a:pt x="116" y="190"/>
                  <a:pt x="116" y="190"/>
                </a:cubicBezTo>
                <a:cubicBezTo>
                  <a:pt x="116" y="176"/>
                  <a:pt x="116" y="176"/>
                  <a:pt x="116" y="176"/>
                </a:cubicBezTo>
                <a:cubicBezTo>
                  <a:pt x="89" y="176"/>
                  <a:pt x="89" y="176"/>
                  <a:pt x="89" y="176"/>
                </a:cubicBezTo>
                <a:lnTo>
                  <a:pt x="89" y="190"/>
                </a:lnTo>
                <a:close/>
                <a:moveTo>
                  <a:pt x="221" y="230"/>
                </a:moveTo>
                <a:cubicBezTo>
                  <a:pt x="247" y="230"/>
                  <a:pt x="247" y="230"/>
                  <a:pt x="247" y="230"/>
                </a:cubicBezTo>
                <a:cubicBezTo>
                  <a:pt x="247" y="217"/>
                  <a:pt x="247" y="217"/>
                  <a:pt x="247" y="217"/>
                </a:cubicBezTo>
                <a:cubicBezTo>
                  <a:pt x="221" y="217"/>
                  <a:pt x="221" y="217"/>
                  <a:pt x="221" y="217"/>
                </a:cubicBezTo>
                <a:lnTo>
                  <a:pt x="221" y="230"/>
                </a:lnTo>
                <a:close/>
                <a:moveTo>
                  <a:pt x="265" y="230"/>
                </a:moveTo>
                <a:cubicBezTo>
                  <a:pt x="291" y="230"/>
                  <a:pt x="291" y="230"/>
                  <a:pt x="291" y="230"/>
                </a:cubicBezTo>
                <a:cubicBezTo>
                  <a:pt x="291" y="217"/>
                  <a:pt x="291" y="217"/>
                  <a:pt x="291" y="217"/>
                </a:cubicBezTo>
                <a:cubicBezTo>
                  <a:pt x="265" y="217"/>
                  <a:pt x="265" y="217"/>
                  <a:pt x="265" y="217"/>
                </a:cubicBezTo>
                <a:lnTo>
                  <a:pt x="265" y="230"/>
                </a:lnTo>
                <a:close/>
                <a:moveTo>
                  <a:pt x="383" y="59"/>
                </a:moveTo>
                <a:cubicBezTo>
                  <a:pt x="366" y="59"/>
                  <a:pt x="366" y="59"/>
                  <a:pt x="366" y="59"/>
                </a:cubicBezTo>
                <a:cubicBezTo>
                  <a:pt x="366" y="72"/>
                  <a:pt x="366" y="72"/>
                  <a:pt x="366" y="72"/>
                </a:cubicBezTo>
                <a:cubicBezTo>
                  <a:pt x="383" y="72"/>
                  <a:pt x="383" y="72"/>
                  <a:pt x="383" y="72"/>
                </a:cubicBezTo>
                <a:lnTo>
                  <a:pt x="383" y="59"/>
                </a:lnTo>
                <a:close/>
                <a:moveTo>
                  <a:pt x="261" y="100"/>
                </a:moveTo>
                <a:cubicBezTo>
                  <a:pt x="234" y="100"/>
                  <a:pt x="234" y="100"/>
                  <a:pt x="234" y="100"/>
                </a:cubicBezTo>
                <a:cubicBezTo>
                  <a:pt x="234" y="113"/>
                  <a:pt x="234" y="113"/>
                  <a:pt x="234" y="113"/>
                </a:cubicBezTo>
                <a:cubicBezTo>
                  <a:pt x="261" y="113"/>
                  <a:pt x="261" y="113"/>
                  <a:pt x="261" y="113"/>
                </a:cubicBezTo>
                <a:lnTo>
                  <a:pt x="261" y="100"/>
                </a:lnTo>
                <a:close/>
                <a:moveTo>
                  <a:pt x="173" y="100"/>
                </a:moveTo>
                <a:cubicBezTo>
                  <a:pt x="147" y="100"/>
                  <a:pt x="147" y="100"/>
                  <a:pt x="147" y="100"/>
                </a:cubicBezTo>
                <a:cubicBezTo>
                  <a:pt x="147" y="113"/>
                  <a:pt x="147" y="113"/>
                  <a:pt x="147" y="113"/>
                </a:cubicBezTo>
                <a:cubicBezTo>
                  <a:pt x="173" y="113"/>
                  <a:pt x="173" y="113"/>
                  <a:pt x="173" y="113"/>
                </a:cubicBezTo>
                <a:lnTo>
                  <a:pt x="173" y="100"/>
                </a:lnTo>
                <a:close/>
                <a:moveTo>
                  <a:pt x="84" y="90"/>
                </a:moveTo>
                <a:cubicBezTo>
                  <a:pt x="93" y="90"/>
                  <a:pt x="100" y="79"/>
                  <a:pt x="100" y="67"/>
                </a:cubicBezTo>
                <a:cubicBezTo>
                  <a:pt x="100" y="56"/>
                  <a:pt x="93" y="48"/>
                  <a:pt x="84" y="48"/>
                </a:cubicBezTo>
                <a:cubicBezTo>
                  <a:pt x="75" y="48"/>
                  <a:pt x="68" y="56"/>
                  <a:pt x="68" y="67"/>
                </a:cubicBezTo>
                <a:cubicBezTo>
                  <a:pt x="68" y="79"/>
                  <a:pt x="75" y="90"/>
                  <a:pt x="84" y="90"/>
                </a:cubicBezTo>
                <a:close/>
                <a:moveTo>
                  <a:pt x="159" y="176"/>
                </a:moveTo>
                <a:cubicBezTo>
                  <a:pt x="133" y="176"/>
                  <a:pt x="133" y="176"/>
                  <a:pt x="133" y="176"/>
                </a:cubicBezTo>
                <a:cubicBezTo>
                  <a:pt x="133" y="190"/>
                  <a:pt x="133" y="190"/>
                  <a:pt x="133" y="190"/>
                </a:cubicBezTo>
                <a:cubicBezTo>
                  <a:pt x="159" y="190"/>
                  <a:pt x="159" y="190"/>
                  <a:pt x="159" y="190"/>
                </a:cubicBezTo>
                <a:lnTo>
                  <a:pt x="159" y="176"/>
                </a:lnTo>
                <a:close/>
                <a:moveTo>
                  <a:pt x="432" y="0"/>
                </a:moveTo>
                <a:cubicBezTo>
                  <a:pt x="15" y="0"/>
                  <a:pt x="15" y="0"/>
                  <a:pt x="15" y="0"/>
                </a:cubicBezTo>
                <a:cubicBezTo>
                  <a:pt x="6" y="0"/>
                  <a:pt x="0" y="7"/>
                  <a:pt x="0" y="15"/>
                </a:cubicBezTo>
                <a:cubicBezTo>
                  <a:pt x="0" y="281"/>
                  <a:pt x="0" y="281"/>
                  <a:pt x="0" y="281"/>
                </a:cubicBezTo>
                <a:cubicBezTo>
                  <a:pt x="0" y="289"/>
                  <a:pt x="6" y="296"/>
                  <a:pt x="15" y="296"/>
                </a:cubicBezTo>
                <a:cubicBezTo>
                  <a:pt x="178" y="296"/>
                  <a:pt x="178" y="296"/>
                  <a:pt x="178" y="296"/>
                </a:cubicBezTo>
                <a:cubicBezTo>
                  <a:pt x="178" y="321"/>
                  <a:pt x="178" y="321"/>
                  <a:pt x="178" y="321"/>
                </a:cubicBezTo>
                <a:cubicBezTo>
                  <a:pt x="115" y="321"/>
                  <a:pt x="115" y="321"/>
                  <a:pt x="115" y="321"/>
                </a:cubicBezTo>
                <a:cubicBezTo>
                  <a:pt x="115" y="340"/>
                  <a:pt x="115" y="340"/>
                  <a:pt x="115" y="340"/>
                </a:cubicBezTo>
                <a:cubicBezTo>
                  <a:pt x="332" y="340"/>
                  <a:pt x="332" y="340"/>
                  <a:pt x="332" y="340"/>
                </a:cubicBezTo>
                <a:cubicBezTo>
                  <a:pt x="332" y="321"/>
                  <a:pt x="332" y="321"/>
                  <a:pt x="332" y="321"/>
                </a:cubicBezTo>
                <a:cubicBezTo>
                  <a:pt x="268" y="321"/>
                  <a:pt x="268" y="321"/>
                  <a:pt x="268" y="321"/>
                </a:cubicBezTo>
                <a:cubicBezTo>
                  <a:pt x="268" y="296"/>
                  <a:pt x="268" y="296"/>
                  <a:pt x="268" y="296"/>
                </a:cubicBezTo>
                <a:cubicBezTo>
                  <a:pt x="432" y="296"/>
                  <a:pt x="432" y="296"/>
                  <a:pt x="432" y="296"/>
                </a:cubicBezTo>
                <a:cubicBezTo>
                  <a:pt x="440" y="296"/>
                  <a:pt x="447" y="289"/>
                  <a:pt x="447" y="281"/>
                </a:cubicBezTo>
                <a:cubicBezTo>
                  <a:pt x="447" y="15"/>
                  <a:pt x="447" y="15"/>
                  <a:pt x="447" y="15"/>
                </a:cubicBezTo>
                <a:cubicBezTo>
                  <a:pt x="447" y="7"/>
                  <a:pt x="440" y="0"/>
                  <a:pt x="432" y="0"/>
                </a:cubicBezTo>
                <a:close/>
                <a:moveTo>
                  <a:pt x="417" y="286"/>
                </a:moveTo>
                <a:cubicBezTo>
                  <a:pt x="379" y="286"/>
                  <a:pt x="379" y="286"/>
                  <a:pt x="379" y="286"/>
                </a:cubicBezTo>
                <a:cubicBezTo>
                  <a:pt x="379" y="275"/>
                  <a:pt x="379" y="275"/>
                  <a:pt x="379" y="275"/>
                </a:cubicBezTo>
                <a:cubicBezTo>
                  <a:pt x="417" y="275"/>
                  <a:pt x="417" y="275"/>
                  <a:pt x="417" y="275"/>
                </a:cubicBezTo>
                <a:lnTo>
                  <a:pt x="417" y="286"/>
                </a:lnTo>
                <a:close/>
                <a:moveTo>
                  <a:pt x="417" y="266"/>
                </a:moveTo>
                <a:cubicBezTo>
                  <a:pt x="29" y="266"/>
                  <a:pt x="29" y="266"/>
                  <a:pt x="29" y="266"/>
                </a:cubicBezTo>
                <a:cubicBezTo>
                  <a:pt x="29" y="30"/>
                  <a:pt x="29" y="30"/>
                  <a:pt x="29" y="30"/>
                </a:cubicBezTo>
                <a:cubicBezTo>
                  <a:pt x="417" y="30"/>
                  <a:pt x="417" y="30"/>
                  <a:pt x="417" y="30"/>
                </a:cubicBezTo>
                <a:lnTo>
                  <a:pt x="417" y="266"/>
                </a:lnTo>
                <a:close/>
                <a:moveTo>
                  <a:pt x="119" y="134"/>
                </a:moveTo>
                <a:cubicBezTo>
                  <a:pt x="119" y="134"/>
                  <a:pt x="119" y="126"/>
                  <a:pt x="119" y="126"/>
                </a:cubicBezTo>
                <a:cubicBezTo>
                  <a:pt x="119" y="113"/>
                  <a:pt x="108" y="99"/>
                  <a:pt x="92" y="96"/>
                </a:cubicBezTo>
                <a:cubicBezTo>
                  <a:pt x="91" y="95"/>
                  <a:pt x="91" y="94"/>
                  <a:pt x="91" y="93"/>
                </a:cubicBezTo>
                <a:cubicBezTo>
                  <a:pt x="89" y="94"/>
                  <a:pt x="87" y="95"/>
                  <a:pt x="84" y="95"/>
                </a:cubicBezTo>
                <a:cubicBezTo>
                  <a:pt x="82" y="95"/>
                  <a:pt x="79" y="94"/>
                  <a:pt x="77" y="93"/>
                </a:cubicBezTo>
                <a:cubicBezTo>
                  <a:pt x="77" y="94"/>
                  <a:pt x="77" y="95"/>
                  <a:pt x="76" y="96"/>
                </a:cubicBezTo>
                <a:cubicBezTo>
                  <a:pt x="61" y="99"/>
                  <a:pt x="49" y="113"/>
                  <a:pt x="49" y="126"/>
                </a:cubicBezTo>
                <a:cubicBezTo>
                  <a:pt x="49" y="126"/>
                  <a:pt x="49" y="134"/>
                  <a:pt x="49" y="134"/>
                </a:cubicBezTo>
                <a:lnTo>
                  <a:pt x="119" y="134"/>
                </a:lnTo>
                <a:close/>
                <a:moveTo>
                  <a:pt x="247" y="176"/>
                </a:moveTo>
                <a:cubicBezTo>
                  <a:pt x="221" y="176"/>
                  <a:pt x="221" y="176"/>
                  <a:pt x="221" y="176"/>
                </a:cubicBezTo>
                <a:cubicBezTo>
                  <a:pt x="221" y="190"/>
                  <a:pt x="221" y="190"/>
                  <a:pt x="221" y="190"/>
                </a:cubicBezTo>
                <a:cubicBezTo>
                  <a:pt x="247" y="190"/>
                  <a:pt x="247" y="190"/>
                  <a:pt x="247" y="190"/>
                </a:cubicBezTo>
                <a:lnTo>
                  <a:pt x="247" y="176"/>
                </a:lnTo>
                <a:close/>
                <a:moveTo>
                  <a:pt x="261" y="59"/>
                </a:moveTo>
                <a:cubicBezTo>
                  <a:pt x="234" y="59"/>
                  <a:pt x="234" y="59"/>
                  <a:pt x="234" y="59"/>
                </a:cubicBezTo>
                <a:cubicBezTo>
                  <a:pt x="234" y="72"/>
                  <a:pt x="234" y="72"/>
                  <a:pt x="234" y="72"/>
                </a:cubicBezTo>
                <a:cubicBezTo>
                  <a:pt x="261" y="72"/>
                  <a:pt x="261" y="72"/>
                  <a:pt x="261" y="72"/>
                </a:cubicBezTo>
                <a:lnTo>
                  <a:pt x="261" y="59"/>
                </a:lnTo>
                <a:close/>
                <a:moveTo>
                  <a:pt x="217" y="59"/>
                </a:moveTo>
                <a:cubicBezTo>
                  <a:pt x="191" y="59"/>
                  <a:pt x="191" y="59"/>
                  <a:pt x="191" y="59"/>
                </a:cubicBezTo>
                <a:cubicBezTo>
                  <a:pt x="191" y="72"/>
                  <a:pt x="191" y="72"/>
                  <a:pt x="191" y="72"/>
                </a:cubicBezTo>
                <a:cubicBezTo>
                  <a:pt x="217" y="72"/>
                  <a:pt x="217" y="72"/>
                  <a:pt x="217" y="72"/>
                </a:cubicBezTo>
                <a:lnTo>
                  <a:pt x="217" y="59"/>
                </a:lnTo>
                <a:close/>
                <a:moveTo>
                  <a:pt x="173" y="59"/>
                </a:moveTo>
                <a:cubicBezTo>
                  <a:pt x="147" y="59"/>
                  <a:pt x="147" y="59"/>
                  <a:pt x="147" y="59"/>
                </a:cubicBezTo>
                <a:cubicBezTo>
                  <a:pt x="147" y="72"/>
                  <a:pt x="147" y="72"/>
                  <a:pt x="147" y="72"/>
                </a:cubicBezTo>
                <a:cubicBezTo>
                  <a:pt x="173" y="72"/>
                  <a:pt x="173" y="72"/>
                  <a:pt x="173" y="72"/>
                </a:cubicBezTo>
                <a:lnTo>
                  <a:pt x="173" y="59"/>
                </a:lnTo>
                <a:close/>
                <a:moveTo>
                  <a:pt x="217" y="100"/>
                </a:moveTo>
                <a:cubicBezTo>
                  <a:pt x="191" y="100"/>
                  <a:pt x="191" y="100"/>
                  <a:pt x="191" y="100"/>
                </a:cubicBezTo>
                <a:cubicBezTo>
                  <a:pt x="191" y="113"/>
                  <a:pt x="191" y="113"/>
                  <a:pt x="191" y="113"/>
                </a:cubicBezTo>
                <a:cubicBezTo>
                  <a:pt x="217" y="113"/>
                  <a:pt x="217" y="113"/>
                  <a:pt x="217" y="113"/>
                </a:cubicBezTo>
                <a:lnTo>
                  <a:pt x="217" y="100"/>
                </a:lnTo>
                <a:close/>
                <a:moveTo>
                  <a:pt x="203" y="176"/>
                </a:moveTo>
                <a:cubicBezTo>
                  <a:pt x="177" y="176"/>
                  <a:pt x="177" y="176"/>
                  <a:pt x="177" y="176"/>
                </a:cubicBezTo>
                <a:cubicBezTo>
                  <a:pt x="177" y="190"/>
                  <a:pt x="177" y="190"/>
                  <a:pt x="177" y="190"/>
                </a:cubicBezTo>
                <a:cubicBezTo>
                  <a:pt x="203" y="190"/>
                  <a:pt x="203" y="190"/>
                  <a:pt x="203" y="190"/>
                </a:cubicBezTo>
                <a:lnTo>
                  <a:pt x="203" y="17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IE" sz="1400"/>
          </a:p>
        </p:txBody>
      </p:sp>
    </p:spTree>
    <p:extLst>
      <p:ext uri="{BB962C8B-B14F-4D97-AF65-F5344CB8AC3E}">
        <p14:creationId xmlns:p14="http://schemas.microsoft.com/office/powerpoint/2010/main" val="102684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AC3ADB-1DBB-4E14-B0BB-3A44A75FFFF5}"/>
              </a:ext>
            </a:extLst>
          </p:cNvPr>
          <p:cNvSpPr txBox="1"/>
          <p:nvPr/>
        </p:nvSpPr>
        <p:spPr>
          <a:xfrm>
            <a:off x="0" y="9228"/>
            <a:ext cx="5793040" cy="288666"/>
          </a:xfrm>
          <a:prstGeom prst="rect">
            <a:avLst/>
          </a:prstGeom>
        </p:spPr>
        <p:txBody>
          <a:bodyPr vert="horz" lIns="68580" tIns="34290" rIns="68580" bIns="34290" rtlCol="0" anchor="t">
            <a:noAutofit/>
          </a:bodyPr>
          <a:lstStyle>
            <a:defPPr>
              <a:defRPr lang="en-US"/>
            </a:defPPr>
            <a:lvl1pPr defTabSz="685800">
              <a:lnSpc>
                <a:spcPct val="90000"/>
              </a:lnSpc>
              <a:spcBef>
                <a:spcPct val="0"/>
              </a:spcBef>
              <a:buNone/>
              <a:defRPr sz="2400" b="0" i="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pPr>
              <a:defRPr/>
            </a:pPr>
            <a:r>
              <a:rPr lang="en-US" sz="3200" dirty="0"/>
              <a:t>NC Medicaid Ombudsman </a:t>
            </a:r>
            <a:endParaRPr lang="en-US" sz="3200" dirty="0">
              <a:solidFill>
                <a:schemeClr val="accent3">
                  <a:lumMod val="75000"/>
                </a:schemeClr>
              </a:solidFill>
              <a:latin typeface="Franklin Gothic Demi Cond"/>
              <a:cs typeface="Times New Roman"/>
            </a:endParaRPr>
          </a:p>
        </p:txBody>
      </p:sp>
      <p:sp>
        <p:nvSpPr>
          <p:cNvPr id="41" name="Content Placeholder 3">
            <a:extLst>
              <a:ext uri="{FF2B5EF4-FFF2-40B4-BE49-F238E27FC236}">
                <a16:creationId xmlns:a16="http://schemas.microsoft.com/office/drawing/2014/main" id="{C1258769-ED26-49E6-8DC4-1299A4E0FB21}"/>
              </a:ext>
            </a:extLst>
          </p:cNvPr>
          <p:cNvSpPr txBox="1">
            <a:spLocks/>
          </p:cNvSpPr>
          <p:nvPr/>
        </p:nvSpPr>
        <p:spPr>
          <a:xfrm>
            <a:off x="531936" y="730024"/>
            <a:ext cx="7975331" cy="55866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2" indent="-228600">
              <a:lnSpc>
                <a:spcPct val="114000"/>
              </a:lnSpc>
              <a:buSzPct val="84000"/>
            </a:pPr>
            <a:r>
              <a:rPr lang="en-US" sz="2800" dirty="0">
                <a:solidFill>
                  <a:schemeClr val="accent3">
                    <a:lumMod val="75000"/>
                  </a:schemeClr>
                </a:solidFill>
                <a:latin typeface="Franklin Gothic Medium"/>
                <a:cs typeface="Times New Roman"/>
              </a:rPr>
              <a:t>Launching April 15</a:t>
            </a:r>
            <a:r>
              <a:rPr lang="en-US" sz="2800" baseline="30000" dirty="0">
                <a:solidFill>
                  <a:schemeClr val="accent3">
                    <a:lumMod val="75000"/>
                  </a:schemeClr>
                </a:solidFill>
                <a:latin typeface="Franklin Gothic Medium"/>
                <a:cs typeface="Times New Roman"/>
              </a:rPr>
              <a:t>th</a:t>
            </a:r>
            <a:r>
              <a:rPr lang="en-US" sz="2800" dirty="0">
                <a:solidFill>
                  <a:schemeClr val="accent3">
                    <a:lumMod val="75000"/>
                  </a:schemeClr>
                </a:solidFill>
                <a:latin typeface="Franklin Gothic Medium"/>
                <a:cs typeface="Times New Roman"/>
              </a:rPr>
              <a:t> </a:t>
            </a:r>
          </a:p>
          <a:p>
            <a:pPr marL="457200" lvl="2" indent="-228600">
              <a:lnSpc>
                <a:spcPct val="114000"/>
              </a:lnSpc>
              <a:buSzPct val="84000"/>
            </a:pPr>
            <a:r>
              <a:rPr lang="en-US" sz="2800" u="sng" dirty="0">
                <a:solidFill>
                  <a:srgbClr val="3333FF"/>
                </a:solidFill>
                <a:latin typeface="Franklin Gothic Medium"/>
                <a:cs typeface="Times New Roman"/>
              </a:rPr>
              <a:t>ncmedicaidombudsman.org</a:t>
            </a:r>
            <a:endParaRPr lang="en-US" sz="1400" dirty="0">
              <a:solidFill>
                <a:schemeClr val="accent3">
                  <a:lumMod val="75000"/>
                </a:schemeClr>
              </a:solidFill>
              <a:latin typeface="Franklin Gothic Medium"/>
              <a:cs typeface="Times New Roman"/>
            </a:endParaRPr>
          </a:p>
          <a:p>
            <a:pPr marL="457200" lvl="2" indent="-228600">
              <a:lnSpc>
                <a:spcPct val="114000"/>
              </a:lnSpc>
              <a:buSzPct val="84000"/>
            </a:pPr>
            <a:r>
              <a:rPr lang="en-US" sz="2800" dirty="0">
                <a:solidFill>
                  <a:schemeClr val="accent3">
                    <a:lumMod val="75000"/>
                  </a:schemeClr>
                </a:solidFill>
                <a:latin typeface="Franklin Gothic Medium"/>
                <a:cs typeface="Times New Roman"/>
              </a:rPr>
              <a:t>877-201-3750 </a:t>
            </a:r>
          </a:p>
        </p:txBody>
      </p:sp>
      <p:sp>
        <p:nvSpPr>
          <p:cNvPr id="43" name="TextBox 42">
            <a:extLst>
              <a:ext uri="{FF2B5EF4-FFF2-40B4-BE49-F238E27FC236}">
                <a16:creationId xmlns:a16="http://schemas.microsoft.com/office/drawing/2014/main" id="{47FC53D0-48C7-4CFB-A2E2-BA9A54CECB98}"/>
              </a:ext>
            </a:extLst>
          </p:cNvPr>
          <p:cNvSpPr txBox="1"/>
          <p:nvPr/>
        </p:nvSpPr>
        <p:spPr>
          <a:xfrm>
            <a:off x="5455592" y="3199620"/>
            <a:ext cx="2993927" cy="1092607"/>
          </a:xfrm>
          <a:prstGeom prst="rect">
            <a:avLst/>
          </a:prstGeom>
          <a:noFill/>
        </p:spPr>
        <p:txBody>
          <a:bodyPr wrap="square" lIns="91440" tIns="45720" rIns="91440" bIns="45720" rtlCol="0" anchor="t">
            <a:spAutoFit/>
          </a:bodyPr>
          <a:lstStyle/>
          <a:p>
            <a:r>
              <a:rPr lang="en-US" sz="1400" b="1">
                <a:solidFill>
                  <a:schemeClr val="accent3">
                    <a:lumMod val="75000"/>
                  </a:schemeClr>
                </a:solidFill>
                <a:latin typeface="Franklin Gothic Medium"/>
                <a:ea typeface="Arial" charset="0"/>
                <a:cs typeface="Arial"/>
              </a:rPr>
              <a:t>Issue Resolution and Management </a:t>
            </a:r>
            <a:r>
              <a:rPr lang="en-US" sz="1400">
                <a:solidFill>
                  <a:schemeClr val="accent3">
                    <a:lumMod val="75000"/>
                  </a:schemeClr>
                </a:solidFill>
                <a:latin typeface="Franklin Gothic Book"/>
                <a:ea typeface="Arial" charset="0"/>
                <a:cs typeface="Arial"/>
              </a:rPr>
              <a:t>as the central resource to resolve issues within the Medicaid Managed Care delivery system</a:t>
            </a:r>
          </a:p>
          <a:p>
            <a:endParaRPr lang="en-US" sz="900">
              <a:latin typeface="Arial" charset="0"/>
              <a:ea typeface="Arial" charset="0"/>
              <a:cs typeface="Arial" charset="0"/>
            </a:endParaRPr>
          </a:p>
        </p:txBody>
      </p:sp>
      <p:sp>
        <p:nvSpPr>
          <p:cNvPr id="44" name="TextBox 43">
            <a:extLst>
              <a:ext uri="{FF2B5EF4-FFF2-40B4-BE49-F238E27FC236}">
                <a16:creationId xmlns:a16="http://schemas.microsoft.com/office/drawing/2014/main" id="{A118A515-1DDB-4D88-842C-0DB1B65D2602}"/>
              </a:ext>
            </a:extLst>
          </p:cNvPr>
          <p:cNvSpPr txBox="1"/>
          <p:nvPr/>
        </p:nvSpPr>
        <p:spPr>
          <a:xfrm>
            <a:off x="1301227" y="3122676"/>
            <a:ext cx="2807944" cy="1169551"/>
          </a:xfrm>
          <a:prstGeom prst="rect">
            <a:avLst/>
          </a:prstGeom>
          <a:noFill/>
        </p:spPr>
        <p:txBody>
          <a:bodyPr wrap="square" lIns="91440" tIns="45720" rIns="91440" bIns="45720" rtlCol="0" anchor="t">
            <a:spAutoFit/>
          </a:bodyPr>
          <a:lstStyle/>
          <a:p>
            <a:r>
              <a:rPr lang="en-US" sz="1400" b="1" dirty="0">
                <a:solidFill>
                  <a:schemeClr val="accent3">
                    <a:lumMod val="75000"/>
                  </a:schemeClr>
                </a:solidFill>
                <a:latin typeface="Franklin Gothic Medium"/>
                <a:ea typeface="Arial" charset="0"/>
                <a:cs typeface="Arial"/>
              </a:rPr>
              <a:t>Information and Education </a:t>
            </a:r>
            <a:r>
              <a:rPr lang="en-US" sz="1400" dirty="0">
                <a:solidFill>
                  <a:schemeClr val="accent3">
                    <a:lumMod val="75000"/>
                  </a:schemeClr>
                </a:solidFill>
                <a:latin typeface="Franklin Gothic Book"/>
                <a:ea typeface="Arial" charset="0"/>
                <a:cs typeface="Arial"/>
              </a:rPr>
              <a:t>to inform beneficiaries of their rights and to help answer questions over the phone, website, email, by mail and in person</a:t>
            </a:r>
          </a:p>
        </p:txBody>
      </p:sp>
      <p:sp>
        <p:nvSpPr>
          <p:cNvPr id="45" name="Freeform 7">
            <a:extLst>
              <a:ext uri="{FF2B5EF4-FFF2-40B4-BE49-F238E27FC236}">
                <a16:creationId xmlns:a16="http://schemas.microsoft.com/office/drawing/2014/main" id="{9AB072F9-AE03-45C0-BBE2-5F3D9DFA0C31}"/>
              </a:ext>
            </a:extLst>
          </p:cNvPr>
          <p:cNvSpPr>
            <a:spLocks noEditPoints="1"/>
          </p:cNvSpPr>
          <p:nvPr/>
        </p:nvSpPr>
        <p:spPr bwMode="auto">
          <a:xfrm>
            <a:off x="692624" y="3159679"/>
            <a:ext cx="555498" cy="555498"/>
          </a:xfrm>
          <a:custGeom>
            <a:avLst/>
            <a:gdLst>
              <a:gd name="T0" fmla="*/ 218 w 334"/>
              <a:gd name="T1" fmla="*/ 26 h 332"/>
              <a:gd name="T2" fmla="*/ 256 w 334"/>
              <a:gd name="T3" fmla="*/ 23 h 332"/>
              <a:gd name="T4" fmla="*/ 270 w 334"/>
              <a:gd name="T5" fmla="*/ 59 h 332"/>
              <a:gd name="T6" fmla="*/ 306 w 334"/>
              <a:gd name="T7" fmla="*/ 72 h 332"/>
              <a:gd name="T8" fmla="*/ 304 w 334"/>
              <a:gd name="T9" fmla="*/ 110 h 332"/>
              <a:gd name="T10" fmla="*/ 332 w 334"/>
              <a:gd name="T11" fmla="*/ 136 h 332"/>
              <a:gd name="T12" fmla="*/ 315 w 334"/>
              <a:gd name="T13" fmla="*/ 170 h 332"/>
              <a:gd name="T14" fmla="*/ 329 w 334"/>
              <a:gd name="T15" fmla="*/ 206 h 332"/>
              <a:gd name="T16" fmla="*/ 299 w 334"/>
              <a:gd name="T17" fmla="*/ 230 h 332"/>
              <a:gd name="T18" fmla="*/ 299 w 334"/>
              <a:gd name="T19" fmla="*/ 268 h 332"/>
              <a:gd name="T20" fmla="*/ 261 w 334"/>
              <a:gd name="T21" fmla="*/ 278 h 332"/>
              <a:gd name="T22" fmla="*/ 246 w 334"/>
              <a:gd name="T23" fmla="*/ 313 h 332"/>
              <a:gd name="T24" fmla="*/ 207 w 334"/>
              <a:gd name="T25" fmla="*/ 306 h 332"/>
              <a:gd name="T26" fmla="*/ 179 w 334"/>
              <a:gd name="T27" fmla="*/ 332 h 332"/>
              <a:gd name="T28" fmla="*/ 146 w 334"/>
              <a:gd name="T29" fmla="*/ 310 h 332"/>
              <a:gd name="T30" fmla="*/ 127 w 334"/>
              <a:gd name="T31" fmla="*/ 306 h 332"/>
              <a:gd name="T32" fmla="*/ 89 w 334"/>
              <a:gd name="T33" fmla="*/ 313 h 332"/>
              <a:gd name="T34" fmla="*/ 73 w 334"/>
              <a:gd name="T35" fmla="*/ 278 h 332"/>
              <a:gd name="T36" fmla="*/ 36 w 334"/>
              <a:gd name="T37" fmla="*/ 268 h 332"/>
              <a:gd name="T38" fmla="*/ 35 w 334"/>
              <a:gd name="T39" fmla="*/ 230 h 332"/>
              <a:gd name="T40" fmla="*/ 5 w 334"/>
              <a:gd name="T41" fmla="*/ 206 h 332"/>
              <a:gd name="T42" fmla="*/ 20 w 334"/>
              <a:gd name="T43" fmla="*/ 170 h 332"/>
              <a:gd name="T44" fmla="*/ 3 w 334"/>
              <a:gd name="T45" fmla="*/ 136 h 332"/>
              <a:gd name="T46" fmla="*/ 31 w 334"/>
              <a:gd name="T47" fmla="*/ 110 h 332"/>
              <a:gd name="T48" fmla="*/ 29 w 334"/>
              <a:gd name="T49" fmla="*/ 72 h 332"/>
              <a:gd name="T50" fmla="*/ 65 w 334"/>
              <a:gd name="T51" fmla="*/ 59 h 332"/>
              <a:gd name="T52" fmla="*/ 79 w 334"/>
              <a:gd name="T53" fmla="*/ 23 h 332"/>
              <a:gd name="T54" fmla="*/ 117 w 334"/>
              <a:gd name="T55" fmla="*/ 26 h 332"/>
              <a:gd name="T56" fmla="*/ 144 w 334"/>
              <a:gd name="T57" fmla="*/ 0 h 332"/>
              <a:gd name="T58" fmla="*/ 178 w 334"/>
              <a:gd name="T59" fmla="*/ 18 h 332"/>
              <a:gd name="T60" fmla="*/ 213 w 334"/>
              <a:gd name="T61" fmla="*/ 4 h 332"/>
              <a:gd name="T62" fmla="*/ 281 w 334"/>
              <a:gd name="T63" fmla="*/ 189 h 332"/>
              <a:gd name="T64" fmla="*/ 54 w 334"/>
              <a:gd name="T65"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332">
                <a:moveTo>
                  <a:pt x="213" y="4"/>
                </a:moveTo>
                <a:cubicBezTo>
                  <a:pt x="218" y="26"/>
                  <a:pt x="218" y="26"/>
                  <a:pt x="218" y="26"/>
                </a:cubicBezTo>
                <a:cubicBezTo>
                  <a:pt x="224" y="29"/>
                  <a:pt x="231" y="31"/>
                  <a:pt x="237" y="35"/>
                </a:cubicBezTo>
                <a:cubicBezTo>
                  <a:pt x="256" y="23"/>
                  <a:pt x="256" y="23"/>
                  <a:pt x="256" y="23"/>
                </a:cubicBezTo>
                <a:cubicBezTo>
                  <a:pt x="275" y="37"/>
                  <a:pt x="275" y="37"/>
                  <a:pt x="275" y="37"/>
                </a:cubicBezTo>
                <a:cubicBezTo>
                  <a:pt x="270" y="59"/>
                  <a:pt x="270" y="59"/>
                  <a:pt x="270" y="59"/>
                </a:cubicBezTo>
                <a:cubicBezTo>
                  <a:pt x="275" y="64"/>
                  <a:pt x="280" y="69"/>
                  <a:pt x="284" y="74"/>
                </a:cubicBezTo>
                <a:cubicBezTo>
                  <a:pt x="306" y="72"/>
                  <a:pt x="306" y="72"/>
                  <a:pt x="306" y="72"/>
                </a:cubicBezTo>
                <a:cubicBezTo>
                  <a:pt x="317" y="92"/>
                  <a:pt x="317" y="92"/>
                  <a:pt x="317" y="92"/>
                </a:cubicBezTo>
                <a:cubicBezTo>
                  <a:pt x="304" y="110"/>
                  <a:pt x="304" y="110"/>
                  <a:pt x="304" y="110"/>
                </a:cubicBezTo>
                <a:cubicBezTo>
                  <a:pt x="307" y="116"/>
                  <a:pt x="309" y="123"/>
                  <a:pt x="310" y="130"/>
                </a:cubicBezTo>
                <a:cubicBezTo>
                  <a:pt x="332" y="136"/>
                  <a:pt x="332" y="136"/>
                  <a:pt x="332" y="136"/>
                </a:cubicBezTo>
                <a:cubicBezTo>
                  <a:pt x="334" y="159"/>
                  <a:pt x="334" y="159"/>
                  <a:pt x="334" y="159"/>
                </a:cubicBezTo>
                <a:cubicBezTo>
                  <a:pt x="315" y="170"/>
                  <a:pt x="315" y="170"/>
                  <a:pt x="315" y="170"/>
                </a:cubicBezTo>
                <a:cubicBezTo>
                  <a:pt x="314" y="177"/>
                  <a:pt x="314" y="184"/>
                  <a:pt x="312" y="191"/>
                </a:cubicBezTo>
                <a:cubicBezTo>
                  <a:pt x="329" y="206"/>
                  <a:pt x="329" y="206"/>
                  <a:pt x="329" y="206"/>
                </a:cubicBezTo>
                <a:cubicBezTo>
                  <a:pt x="322" y="228"/>
                  <a:pt x="322" y="228"/>
                  <a:pt x="322" y="228"/>
                </a:cubicBezTo>
                <a:cubicBezTo>
                  <a:pt x="299" y="230"/>
                  <a:pt x="299" y="230"/>
                  <a:pt x="299" y="230"/>
                </a:cubicBezTo>
                <a:cubicBezTo>
                  <a:pt x="296" y="236"/>
                  <a:pt x="293" y="242"/>
                  <a:pt x="289" y="247"/>
                </a:cubicBezTo>
                <a:cubicBezTo>
                  <a:pt x="299" y="268"/>
                  <a:pt x="299" y="268"/>
                  <a:pt x="299" y="268"/>
                </a:cubicBezTo>
                <a:cubicBezTo>
                  <a:pt x="283" y="285"/>
                  <a:pt x="283" y="285"/>
                  <a:pt x="283" y="285"/>
                </a:cubicBezTo>
                <a:cubicBezTo>
                  <a:pt x="261" y="278"/>
                  <a:pt x="261" y="278"/>
                  <a:pt x="261" y="278"/>
                </a:cubicBezTo>
                <a:cubicBezTo>
                  <a:pt x="256" y="282"/>
                  <a:pt x="251" y="286"/>
                  <a:pt x="245" y="289"/>
                </a:cubicBezTo>
                <a:cubicBezTo>
                  <a:pt x="246" y="313"/>
                  <a:pt x="246" y="313"/>
                  <a:pt x="246" y="313"/>
                </a:cubicBezTo>
                <a:cubicBezTo>
                  <a:pt x="224" y="322"/>
                  <a:pt x="224" y="322"/>
                  <a:pt x="224" y="322"/>
                </a:cubicBezTo>
                <a:cubicBezTo>
                  <a:pt x="207" y="306"/>
                  <a:pt x="207" y="306"/>
                  <a:pt x="207" y="306"/>
                </a:cubicBezTo>
                <a:cubicBezTo>
                  <a:pt x="201" y="308"/>
                  <a:pt x="195" y="309"/>
                  <a:pt x="188" y="310"/>
                </a:cubicBezTo>
                <a:cubicBezTo>
                  <a:pt x="179" y="332"/>
                  <a:pt x="179" y="332"/>
                  <a:pt x="179" y="332"/>
                </a:cubicBezTo>
                <a:cubicBezTo>
                  <a:pt x="156" y="332"/>
                  <a:pt x="156" y="332"/>
                  <a:pt x="156" y="332"/>
                </a:cubicBezTo>
                <a:cubicBezTo>
                  <a:pt x="146" y="310"/>
                  <a:pt x="146" y="310"/>
                  <a:pt x="146" y="310"/>
                </a:cubicBezTo>
                <a:cubicBezTo>
                  <a:pt x="143" y="310"/>
                  <a:pt x="140" y="309"/>
                  <a:pt x="137" y="309"/>
                </a:cubicBezTo>
                <a:cubicBezTo>
                  <a:pt x="133" y="308"/>
                  <a:pt x="130" y="307"/>
                  <a:pt x="127" y="306"/>
                </a:cubicBezTo>
                <a:cubicBezTo>
                  <a:pt x="110" y="322"/>
                  <a:pt x="110" y="322"/>
                  <a:pt x="110" y="322"/>
                </a:cubicBezTo>
                <a:cubicBezTo>
                  <a:pt x="89" y="313"/>
                  <a:pt x="89" y="313"/>
                  <a:pt x="89" y="313"/>
                </a:cubicBezTo>
                <a:cubicBezTo>
                  <a:pt x="89" y="289"/>
                  <a:pt x="89" y="289"/>
                  <a:pt x="89" y="289"/>
                </a:cubicBezTo>
                <a:cubicBezTo>
                  <a:pt x="84" y="286"/>
                  <a:pt x="78" y="282"/>
                  <a:pt x="73" y="278"/>
                </a:cubicBezTo>
                <a:cubicBezTo>
                  <a:pt x="51" y="285"/>
                  <a:pt x="51" y="285"/>
                  <a:pt x="51" y="285"/>
                </a:cubicBezTo>
                <a:cubicBezTo>
                  <a:pt x="36" y="268"/>
                  <a:pt x="36" y="268"/>
                  <a:pt x="36" y="268"/>
                </a:cubicBezTo>
                <a:cubicBezTo>
                  <a:pt x="45" y="247"/>
                  <a:pt x="45" y="247"/>
                  <a:pt x="45" y="247"/>
                </a:cubicBezTo>
                <a:cubicBezTo>
                  <a:pt x="42" y="241"/>
                  <a:pt x="38" y="236"/>
                  <a:pt x="35" y="230"/>
                </a:cubicBezTo>
                <a:cubicBezTo>
                  <a:pt x="12" y="228"/>
                  <a:pt x="12" y="228"/>
                  <a:pt x="12" y="228"/>
                </a:cubicBezTo>
                <a:cubicBezTo>
                  <a:pt x="5" y="206"/>
                  <a:pt x="5" y="206"/>
                  <a:pt x="5" y="206"/>
                </a:cubicBezTo>
                <a:cubicBezTo>
                  <a:pt x="22" y="190"/>
                  <a:pt x="22" y="190"/>
                  <a:pt x="22" y="190"/>
                </a:cubicBezTo>
                <a:cubicBezTo>
                  <a:pt x="21" y="184"/>
                  <a:pt x="21" y="177"/>
                  <a:pt x="20" y="170"/>
                </a:cubicBezTo>
                <a:cubicBezTo>
                  <a:pt x="0" y="159"/>
                  <a:pt x="0" y="159"/>
                  <a:pt x="0" y="159"/>
                </a:cubicBezTo>
                <a:cubicBezTo>
                  <a:pt x="3" y="136"/>
                  <a:pt x="3" y="136"/>
                  <a:pt x="3" y="136"/>
                </a:cubicBezTo>
                <a:cubicBezTo>
                  <a:pt x="24" y="129"/>
                  <a:pt x="24" y="129"/>
                  <a:pt x="24" y="129"/>
                </a:cubicBezTo>
                <a:cubicBezTo>
                  <a:pt x="26" y="123"/>
                  <a:pt x="28" y="116"/>
                  <a:pt x="31" y="110"/>
                </a:cubicBezTo>
                <a:cubicBezTo>
                  <a:pt x="17" y="92"/>
                  <a:pt x="17" y="92"/>
                  <a:pt x="17" y="92"/>
                </a:cubicBezTo>
                <a:cubicBezTo>
                  <a:pt x="29" y="72"/>
                  <a:pt x="29" y="72"/>
                  <a:pt x="29" y="72"/>
                </a:cubicBezTo>
                <a:cubicBezTo>
                  <a:pt x="51" y="74"/>
                  <a:pt x="51" y="74"/>
                  <a:pt x="51" y="74"/>
                </a:cubicBezTo>
                <a:cubicBezTo>
                  <a:pt x="55" y="69"/>
                  <a:pt x="60" y="64"/>
                  <a:pt x="65" y="59"/>
                </a:cubicBezTo>
                <a:cubicBezTo>
                  <a:pt x="60" y="37"/>
                  <a:pt x="60" y="37"/>
                  <a:pt x="60" y="37"/>
                </a:cubicBezTo>
                <a:cubicBezTo>
                  <a:pt x="79" y="23"/>
                  <a:pt x="79" y="23"/>
                  <a:pt x="79" y="23"/>
                </a:cubicBezTo>
                <a:cubicBezTo>
                  <a:pt x="98" y="35"/>
                  <a:pt x="98" y="35"/>
                  <a:pt x="98" y="35"/>
                </a:cubicBezTo>
                <a:cubicBezTo>
                  <a:pt x="104" y="31"/>
                  <a:pt x="110" y="29"/>
                  <a:pt x="117" y="26"/>
                </a:cubicBezTo>
                <a:cubicBezTo>
                  <a:pt x="121" y="4"/>
                  <a:pt x="121" y="4"/>
                  <a:pt x="121" y="4"/>
                </a:cubicBezTo>
                <a:cubicBezTo>
                  <a:pt x="144" y="0"/>
                  <a:pt x="144" y="0"/>
                  <a:pt x="144" y="0"/>
                </a:cubicBezTo>
                <a:cubicBezTo>
                  <a:pt x="157" y="18"/>
                  <a:pt x="157" y="18"/>
                  <a:pt x="157" y="18"/>
                </a:cubicBezTo>
                <a:cubicBezTo>
                  <a:pt x="164" y="17"/>
                  <a:pt x="171" y="17"/>
                  <a:pt x="178" y="18"/>
                </a:cubicBezTo>
                <a:cubicBezTo>
                  <a:pt x="191" y="0"/>
                  <a:pt x="191" y="0"/>
                  <a:pt x="191" y="0"/>
                </a:cubicBezTo>
                <a:cubicBezTo>
                  <a:pt x="213" y="4"/>
                  <a:pt x="213" y="4"/>
                  <a:pt x="213" y="4"/>
                </a:cubicBezTo>
                <a:close/>
                <a:moveTo>
                  <a:pt x="143" y="278"/>
                </a:moveTo>
                <a:cubicBezTo>
                  <a:pt x="206" y="292"/>
                  <a:pt x="268" y="252"/>
                  <a:pt x="281" y="189"/>
                </a:cubicBezTo>
                <a:cubicBezTo>
                  <a:pt x="294" y="126"/>
                  <a:pt x="254" y="64"/>
                  <a:pt x="192" y="51"/>
                </a:cubicBezTo>
                <a:cubicBezTo>
                  <a:pt x="129" y="37"/>
                  <a:pt x="67" y="77"/>
                  <a:pt x="54" y="140"/>
                </a:cubicBezTo>
                <a:cubicBezTo>
                  <a:pt x="40" y="203"/>
                  <a:pt x="80" y="265"/>
                  <a:pt x="143" y="278"/>
                </a:cubicBezTo>
                <a:close/>
              </a:path>
            </a:pathLst>
          </a:custGeom>
          <a:solidFill>
            <a:srgbClr val="29424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6" name="Freeform 37">
            <a:extLst>
              <a:ext uri="{FF2B5EF4-FFF2-40B4-BE49-F238E27FC236}">
                <a16:creationId xmlns:a16="http://schemas.microsoft.com/office/drawing/2014/main" id="{6076AAD5-D089-4762-8FCF-45B67FE04750}"/>
              </a:ext>
            </a:extLst>
          </p:cNvPr>
          <p:cNvSpPr>
            <a:spLocks noEditPoints="1"/>
          </p:cNvSpPr>
          <p:nvPr/>
        </p:nvSpPr>
        <p:spPr bwMode="auto">
          <a:xfrm>
            <a:off x="825225" y="3397378"/>
            <a:ext cx="290297" cy="175728"/>
          </a:xfrm>
          <a:custGeom>
            <a:avLst/>
            <a:gdLst>
              <a:gd name="T0" fmla="*/ 267 w 968"/>
              <a:gd name="T1" fmla="*/ 63 h 643"/>
              <a:gd name="T2" fmla="*/ 131 w 968"/>
              <a:gd name="T3" fmla="*/ 71 h 643"/>
              <a:gd name="T4" fmla="*/ 319 w 968"/>
              <a:gd name="T5" fmla="*/ 639 h 643"/>
              <a:gd name="T6" fmla="*/ 116 w 968"/>
              <a:gd name="T7" fmla="*/ 460 h 643"/>
              <a:gd name="T8" fmla="*/ 83 w 968"/>
              <a:gd name="T9" fmla="*/ 427 h 643"/>
              <a:gd name="T10" fmla="*/ 22 w 968"/>
              <a:gd name="T11" fmla="*/ 595 h 643"/>
              <a:gd name="T12" fmla="*/ 98 w 968"/>
              <a:gd name="T13" fmla="*/ 237 h 643"/>
              <a:gd name="T14" fmla="*/ 179 w 968"/>
              <a:gd name="T15" fmla="*/ 198 h 643"/>
              <a:gd name="T16" fmla="*/ 217 w 968"/>
              <a:gd name="T17" fmla="*/ 217 h 643"/>
              <a:gd name="T18" fmla="*/ 259 w 968"/>
              <a:gd name="T19" fmla="*/ 286 h 643"/>
              <a:gd name="T20" fmla="*/ 292 w 968"/>
              <a:gd name="T21" fmla="*/ 234 h 643"/>
              <a:gd name="T22" fmla="*/ 510 w 968"/>
              <a:gd name="T23" fmla="*/ 474 h 643"/>
              <a:gd name="T24" fmla="*/ 334 w 968"/>
              <a:gd name="T25" fmla="*/ 459 h 643"/>
              <a:gd name="T26" fmla="*/ 305 w 968"/>
              <a:gd name="T27" fmla="*/ 421 h 643"/>
              <a:gd name="T28" fmla="*/ 762 w 968"/>
              <a:gd name="T29" fmla="*/ 2 h 643"/>
              <a:gd name="T30" fmla="*/ 742 w 968"/>
              <a:gd name="T31" fmla="*/ 177 h 643"/>
              <a:gd name="T32" fmla="*/ 762 w 968"/>
              <a:gd name="T33" fmla="*/ 2 h 643"/>
              <a:gd name="T34" fmla="*/ 633 w 968"/>
              <a:gd name="T35" fmla="*/ 639 h 643"/>
              <a:gd name="T36" fmla="*/ 574 w 968"/>
              <a:gd name="T37" fmla="*/ 409 h 643"/>
              <a:gd name="T38" fmla="*/ 499 w 968"/>
              <a:gd name="T39" fmla="*/ 180 h 643"/>
              <a:gd name="T40" fmla="*/ 576 w 968"/>
              <a:gd name="T41" fmla="*/ 316 h 643"/>
              <a:gd name="T42" fmla="*/ 655 w 968"/>
              <a:gd name="T43" fmla="*/ 239 h 643"/>
              <a:gd name="T44" fmla="*/ 714 w 968"/>
              <a:gd name="T45" fmla="*/ 200 h 643"/>
              <a:gd name="T46" fmla="*/ 727 w 968"/>
              <a:gd name="T47" fmla="*/ 220 h 643"/>
              <a:gd name="T48" fmla="*/ 720 w 968"/>
              <a:gd name="T49" fmla="*/ 320 h 643"/>
              <a:gd name="T50" fmla="*/ 850 w 968"/>
              <a:gd name="T51" fmla="*/ 221 h 643"/>
              <a:gd name="T52" fmla="*/ 859 w 968"/>
              <a:gd name="T53" fmla="*/ 235 h 643"/>
              <a:gd name="T54" fmla="*/ 897 w 968"/>
              <a:gd name="T55" fmla="*/ 605 h 643"/>
              <a:gd name="T56" fmla="*/ 845 w 968"/>
              <a:gd name="T57" fmla="*/ 639 h 643"/>
              <a:gd name="T58" fmla="*/ 847 w 968"/>
              <a:gd name="T59" fmla="*/ 373 h 643"/>
              <a:gd name="T60" fmla="*/ 859 w 968"/>
              <a:gd name="T61" fmla="*/ 370 h 643"/>
              <a:gd name="T62" fmla="*/ 844 w 968"/>
              <a:gd name="T63" fmla="*/ 56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8" h="643">
                <a:moveTo>
                  <a:pt x="196" y="2"/>
                </a:moveTo>
                <a:cubicBezTo>
                  <a:pt x="233" y="0"/>
                  <a:pt x="265" y="27"/>
                  <a:pt x="267" y="63"/>
                </a:cubicBezTo>
                <a:cubicBezTo>
                  <a:pt x="269" y="98"/>
                  <a:pt x="258" y="174"/>
                  <a:pt x="215" y="177"/>
                </a:cubicBezTo>
                <a:cubicBezTo>
                  <a:pt x="173" y="179"/>
                  <a:pt x="133" y="106"/>
                  <a:pt x="131" y="71"/>
                </a:cubicBezTo>
                <a:cubicBezTo>
                  <a:pt x="130" y="35"/>
                  <a:pt x="158" y="4"/>
                  <a:pt x="196" y="2"/>
                </a:cubicBezTo>
                <a:close/>
                <a:moveTo>
                  <a:pt x="319" y="639"/>
                </a:moveTo>
                <a:cubicBezTo>
                  <a:pt x="112" y="639"/>
                  <a:pt x="112" y="639"/>
                  <a:pt x="112" y="639"/>
                </a:cubicBezTo>
                <a:cubicBezTo>
                  <a:pt x="116" y="579"/>
                  <a:pt x="119" y="521"/>
                  <a:pt x="116" y="460"/>
                </a:cubicBezTo>
                <a:cubicBezTo>
                  <a:pt x="115" y="432"/>
                  <a:pt x="113" y="402"/>
                  <a:pt x="110" y="373"/>
                </a:cubicBezTo>
                <a:cubicBezTo>
                  <a:pt x="100" y="389"/>
                  <a:pt x="91" y="407"/>
                  <a:pt x="83" y="427"/>
                </a:cubicBezTo>
                <a:cubicBezTo>
                  <a:pt x="82" y="496"/>
                  <a:pt x="77" y="519"/>
                  <a:pt x="86" y="586"/>
                </a:cubicBezTo>
                <a:cubicBezTo>
                  <a:pt x="93" y="635"/>
                  <a:pt x="29" y="643"/>
                  <a:pt x="22" y="595"/>
                </a:cubicBezTo>
                <a:cubicBezTo>
                  <a:pt x="17" y="558"/>
                  <a:pt x="0" y="432"/>
                  <a:pt x="11" y="405"/>
                </a:cubicBezTo>
                <a:cubicBezTo>
                  <a:pt x="34" y="347"/>
                  <a:pt x="64" y="290"/>
                  <a:pt x="98" y="237"/>
                </a:cubicBezTo>
                <a:cubicBezTo>
                  <a:pt x="100" y="231"/>
                  <a:pt x="103" y="225"/>
                  <a:pt x="108" y="221"/>
                </a:cubicBezTo>
                <a:cubicBezTo>
                  <a:pt x="117" y="214"/>
                  <a:pt x="164" y="202"/>
                  <a:pt x="179" y="198"/>
                </a:cubicBezTo>
                <a:cubicBezTo>
                  <a:pt x="201" y="226"/>
                  <a:pt x="217" y="250"/>
                  <a:pt x="235" y="299"/>
                </a:cubicBezTo>
                <a:cubicBezTo>
                  <a:pt x="232" y="271"/>
                  <a:pt x="227" y="246"/>
                  <a:pt x="217" y="217"/>
                </a:cubicBezTo>
                <a:cubicBezTo>
                  <a:pt x="230" y="217"/>
                  <a:pt x="230" y="217"/>
                  <a:pt x="230" y="217"/>
                </a:cubicBezTo>
                <a:cubicBezTo>
                  <a:pt x="239" y="234"/>
                  <a:pt x="253" y="267"/>
                  <a:pt x="259" y="286"/>
                </a:cubicBezTo>
                <a:cubicBezTo>
                  <a:pt x="258" y="254"/>
                  <a:pt x="252" y="220"/>
                  <a:pt x="242" y="198"/>
                </a:cubicBezTo>
                <a:cubicBezTo>
                  <a:pt x="268" y="203"/>
                  <a:pt x="279" y="211"/>
                  <a:pt x="292" y="234"/>
                </a:cubicBezTo>
                <a:cubicBezTo>
                  <a:pt x="319" y="286"/>
                  <a:pt x="345" y="349"/>
                  <a:pt x="376" y="399"/>
                </a:cubicBezTo>
                <a:cubicBezTo>
                  <a:pt x="429" y="433"/>
                  <a:pt x="456" y="446"/>
                  <a:pt x="510" y="474"/>
                </a:cubicBezTo>
                <a:cubicBezTo>
                  <a:pt x="554" y="497"/>
                  <a:pt x="529" y="550"/>
                  <a:pt x="483" y="532"/>
                </a:cubicBezTo>
                <a:cubicBezTo>
                  <a:pt x="421" y="508"/>
                  <a:pt x="386" y="495"/>
                  <a:pt x="334" y="459"/>
                </a:cubicBezTo>
                <a:cubicBezTo>
                  <a:pt x="326" y="453"/>
                  <a:pt x="320" y="446"/>
                  <a:pt x="315" y="438"/>
                </a:cubicBezTo>
                <a:cubicBezTo>
                  <a:pt x="311" y="432"/>
                  <a:pt x="308" y="426"/>
                  <a:pt x="305" y="421"/>
                </a:cubicBezTo>
                <a:cubicBezTo>
                  <a:pt x="312" y="483"/>
                  <a:pt x="316" y="544"/>
                  <a:pt x="319" y="639"/>
                </a:cubicBezTo>
                <a:close/>
                <a:moveTo>
                  <a:pt x="762" y="2"/>
                </a:moveTo>
                <a:cubicBezTo>
                  <a:pt x="724" y="0"/>
                  <a:pt x="692" y="27"/>
                  <a:pt x="690" y="63"/>
                </a:cubicBezTo>
                <a:cubicBezTo>
                  <a:pt x="689" y="98"/>
                  <a:pt x="699" y="174"/>
                  <a:pt x="742" y="177"/>
                </a:cubicBezTo>
                <a:cubicBezTo>
                  <a:pt x="784" y="179"/>
                  <a:pt x="824" y="106"/>
                  <a:pt x="826" y="71"/>
                </a:cubicBezTo>
                <a:cubicBezTo>
                  <a:pt x="828" y="35"/>
                  <a:pt x="799" y="4"/>
                  <a:pt x="762" y="2"/>
                </a:cubicBezTo>
                <a:close/>
                <a:moveTo>
                  <a:pt x="845" y="639"/>
                </a:moveTo>
                <a:cubicBezTo>
                  <a:pt x="633" y="639"/>
                  <a:pt x="633" y="639"/>
                  <a:pt x="633" y="639"/>
                </a:cubicBezTo>
                <a:cubicBezTo>
                  <a:pt x="635" y="574"/>
                  <a:pt x="635" y="446"/>
                  <a:pt x="643" y="349"/>
                </a:cubicBezTo>
                <a:cubicBezTo>
                  <a:pt x="621" y="370"/>
                  <a:pt x="598" y="390"/>
                  <a:pt x="574" y="409"/>
                </a:cubicBezTo>
                <a:cubicBezTo>
                  <a:pt x="559" y="421"/>
                  <a:pt x="537" y="419"/>
                  <a:pt x="525" y="404"/>
                </a:cubicBezTo>
                <a:cubicBezTo>
                  <a:pt x="496" y="368"/>
                  <a:pt x="502" y="229"/>
                  <a:pt x="499" y="180"/>
                </a:cubicBezTo>
                <a:cubicBezTo>
                  <a:pt x="496" y="134"/>
                  <a:pt x="555" y="129"/>
                  <a:pt x="558" y="176"/>
                </a:cubicBezTo>
                <a:cubicBezTo>
                  <a:pt x="560" y="221"/>
                  <a:pt x="568" y="271"/>
                  <a:pt x="576" y="316"/>
                </a:cubicBezTo>
                <a:cubicBezTo>
                  <a:pt x="583" y="310"/>
                  <a:pt x="590" y="303"/>
                  <a:pt x="597" y="297"/>
                </a:cubicBezTo>
                <a:cubicBezTo>
                  <a:pt x="616" y="278"/>
                  <a:pt x="637" y="259"/>
                  <a:pt x="655" y="239"/>
                </a:cubicBezTo>
                <a:cubicBezTo>
                  <a:pt x="662" y="232"/>
                  <a:pt x="661" y="230"/>
                  <a:pt x="663" y="227"/>
                </a:cubicBezTo>
                <a:cubicBezTo>
                  <a:pt x="675" y="215"/>
                  <a:pt x="693" y="209"/>
                  <a:pt x="714" y="200"/>
                </a:cubicBezTo>
                <a:cubicBezTo>
                  <a:pt x="704" y="223"/>
                  <a:pt x="695" y="268"/>
                  <a:pt x="694" y="303"/>
                </a:cubicBezTo>
                <a:cubicBezTo>
                  <a:pt x="700" y="283"/>
                  <a:pt x="717" y="237"/>
                  <a:pt x="727" y="220"/>
                </a:cubicBezTo>
                <a:cubicBezTo>
                  <a:pt x="739" y="220"/>
                  <a:pt x="739" y="220"/>
                  <a:pt x="739" y="220"/>
                </a:cubicBezTo>
                <a:cubicBezTo>
                  <a:pt x="729" y="249"/>
                  <a:pt x="721" y="288"/>
                  <a:pt x="720" y="320"/>
                </a:cubicBezTo>
                <a:cubicBezTo>
                  <a:pt x="739" y="272"/>
                  <a:pt x="760" y="227"/>
                  <a:pt x="781" y="199"/>
                </a:cubicBezTo>
                <a:cubicBezTo>
                  <a:pt x="797" y="203"/>
                  <a:pt x="840" y="214"/>
                  <a:pt x="850" y="221"/>
                </a:cubicBezTo>
                <a:cubicBezTo>
                  <a:pt x="856" y="226"/>
                  <a:pt x="856" y="230"/>
                  <a:pt x="858" y="235"/>
                </a:cubicBezTo>
                <a:cubicBezTo>
                  <a:pt x="859" y="235"/>
                  <a:pt x="859" y="235"/>
                  <a:pt x="859" y="235"/>
                </a:cubicBezTo>
                <a:cubicBezTo>
                  <a:pt x="883" y="267"/>
                  <a:pt x="960" y="370"/>
                  <a:pt x="964" y="405"/>
                </a:cubicBezTo>
                <a:cubicBezTo>
                  <a:pt x="968" y="435"/>
                  <a:pt x="911" y="571"/>
                  <a:pt x="897" y="605"/>
                </a:cubicBezTo>
                <a:cubicBezTo>
                  <a:pt x="886" y="633"/>
                  <a:pt x="859" y="634"/>
                  <a:pt x="844" y="621"/>
                </a:cubicBezTo>
                <a:cubicBezTo>
                  <a:pt x="845" y="626"/>
                  <a:pt x="845" y="633"/>
                  <a:pt x="845" y="639"/>
                </a:cubicBezTo>
                <a:close/>
                <a:moveTo>
                  <a:pt x="844" y="566"/>
                </a:moveTo>
                <a:cubicBezTo>
                  <a:pt x="844" y="502"/>
                  <a:pt x="848" y="440"/>
                  <a:pt x="847" y="373"/>
                </a:cubicBezTo>
                <a:cubicBezTo>
                  <a:pt x="848" y="358"/>
                  <a:pt x="848" y="358"/>
                  <a:pt x="848" y="358"/>
                </a:cubicBezTo>
                <a:cubicBezTo>
                  <a:pt x="859" y="370"/>
                  <a:pt x="859" y="370"/>
                  <a:pt x="859" y="370"/>
                </a:cubicBezTo>
                <a:cubicBezTo>
                  <a:pt x="869" y="384"/>
                  <a:pt x="879" y="398"/>
                  <a:pt x="888" y="414"/>
                </a:cubicBezTo>
                <a:cubicBezTo>
                  <a:pt x="874" y="473"/>
                  <a:pt x="864" y="513"/>
                  <a:pt x="844" y="566"/>
                </a:cubicBezTo>
                <a:close/>
              </a:path>
            </a:pathLst>
          </a:custGeom>
          <a:solidFill>
            <a:srgbClr val="29424E"/>
          </a:solidFill>
          <a:ln w="12700">
            <a:noFill/>
            <a:miter lim="800000"/>
            <a:headEnd/>
            <a:tailEnd/>
          </a:ln>
          <a:effectLst/>
        </p:spPr>
        <p:txBody>
          <a:bodyPr wrap="none" lIns="50900" tIns="25004" rIns="50900" bIns="25004" anchor="ctr"/>
          <a:lstStyle/>
          <a:p>
            <a:pPr algn="ctr" defTabSz="685800">
              <a:lnSpc>
                <a:spcPct val="50000"/>
              </a:lnSpc>
              <a:spcBef>
                <a:spcPct val="50000"/>
              </a:spcBef>
              <a:defRPr/>
            </a:pPr>
            <a:endParaRPr lang="en-US" sz="825" b="1" kern="0">
              <a:solidFill>
                <a:srgbClr val="008899"/>
              </a:solidFill>
              <a:latin typeface="Arial" panose="020B0604020202020204" pitchFamily="34" charset="0"/>
              <a:cs typeface="Arial" panose="020B0604020202020204" pitchFamily="34" charset="0"/>
            </a:endParaRPr>
          </a:p>
        </p:txBody>
      </p:sp>
      <p:sp>
        <p:nvSpPr>
          <p:cNvPr id="47" name="Freeform 36">
            <a:extLst>
              <a:ext uri="{FF2B5EF4-FFF2-40B4-BE49-F238E27FC236}">
                <a16:creationId xmlns:a16="http://schemas.microsoft.com/office/drawing/2014/main" id="{38264BF2-A487-4247-A8E0-914330F011AA}"/>
              </a:ext>
            </a:extLst>
          </p:cNvPr>
          <p:cNvSpPr>
            <a:spLocks noEditPoints="1"/>
          </p:cNvSpPr>
          <p:nvPr/>
        </p:nvSpPr>
        <p:spPr bwMode="auto">
          <a:xfrm>
            <a:off x="866218" y="3267143"/>
            <a:ext cx="227555" cy="133832"/>
          </a:xfrm>
          <a:custGeom>
            <a:avLst/>
            <a:gdLst>
              <a:gd name="T0" fmla="*/ 124 w 654"/>
              <a:gd name="T1" fmla="*/ 98 h 422"/>
              <a:gd name="T2" fmla="*/ 169 w 654"/>
              <a:gd name="T3" fmla="*/ 32 h 422"/>
              <a:gd name="T4" fmla="*/ 174 w 654"/>
              <a:gd name="T5" fmla="*/ 70 h 422"/>
              <a:gd name="T6" fmla="*/ 168 w 654"/>
              <a:gd name="T7" fmla="*/ 99 h 422"/>
              <a:gd name="T8" fmla="*/ 280 w 654"/>
              <a:gd name="T9" fmla="*/ 95 h 422"/>
              <a:gd name="T10" fmla="*/ 206 w 654"/>
              <a:gd name="T11" fmla="*/ 224 h 422"/>
              <a:gd name="T12" fmla="*/ 271 w 654"/>
              <a:gd name="T13" fmla="*/ 356 h 422"/>
              <a:gd name="T14" fmla="*/ 152 w 654"/>
              <a:gd name="T15" fmla="*/ 364 h 422"/>
              <a:gd name="T16" fmla="*/ 163 w 654"/>
              <a:gd name="T17" fmla="*/ 375 h 422"/>
              <a:gd name="T18" fmla="*/ 136 w 654"/>
              <a:gd name="T19" fmla="*/ 421 h 422"/>
              <a:gd name="T20" fmla="*/ 117 w 654"/>
              <a:gd name="T21" fmla="*/ 343 h 422"/>
              <a:gd name="T22" fmla="*/ 0 w 654"/>
              <a:gd name="T23" fmla="*/ 264 h 422"/>
              <a:gd name="T24" fmla="*/ 3 w 654"/>
              <a:gd name="T25" fmla="*/ 170 h 422"/>
              <a:gd name="T26" fmla="*/ 568 w 654"/>
              <a:gd name="T27" fmla="*/ 80 h 422"/>
              <a:gd name="T28" fmla="*/ 584 w 654"/>
              <a:gd name="T29" fmla="*/ 197 h 422"/>
              <a:gd name="T30" fmla="*/ 609 w 654"/>
              <a:gd name="T31" fmla="*/ 182 h 422"/>
              <a:gd name="T32" fmla="*/ 633 w 654"/>
              <a:gd name="T33" fmla="*/ 232 h 422"/>
              <a:gd name="T34" fmla="*/ 595 w 654"/>
              <a:gd name="T35" fmla="*/ 240 h 422"/>
              <a:gd name="T36" fmla="*/ 566 w 654"/>
              <a:gd name="T37" fmla="*/ 236 h 422"/>
              <a:gd name="T38" fmla="*/ 578 w 654"/>
              <a:gd name="T39" fmla="*/ 347 h 422"/>
              <a:gd name="T40" fmla="*/ 444 w 654"/>
              <a:gd name="T41" fmla="*/ 283 h 422"/>
              <a:gd name="T42" fmla="*/ 316 w 654"/>
              <a:gd name="T43" fmla="*/ 358 h 422"/>
              <a:gd name="T44" fmla="*/ 320 w 654"/>
              <a:gd name="T45" fmla="*/ 244 h 422"/>
              <a:gd name="T46" fmla="*/ 312 w 654"/>
              <a:gd name="T47" fmla="*/ 234 h 422"/>
              <a:gd name="T48" fmla="*/ 308 w 654"/>
              <a:gd name="T49" fmla="*/ 234 h 422"/>
              <a:gd name="T50" fmla="*/ 300 w 654"/>
              <a:gd name="T51" fmla="*/ 239 h 422"/>
              <a:gd name="T52" fmla="*/ 299 w 654"/>
              <a:gd name="T53" fmla="*/ 240 h 422"/>
              <a:gd name="T54" fmla="*/ 250 w 654"/>
              <a:gd name="T55" fmla="*/ 206 h 422"/>
              <a:gd name="T56" fmla="*/ 309 w 654"/>
              <a:gd name="T57" fmla="*/ 215 h 422"/>
              <a:gd name="T58" fmla="*/ 306 w 654"/>
              <a:gd name="T59" fmla="*/ 90 h 422"/>
              <a:gd name="T60" fmla="*/ 439 w 654"/>
              <a:gd name="T61" fmla="*/ 155 h 422"/>
              <a:gd name="T62" fmla="*/ 568 w 654"/>
              <a:gd name="T63" fmla="*/ 8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422">
                <a:moveTo>
                  <a:pt x="12" y="86"/>
                </a:moveTo>
                <a:cubicBezTo>
                  <a:pt x="44" y="91"/>
                  <a:pt x="96" y="96"/>
                  <a:pt x="124" y="98"/>
                </a:cubicBezTo>
                <a:cubicBezTo>
                  <a:pt x="135" y="98"/>
                  <a:pt x="139" y="84"/>
                  <a:pt x="130" y="78"/>
                </a:cubicBezTo>
                <a:cubicBezTo>
                  <a:pt x="94" y="54"/>
                  <a:pt x="138" y="0"/>
                  <a:pt x="169" y="32"/>
                </a:cubicBezTo>
                <a:cubicBezTo>
                  <a:pt x="169" y="32"/>
                  <a:pt x="169" y="32"/>
                  <a:pt x="169" y="32"/>
                </a:cubicBezTo>
                <a:cubicBezTo>
                  <a:pt x="179" y="43"/>
                  <a:pt x="181" y="59"/>
                  <a:pt x="174" y="70"/>
                </a:cubicBezTo>
                <a:cubicBezTo>
                  <a:pt x="171" y="73"/>
                  <a:pt x="167" y="76"/>
                  <a:pt x="163" y="79"/>
                </a:cubicBezTo>
                <a:cubicBezTo>
                  <a:pt x="153" y="85"/>
                  <a:pt x="157" y="99"/>
                  <a:pt x="168" y="99"/>
                </a:cubicBezTo>
                <a:cubicBezTo>
                  <a:pt x="168" y="99"/>
                  <a:pt x="168" y="99"/>
                  <a:pt x="168" y="99"/>
                </a:cubicBezTo>
                <a:cubicBezTo>
                  <a:pt x="196" y="99"/>
                  <a:pt x="248" y="98"/>
                  <a:pt x="280" y="95"/>
                </a:cubicBezTo>
                <a:cubicBezTo>
                  <a:pt x="282" y="119"/>
                  <a:pt x="283" y="154"/>
                  <a:pt x="284" y="179"/>
                </a:cubicBezTo>
                <a:cubicBezTo>
                  <a:pt x="250" y="161"/>
                  <a:pt x="207" y="187"/>
                  <a:pt x="206" y="224"/>
                </a:cubicBezTo>
                <a:cubicBezTo>
                  <a:pt x="205" y="262"/>
                  <a:pt x="247" y="289"/>
                  <a:pt x="281" y="273"/>
                </a:cubicBezTo>
                <a:cubicBezTo>
                  <a:pt x="279" y="298"/>
                  <a:pt x="276" y="332"/>
                  <a:pt x="271" y="356"/>
                </a:cubicBezTo>
                <a:cubicBezTo>
                  <a:pt x="239" y="351"/>
                  <a:pt x="188" y="346"/>
                  <a:pt x="158" y="345"/>
                </a:cubicBezTo>
                <a:cubicBezTo>
                  <a:pt x="147" y="344"/>
                  <a:pt x="143" y="359"/>
                  <a:pt x="152" y="364"/>
                </a:cubicBezTo>
                <a:cubicBezTo>
                  <a:pt x="152" y="364"/>
                  <a:pt x="152" y="364"/>
                  <a:pt x="152" y="364"/>
                </a:cubicBezTo>
                <a:cubicBezTo>
                  <a:pt x="157" y="367"/>
                  <a:pt x="161" y="371"/>
                  <a:pt x="163" y="375"/>
                </a:cubicBezTo>
                <a:cubicBezTo>
                  <a:pt x="163" y="375"/>
                  <a:pt x="163" y="375"/>
                  <a:pt x="163" y="375"/>
                </a:cubicBezTo>
                <a:cubicBezTo>
                  <a:pt x="175" y="394"/>
                  <a:pt x="158" y="422"/>
                  <a:pt x="136" y="421"/>
                </a:cubicBezTo>
                <a:cubicBezTo>
                  <a:pt x="109" y="420"/>
                  <a:pt x="91" y="380"/>
                  <a:pt x="122" y="364"/>
                </a:cubicBezTo>
                <a:cubicBezTo>
                  <a:pt x="133" y="358"/>
                  <a:pt x="128" y="343"/>
                  <a:pt x="117" y="343"/>
                </a:cubicBezTo>
                <a:cubicBezTo>
                  <a:pt x="87" y="344"/>
                  <a:pt x="37" y="344"/>
                  <a:pt x="4" y="348"/>
                </a:cubicBezTo>
                <a:cubicBezTo>
                  <a:pt x="1" y="323"/>
                  <a:pt x="0" y="289"/>
                  <a:pt x="0" y="264"/>
                </a:cubicBezTo>
                <a:cubicBezTo>
                  <a:pt x="32" y="282"/>
                  <a:pt x="76" y="258"/>
                  <a:pt x="78" y="220"/>
                </a:cubicBezTo>
                <a:cubicBezTo>
                  <a:pt x="79" y="182"/>
                  <a:pt x="36" y="155"/>
                  <a:pt x="3" y="170"/>
                </a:cubicBezTo>
                <a:cubicBezTo>
                  <a:pt x="5" y="145"/>
                  <a:pt x="8" y="111"/>
                  <a:pt x="12" y="86"/>
                </a:cubicBezTo>
                <a:close/>
                <a:moveTo>
                  <a:pt x="568" y="80"/>
                </a:moveTo>
                <a:cubicBezTo>
                  <a:pt x="565" y="112"/>
                  <a:pt x="564" y="164"/>
                  <a:pt x="564" y="192"/>
                </a:cubicBezTo>
                <a:cubicBezTo>
                  <a:pt x="564" y="203"/>
                  <a:pt x="579" y="206"/>
                  <a:pt x="584" y="197"/>
                </a:cubicBezTo>
                <a:cubicBezTo>
                  <a:pt x="584" y="197"/>
                  <a:pt x="584" y="197"/>
                  <a:pt x="584" y="197"/>
                </a:cubicBezTo>
                <a:cubicBezTo>
                  <a:pt x="590" y="187"/>
                  <a:pt x="596" y="182"/>
                  <a:pt x="609" y="182"/>
                </a:cubicBezTo>
                <a:cubicBezTo>
                  <a:pt x="630" y="181"/>
                  <a:pt x="654" y="209"/>
                  <a:pt x="633" y="232"/>
                </a:cubicBezTo>
                <a:cubicBezTo>
                  <a:pt x="633" y="232"/>
                  <a:pt x="633" y="232"/>
                  <a:pt x="633" y="232"/>
                </a:cubicBezTo>
                <a:cubicBezTo>
                  <a:pt x="623" y="243"/>
                  <a:pt x="607" y="246"/>
                  <a:pt x="595" y="240"/>
                </a:cubicBezTo>
                <a:cubicBezTo>
                  <a:pt x="595" y="240"/>
                  <a:pt x="595" y="240"/>
                  <a:pt x="595" y="240"/>
                </a:cubicBezTo>
                <a:cubicBezTo>
                  <a:pt x="591" y="238"/>
                  <a:pt x="588" y="234"/>
                  <a:pt x="585" y="230"/>
                </a:cubicBezTo>
                <a:cubicBezTo>
                  <a:pt x="579" y="220"/>
                  <a:pt x="565" y="226"/>
                  <a:pt x="566" y="236"/>
                </a:cubicBezTo>
                <a:cubicBezTo>
                  <a:pt x="566" y="236"/>
                  <a:pt x="566" y="236"/>
                  <a:pt x="566" y="236"/>
                </a:cubicBezTo>
                <a:cubicBezTo>
                  <a:pt x="568" y="264"/>
                  <a:pt x="572" y="316"/>
                  <a:pt x="578" y="347"/>
                </a:cubicBezTo>
                <a:cubicBezTo>
                  <a:pt x="553" y="352"/>
                  <a:pt x="519" y="355"/>
                  <a:pt x="494" y="358"/>
                </a:cubicBezTo>
                <a:cubicBezTo>
                  <a:pt x="509" y="323"/>
                  <a:pt x="481" y="282"/>
                  <a:pt x="444" y="283"/>
                </a:cubicBezTo>
                <a:cubicBezTo>
                  <a:pt x="406" y="285"/>
                  <a:pt x="382" y="329"/>
                  <a:pt x="400" y="361"/>
                </a:cubicBezTo>
                <a:cubicBezTo>
                  <a:pt x="375" y="361"/>
                  <a:pt x="341" y="360"/>
                  <a:pt x="316" y="358"/>
                </a:cubicBezTo>
                <a:cubicBezTo>
                  <a:pt x="320" y="324"/>
                  <a:pt x="321" y="276"/>
                  <a:pt x="320" y="244"/>
                </a:cubicBezTo>
                <a:cubicBezTo>
                  <a:pt x="320" y="244"/>
                  <a:pt x="320" y="244"/>
                  <a:pt x="320" y="244"/>
                </a:cubicBezTo>
                <a:cubicBezTo>
                  <a:pt x="320" y="239"/>
                  <a:pt x="317" y="235"/>
                  <a:pt x="312" y="234"/>
                </a:cubicBezTo>
                <a:cubicBezTo>
                  <a:pt x="312" y="234"/>
                  <a:pt x="312" y="234"/>
                  <a:pt x="312" y="234"/>
                </a:cubicBezTo>
                <a:cubicBezTo>
                  <a:pt x="308" y="233"/>
                  <a:pt x="308" y="233"/>
                  <a:pt x="308" y="233"/>
                </a:cubicBezTo>
                <a:cubicBezTo>
                  <a:pt x="308" y="234"/>
                  <a:pt x="308" y="234"/>
                  <a:pt x="308" y="234"/>
                </a:cubicBezTo>
                <a:cubicBezTo>
                  <a:pt x="305" y="234"/>
                  <a:pt x="302" y="236"/>
                  <a:pt x="300" y="239"/>
                </a:cubicBezTo>
                <a:cubicBezTo>
                  <a:pt x="300" y="239"/>
                  <a:pt x="300" y="239"/>
                  <a:pt x="300" y="239"/>
                </a:cubicBezTo>
                <a:cubicBezTo>
                  <a:pt x="299" y="240"/>
                  <a:pt x="299" y="240"/>
                  <a:pt x="299" y="240"/>
                </a:cubicBezTo>
                <a:cubicBezTo>
                  <a:pt x="299" y="240"/>
                  <a:pt x="299" y="240"/>
                  <a:pt x="299" y="240"/>
                </a:cubicBezTo>
                <a:cubicBezTo>
                  <a:pt x="294" y="250"/>
                  <a:pt x="287" y="255"/>
                  <a:pt x="274" y="256"/>
                </a:cubicBezTo>
                <a:cubicBezTo>
                  <a:pt x="252" y="257"/>
                  <a:pt x="230" y="227"/>
                  <a:pt x="250" y="206"/>
                </a:cubicBezTo>
                <a:cubicBezTo>
                  <a:pt x="261" y="195"/>
                  <a:pt x="277" y="191"/>
                  <a:pt x="288" y="198"/>
                </a:cubicBezTo>
                <a:cubicBezTo>
                  <a:pt x="297" y="204"/>
                  <a:pt x="299" y="215"/>
                  <a:pt x="309" y="215"/>
                </a:cubicBezTo>
                <a:cubicBezTo>
                  <a:pt x="315" y="214"/>
                  <a:pt x="319" y="209"/>
                  <a:pt x="319" y="203"/>
                </a:cubicBezTo>
                <a:cubicBezTo>
                  <a:pt x="316" y="173"/>
                  <a:pt x="312" y="123"/>
                  <a:pt x="306" y="90"/>
                </a:cubicBezTo>
                <a:cubicBezTo>
                  <a:pt x="330" y="86"/>
                  <a:pt x="364" y="82"/>
                  <a:pt x="389" y="80"/>
                </a:cubicBezTo>
                <a:cubicBezTo>
                  <a:pt x="374" y="114"/>
                  <a:pt x="401" y="156"/>
                  <a:pt x="439" y="155"/>
                </a:cubicBezTo>
                <a:cubicBezTo>
                  <a:pt x="477" y="153"/>
                  <a:pt x="501" y="109"/>
                  <a:pt x="483" y="77"/>
                </a:cubicBezTo>
                <a:cubicBezTo>
                  <a:pt x="509" y="77"/>
                  <a:pt x="543" y="78"/>
                  <a:pt x="568" y="80"/>
                </a:cubicBezTo>
                <a:close/>
              </a:path>
            </a:pathLst>
          </a:custGeom>
          <a:solidFill>
            <a:srgbClr val="29424E"/>
          </a:solidFill>
          <a:ln w="12700">
            <a:noFill/>
            <a:miter lim="800000"/>
            <a:headEnd/>
            <a:tailEnd/>
          </a:ln>
          <a:effectLst/>
        </p:spPr>
        <p:txBody>
          <a:bodyPr wrap="none" lIns="50900" tIns="25004" rIns="50900" bIns="25004" anchor="ctr"/>
          <a:lstStyle/>
          <a:p>
            <a:pPr algn="ctr" defTabSz="685800">
              <a:lnSpc>
                <a:spcPct val="50000"/>
              </a:lnSpc>
              <a:spcBef>
                <a:spcPct val="50000"/>
              </a:spcBef>
              <a:defRPr/>
            </a:pPr>
            <a:endParaRPr lang="en-US" sz="825" b="1" kern="0">
              <a:solidFill>
                <a:srgbClr val="008899"/>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65D1D661-B479-4C40-8751-27A5FAB29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534" y="3337404"/>
            <a:ext cx="280091" cy="277832"/>
          </a:xfrm>
          <a:prstGeom prst="rect">
            <a:avLst/>
          </a:prstGeom>
        </p:spPr>
      </p:pic>
      <p:sp>
        <p:nvSpPr>
          <p:cNvPr id="49" name="Freeform 16">
            <a:extLst>
              <a:ext uri="{FF2B5EF4-FFF2-40B4-BE49-F238E27FC236}">
                <a16:creationId xmlns:a16="http://schemas.microsoft.com/office/drawing/2014/main" id="{A12D7CCD-41FD-41C8-9271-4844F83BCBBB}"/>
              </a:ext>
            </a:extLst>
          </p:cNvPr>
          <p:cNvSpPr>
            <a:spLocks noEditPoints="1"/>
          </p:cNvSpPr>
          <p:nvPr/>
        </p:nvSpPr>
        <p:spPr bwMode="auto">
          <a:xfrm>
            <a:off x="4886831" y="3215867"/>
            <a:ext cx="555498" cy="555498"/>
          </a:xfrm>
          <a:custGeom>
            <a:avLst/>
            <a:gdLst>
              <a:gd name="T0" fmla="*/ 115 w 216"/>
              <a:gd name="T1" fmla="*/ 0 h 219"/>
              <a:gd name="T2" fmla="*/ 123 w 216"/>
              <a:gd name="T3" fmla="*/ 18 h 219"/>
              <a:gd name="T4" fmla="*/ 144 w 216"/>
              <a:gd name="T5" fmla="*/ 24 h 219"/>
              <a:gd name="T6" fmla="*/ 160 w 216"/>
              <a:gd name="T7" fmla="*/ 13 h 219"/>
              <a:gd name="T8" fmla="*/ 178 w 216"/>
              <a:gd name="T9" fmla="*/ 25 h 219"/>
              <a:gd name="T10" fmla="*/ 174 w 216"/>
              <a:gd name="T11" fmla="*/ 44 h 219"/>
              <a:gd name="T12" fmla="*/ 188 w 216"/>
              <a:gd name="T13" fmla="*/ 61 h 219"/>
              <a:gd name="T14" fmla="*/ 207 w 216"/>
              <a:gd name="T15" fmla="*/ 62 h 219"/>
              <a:gd name="T16" fmla="*/ 215 w 216"/>
              <a:gd name="T17" fmla="*/ 82 h 219"/>
              <a:gd name="T18" fmla="*/ 200 w 216"/>
              <a:gd name="T19" fmla="*/ 95 h 219"/>
              <a:gd name="T20" fmla="*/ 201 w 216"/>
              <a:gd name="T21" fmla="*/ 106 h 219"/>
              <a:gd name="T22" fmla="*/ 201 w 216"/>
              <a:gd name="T23" fmla="*/ 117 h 219"/>
              <a:gd name="T24" fmla="*/ 216 w 216"/>
              <a:gd name="T25" fmla="*/ 129 h 219"/>
              <a:gd name="T26" fmla="*/ 210 w 216"/>
              <a:gd name="T27" fmla="*/ 150 h 219"/>
              <a:gd name="T28" fmla="*/ 191 w 216"/>
              <a:gd name="T29" fmla="*/ 152 h 219"/>
              <a:gd name="T30" fmla="*/ 179 w 216"/>
              <a:gd name="T31" fmla="*/ 170 h 219"/>
              <a:gd name="T32" fmla="*/ 184 w 216"/>
              <a:gd name="T33" fmla="*/ 189 h 219"/>
              <a:gd name="T34" fmla="*/ 167 w 216"/>
              <a:gd name="T35" fmla="*/ 202 h 219"/>
              <a:gd name="T36" fmla="*/ 150 w 216"/>
              <a:gd name="T37" fmla="*/ 193 h 219"/>
              <a:gd name="T38" fmla="*/ 130 w 216"/>
              <a:gd name="T39" fmla="*/ 200 h 219"/>
              <a:gd name="T40" fmla="*/ 123 w 216"/>
              <a:gd name="T41" fmla="*/ 219 h 219"/>
              <a:gd name="T42" fmla="*/ 101 w 216"/>
              <a:gd name="T43" fmla="*/ 219 h 219"/>
              <a:gd name="T44" fmla="*/ 93 w 216"/>
              <a:gd name="T45" fmla="*/ 201 h 219"/>
              <a:gd name="T46" fmla="*/ 72 w 216"/>
              <a:gd name="T47" fmla="*/ 195 h 219"/>
              <a:gd name="T48" fmla="*/ 56 w 216"/>
              <a:gd name="T49" fmla="*/ 206 h 219"/>
              <a:gd name="T50" fmla="*/ 38 w 216"/>
              <a:gd name="T51" fmla="*/ 194 h 219"/>
              <a:gd name="T52" fmla="*/ 42 w 216"/>
              <a:gd name="T53" fmla="*/ 175 h 219"/>
              <a:gd name="T54" fmla="*/ 29 w 216"/>
              <a:gd name="T55" fmla="*/ 158 h 219"/>
              <a:gd name="T56" fmla="*/ 9 w 216"/>
              <a:gd name="T57" fmla="*/ 157 h 219"/>
              <a:gd name="T58" fmla="*/ 2 w 216"/>
              <a:gd name="T59" fmla="*/ 137 h 219"/>
              <a:gd name="T60" fmla="*/ 16 w 216"/>
              <a:gd name="T61" fmla="*/ 124 h 219"/>
              <a:gd name="T62" fmla="*/ 15 w 216"/>
              <a:gd name="T63" fmla="*/ 113 h 219"/>
              <a:gd name="T64" fmla="*/ 15 w 216"/>
              <a:gd name="T65" fmla="*/ 102 h 219"/>
              <a:gd name="T66" fmla="*/ 0 w 216"/>
              <a:gd name="T67" fmla="*/ 90 h 219"/>
              <a:gd name="T68" fmla="*/ 6 w 216"/>
              <a:gd name="T69" fmla="*/ 69 h 219"/>
              <a:gd name="T70" fmla="*/ 25 w 216"/>
              <a:gd name="T71" fmla="*/ 67 h 219"/>
              <a:gd name="T72" fmla="*/ 38 w 216"/>
              <a:gd name="T73" fmla="*/ 49 h 219"/>
              <a:gd name="T74" fmla="*/ 32 w 216"/>
              <a:gd name="T75" fmla="*/ 30 h 219"/>
              <a:gd name="T76" fmla="*/ 49 w 216"/>
              <a:gd name="T77" fmla="*/ 17 h 219"/>
              <a:gd name="T78" fmla="*/ 66 w 216"/>
              <a:gd name="T79" fmla="*/ 26 h 219"/>
              <a:gd name="T80" fmla="*/ 87 w 216"/>
              <a:gd name="T81" fmla="*/ 19 h 219"/>
              <a:gd name="T82" fmla="*/ 94 w 216"/>
              <a:gd name="T83" fmla="*/ 1 h 219"/>
              <a:gd name="T84" fmla="*/ 115 w 216"/>
              <a:gd name="T85" fmla="*/ 0 h 219"/>
              <a:gd name="T86" fmla="*/ 111 w 216"/>
              <a:gd name="T87" fmla="*/ 184 h 219"/>
              <a:gd name="T88" fmla="*/ 183 w 216"/>
              <a:gd name="T89" fmla="*/ 107 h 219"/>
              <a:gd name="T90" fmla="*/ 105 w 216"/>
              <a:gd name="T91" fmla="*/ 35 h 219"/>
              <a:gd name="T92" fmla="*/ 34 w 216"/>
              <a:gd name="T93" fmla="*/ 112 h 219"/>
              <a:gd name="T94" fmla="*/ 111 w 216"/>
              <a:gd name="T95" fmla="*/ 1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219">
                <a:moveTo>
                  <a:pt x="115" y="0"/>
                </a:moveTo>
                <a:cubicBezTo>
                  <a:pt x="123" y="18"/>
                  <a:pt x="123" y="18"/>
                  <a:pt x="123" y="18"/>
                </a:cubicBezTo>
                <a:cubicBezTo>
                  <a:pt x="130" y="19"/>
                  <a:pt x="137" y="21"/>
                  <a:pt x="144" y="24"/>
                </a:cubicBezTo>
                <a:cubicBezTo>
                  <a:pt x="160" y="13"/>
                  <a:pt x="160" y="13"/>
                  <a:pt x="160" y="13"/>
                </a:cubicBezTo>
                <a:cubicBezTo>
                  <a:pt x="178" y="25"/>
                  <a:pt x="178" y="25"/>
                  <a:pt x="178" y="25"/>
                </a:cubicBezTo>
                <a:cubicBezTo>
                  <a:pt x="174" y="44"/>
                  <a:pt x="174" y="44"/>
                  <a:pt x="174" y="44"/>
                </a:cubicBezTo>
                <a:cubicBezTo>
                  <a:pt x="179" y="49"/>
                  <a:pt x="184" y="55"/>
                  <a:pt x="188" y="61"/>
                </a:cubicBezTo>
                <a:cubicBezTo>
                  <a:pt x="207" y="62"/>
                  <a:pt x="207" y="62"/>
                  <a:pt x="207" y="62"/>
                </a:cubicBezTo>
                <a:cubicBezTo>
                  <a:pt x="215" y="82"/>
                  <a:pt x="215" y="82"/>
                  <a:pt x="215" y="82"/>
                </a:cubicBezTo>
                <a:cubicBezTo>
                  <a:pt x="200" y="95"/>
                  <a:pt x="200" y="95"/>
                  <a:pt x="200" y="95"/>
                </a:cubicBezTo>
                <a:cubicBezTo>
                  <a:pt x="201" y="99"/>
                  <a:pt x="201" y="103"/>
                  <a:pt x="201" y="106"/>
                </a:cubicBezTo>
                <a:cubicBezTo>
                  <a:pt x="201" y="110"/>
                  <a:pt x="201" y="113"/>
                  <a:pt x="201" y="117"/>
                </a:cubicBezTo>
                <a:cubicBezTo>
                  <a:pt x="216" y="129"/>
                  <a:pt x="216" y="129"/>
                  <a:pt x="216" y="129"/>
                </a:cubicBezTo>
                <a:cubicBezTo>
                  <a:pt x="210" y="150"/>
                  <a:pt x="210" y="150"/>
                  <a:pt x="210" y="150"/>
                </a:cubicBezTo>
                <a:cubicBezTo>
                  <a:pt x="191" y="152"/>
                  <a:pt x="191" y="152"/>
                  <a:pt x="191" y="152"/>
                </a:cubicBezTo>
                <a:cubicBezTo>
                  <a:pt x="188" y="159"/>
                  <a:pt x="184" y="165"/>
                  <a:pt x="179" y="170"/>
                </a:cubicBezTo>
                <a:cubicBezTo>
                  <a:pt x="184" y="189"/>
                  <a:pt x="184" y="189"/>
                  <a:pt x="184" y="189"/>
                </a:cubicBezTo>
                <a:cubicBezTo>
                  <a:pt x="167" y="202"/>
                  <a:pt x="167" y="202"/>
                  <a:pt x="167" y="202"/>
                </a:cubicBezTo>
                <a:cubicBezTo>
                  <a:pt x="150" y="193"/>
                  <a:pt x="150" y="193"/>
                  <a:pt x="150" y="193"/>
                </a:cubicBezTo>
                <a:cubicBezTo>
                  <a:pt x="144" y="196"/>
                  <a:pt x="137" y="198"/>
                  <a:pt x="130" y="200"/>
                </a:cubicBezTo>
                <a:cubicBezTo>
                  <a:pt x="123" y="219"/>
                  <a:pt x="123" y="219"/>
                  <a:pt x="123" y="219"/>
                </a:cubicBezTo>
                <a:cubicBezTo>
                  <a:pt x="101" y="219"/>
                  <a:pt x="101" y="219"/>
                  <a:pt x="101" y="219"/>
                </a:cubicBezTo>
                <a:cubicBezTo>
                  <a:pt x="93" y="201"/>
                  <a:pt x="93" y="201"/>
                  <a:pt x="93" y="201"/>
                </a:cubicBezTo>
                <a:cubicBezTo>
                  <a:pt x="86" y="200"/>
                  <a:pt x="79" y="198"/>
                  <a:pt x="72" y="195"/>
                </a:cubicBezTo>
                <a:cubicBezTo>
                  <a:pt x="56" y="206"/>
                  <a:pt x="56" y="206"/>
                  <a:pt x="56" y="206"/>
                </a:cubicBezTo>
                <a:cubicBezTo>
                  <a:pt x="38" y="194"/>
                  <a:pt x="38" y="194"/>
                  <a:pt x="38" y="194"/>
                </a:cubicBezTo>
                <a:cubicBezTo>
                  <a:pt x="42" y="175"/>
                  <a:pt x="42" y="175"/>
                  <a:pt x="42" y="175"/>
                </a:cubicBezTo>
                <a:cubicBezTo>
                  <a:pt x="37" y="170"/>
                  <a:pt x="32" y="164"/>
                  <a:pt x="29" y="158"/>
                </a:cubicBezTo>
                <a:cubicBezTo>
                  <a:pt x="9" y="157"/>
                  <a:pt x="9" y="157"/>
                  <a:pt x="9" y="157"/>
                </a:cubicBezTo>
                <a:cubicBezTo>
                  <a:pt x="2" y="137"/>
                  <a:pt x="2" y="137"/>
                  <a:pt x="2" y="137"/>
                </a:cubicBezTo>
                <a:cubicBezTo>
                  <a:pt x="16" y="124"/>
                  <a:pt x="16" y="124"/>
                  <a:pt x="16" y="124"/>
                </a:cubicBezTo>
                <a:cubicBezTo>
                  <a:pt x="16" y="120"/>
                  <a:pt x="15" y="117"/>
                  <a:pt x="15" y="113"/>
                </a:cubicBezTo>
                <a:cubicBezTo>
                  <a:pt x="15" y="109"/>
                  <a:pt x="15" y="106"/>
                  <a:pt x="15" y="102"/>
                </a:cubicBezTo>
                <a:cubicBezTo>
                  <a:pt x="0" y="90"/>
                  <a:pt x="0" y="90"/>
                  <a:pt x="0" y="90"/>
                </a:cubicBezTo>
                <a:cubicBezTo>
                  <a:pt x="6" y="69"/>
                  <a:pt x="6" y="69"/>
                  <a:pt x="6" y="69"/>
                </a:cubicBezTo>
                <a:cubicBezTo>
                  <a:pt x="25" y="67"/>
                  <a:pt x="25" y="67"/>
                  <a:pt x="25" y="67"/>
                </a:cubicBezTo>
                <a:cubicBezTo>
                  <a:pt x="29" y="60"/>
                  <a:pt x="33" y="54"/>
                  <a:pt x="38" y="49"/>
                </a:cubicBezTo>
                <a:cubicBezTo>
                  <a:pt x="32" y="30"/>
                  <a:pt x="32" y="30"/>
                  <a:pt x="32" y="30"/>
                </a:cubicBezTo>
                <a:cubicBezTo>
                  <a:pt x="49" y="17"/>
                  <a:pt x="49" y="17"/>
                  <a:pt x="49" y="17"/>
                </a:cubicBezTo>
                <a:cubicBezTo>
                  <a:pt x="66" y="26"/>
                  <a:pt x="66" y="26"/>
                  <a:pt x="66" y="26"/>
                </a:cubicBezTo>
                <a:cubicBezTo>
                  <a:pt x="73" y="23"/>
                  <a:pt x="79" y="21"/>
                  <a:pt x="87" y="19"/>
                </a:cubicBezTo>
                <a:cubicBezTo>
                  <a:pt x="94" y="1"/>
                  <a:pt x="94" y="1"/>
                  <a:pt x="94" y="1"/>
                </a:cubicBezTo>
                <a:cubicBezTo>
                  <a:pt x="115" y="0"/>
                  <a:pt x="115" y="0"/>
                  <a:pt x="115" y="0"/>
                </a:cubicBezTo>
                <a:close/>
                <a:moveTo>
                  <a:pt x="111" y="184"/>
                </a:moveTo>
                <a:cubicBezTo>
                  <a:pt x="152" y="182"/>
                  <a:pt x="184" y="148"/>
                  <a:pt x="183" y="107"/>
                </a:cubicBezTo>
                <a:cubicBezTo>
                  <a:pt x="181" y="66"/>
                  <a:pt x="147" y="34"/>
                  <a:pt x="105" y="35"/>
                </a:cubicBezTo>
                <a:cubicBezTo>
                  <a:pt x="64" y="37"/>
                  <a:pt x="32" y="71"/>
                  <a:pt x="34" y="112"/>
                </a:cubicBezTo>
                <a:cubicBezTo>
                  <a:pt x="35" y="153"/>
                  <a:pt x="70" y="185"/>
                  <a:pt x="111" y="184"/>
                </a:cubicBezTo>
                <a:close/>
              </a:path>
            </a:pathLst>
          </a:custGeom>
          <a:solidFill>
            <a:srgbClr val="29424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TextBox 49">
            <a:extLst>
              <a:ext uri="{FF2B5EF4-FFF2-40B4-BE49-F238E27FC236}">
                <a16:creationId xmlns:a16="http://schemas.microsoft.com/office/drawing/2014/main" id="{16AD81FA-574A-4F29-AEED-A32DED9DE79B}"/>
              </a:ext>
            </a:extLst>
          </p:cNvPr>
          <p:cNvSpPr txBox="1"/>
          <p:nvPr/>
        </p:nvSpPr>
        <p:spPr>
          <a:xfrm>
            <a:off x="1267367" y="4589458"/>
            <a:ext cx="2875665" cy="1523494"/>
          </a:xfrm>
          <a:prstGeom prst="rect">
            <a:avLst/>
          </a:prstGeom>
          <a:noFill/>
        </p:spPr>
        <p:txBody>
          <a:bodyPr wrap="square" lIns="91440" tIns="45720" rIns="91440" bIns="45720" rtlCol="0" anchor="t">
            <a:spAutoFit/>
          </a:bodyPr>
          <a:lstStyle/>
          <a:p>
            <a:r>
              <a:rPr lang="en-US" sz="1400" b="1">
                <a:solidFill>
                  <a:schemeClr val="accent3">
                    <a:lumMod val="75000"/>
                  </a:schemeClr>
                </a:solidFill>
                <a:latin typeface="Franklin Gothic Medium"/>
                <a:ea typeface="Arial" charset="0"/>
                <a:cs typeface="Arial"/>
              </a:rPr>
              <a:t>Referrals </a:t>
            </a:r>
            <a:r>
              <a:rPr lang="en-US" sz="1400">
                <a:solidFill>
                  <a:schemeClr val="accent3">
                    <a:lumMod val="75000"/>
                  </a:schemeClr>
                </a:solidFill>
                <a:latin typeface="Franklin Gothic Book"/>
                <a:ea typeface="Arial" charset="0"/>
                <a:cs typeface="Arial"/>
              </a:rPr>
              <a:t>to support beneficiaries' access to care in collaboration with other resources including State agencies, Department partners, community-based advocacy and legal service organizations</a:t>
            </a:r>
          </a:p>
          <a:p>
            <a:endParaRPr lang="en-US" sz="900">
              <a:latin typeface="Franklin Gothic Book"/>
              <a:ea typeface="Arial" charset="0"/>
              <a:cs typeface="Arial" charset="0"/>
            </a:endParaRPr>
          </a:p>
        </p:txBody>
      </p:sp>
      <p:sp>
        <p:nvSpPr>
          <p:cNvPr id="51" name="Freeform 7">
            <a:extLst>
              <a:ext uri="{FF2B5EF4-FFF2-40B4-BE49-F238E27FC236}">
                <a16:creationId xmlns:a16="http://schemas.microsoft.com/office/drawing/2014/main" id="{18E643AD-0DE2-4F4A-9E2A-BE018D4F8D5A}"/>
              </a:ext>
            </a:extLst>
          </p:cNvPr>
          <p:cNvSpPr>
            <a:spLocks noEditPoints="1"/>
          </p:cNvSpPr>
          <p:nvPr/>
        </p:nvSpPr>
        <p:spPr bwMode="auto">
          <a:xfrm>
            <a:off x="692624" y="4593863"/>
            <a:ext cx="555498" cy="555498"/>
          </a:xfrm>
          <a:custGeom>
            <a:avLst/>
            <a:gdLst>
              <a:gd name="T0" fmla="*/ 218 w 334"/>
              <a:gd name="T1" fmla="*/ 26 h 332"/>
              <a:gd name="T2" fmla="*/ 256 w 334"/>
              <a:gd name="T3" fmla="*/ 23 h 332"/>
              <a:gd name="T4" fmla="*/ 270 w 334"/>
              <a:gd name="T5" fmla="*/ 59 h 332"/>
              <a:gd name="T6" fmla="*/ 306 w 334"/>
              <a:gd name="T7" fmla="*/ 72 h 332"/>
              <a:gd name="T8" fmla="*/ 304 w 334"/>
              <a:gd name="T9" fmla="*/ 110 h 332"/>
              <a:gd name="T10" fmla="*/ 332 w 334"/>
              <a:gd name="T11" fmla="*/ 136 h 332"/>
              <a:gd name="T12" fmla="*/ 315 w 334"/>
              <a:gd name="T13" fmla="*/ 170 h 332"/>
              <a:gd name="T14" fmla="*/ 329 w 334"/>
              <a:gd name="T15" fmla="*/ 206 h 332"/>
              <a:gd name="T16" fmla="*/ 299 w 334"/>
              <a:gd name="T17" fmla="*/ 230 h 332"/>
              <a:gd name="T18" fmla="*/ 299 w 334"/>
              <a:gd name="T19" fmla="*/ 268 h 332"/>
              <a:gd name="T20" fmla="*/ 261 w 334"/>
              <a:gd name="T21" fmla="*/ 278 h 332"/>
              <a:gd name="T22" fmla="*/ 246 w 334"/>
              <a:gd name="T23" fmla="*/ 313 h 332"/>
              <a:gd name="T24" fmla="*/ 207 w 334"/>
              <a:gd name="T25" fmla="*/ 306 h 332"/>
              <a:gd name="T26" fmla="*/ 179 w 334"/>
              <a:gd name="T27" fmla="*/ 332 h 332"/>
              <a:gd name="T28" fmla="*/ 146 w 334"/>
              <a:gd name="T29" fmla="*/ 310 h 332"/>
              <a:gd name="T30" fmla="*/ 127 w 334"/>
              <a:gd name="T31" fmla="*/ 306 h 332"/>
              <a:gd name="T32" fmla="*/ 89 w 334"/>
              <a:gd name="T33" fmla="*/ 313 h 332"/>
              <a:gd name="T34" fmla="*/ 73 w 334"/>
              <a:gd name="T35" fmla="*/ 278 h 332"/>
              <a:gd name="T36" fmla="*/ 36 w 334"/>
              <a:gd name="T37" fmla="*/ 268 h 332"/>
              <a:gd name="T38" fmla="*/ 35 w 334"/>
              <a:gd name="T39" fmla="*/ 230 h 332"/>
              <a:gd name="T40" fmla="*/ 5 w 334"/>
              <a:gd name="T41" fmla="*/ 206 h 332"/>
              <a:gd name="T42" fmla="*/ 20 w 334"/>
              <a:gd name="T43" fmla="*/ 170 h 332"/>
              <a:gd name="T44" fmla="*/ 3 w 334"/>
              <a:gd name="T45" fmla="*/ 136 h 332"/>
              <a:gd name="T46" fmla="*/ 31 w 334"/>
              <a:gd name="T47" fmla="*/ 110 h 332"/>
              <a:gd name="T48" fmla="*/ 29 w 334"/>
              <a:gd name="T49" fmla="*/ 72 h 332"/>
              <a:gd name="T50" fmla="*/ 65 w 334"/>
              <a:gd name="T51" fmla="*/ 59 h 332"/>
              <a:gd name="T52" fmla="*/ 79 w 334"/>
              <a:gd name="T53" fmla="*/ 23 h 332"/>
              <a:gd name="T54" fmla="*/ 117 w 334"/>
              <a:gd name="T55" fmla="*/ 26 h 332"/>
              <a:gd name="T56" fmla="*/ 144 w 334"/>
              <a:gd name="T57" fmla="*/ 0 h 332"/>
              <a:gd name="T58" fmla="*/ 178 w 334"/>
              <a:gd name="T59" fmla="*/ 18 h 332"/>
              <a:gd name="T60" fmla="*/ 213 w 334"/>
              <a:gd name="T61" fmla="*/ 4 h 332"/>
              <a:gd name="T62" fmla="*/ 281 w 334"/>
              <a:gd name="T63" fmla="*/ 189 h 332"/>
              <a:gd name="T64" fmla="*/ 54 w 334"/>
              <a:gd name="T65"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332">
                <a:moveTo>
                  <a:pt x="213" y="4"/>
                </a:moveTo>
                <a:cubicBezTo>
                  <a:pt x="218" y="26"/>
                  <a:pt x="218" y="26"/>
                  <a:pt x="218" y="26"/>
                </a:cubicBezTo>
                <a:cubicBezTo>
                  <a:pt x="224" y="29"/>
                  <a:pt x="231" y="31"/>
                  <a:pt x="237" y="35"/>
                </a:cubicBezTo>
                <a:cubicBezTo>
                  <a:pt x="256" y="23"/>
                  <a:pt x="256" y="23"/>
                  <a:pt x="256" y="23"/>
                </a:cubicBezTo>
                <a:cubicBezTo>
                  <a:pt x="275" y="37"/>
                  <a:pt x="275" y="37"/>
                  <a:pt x="275" y="37"/>
                </a:cubicBezTo>
                <a:cubicBezTo>
                  <a:pt x="270" y="59"/>
                  <a:pt x="270" y="59"/>
                  <a:pt x="270" y="59"/>
                </a:cubicBezTo>
                <a:cubicBezTo>
                  <a:pt x="275" y="64"/>
                  <a:pt x="280" y="69"/>
                  <a:pt x="284" y="74"/>
                </a:cubicBezTo>
                <a:cubicBezTo>
                  <a:pt x="306" y="72"/>
                  <a:pt x="306" y="72"/>
                  <a:pt x="306" y="72"/>
                </a:cubicBezTo>
                <a:cubicBezTo>
                  <a:pt x="317" y="92"/>
                  <a:pt x="317" y="92"/>
                  <a:pt x="317" y="92"/>
                </a:cubicBezTo>
                <a:cubicBezTo>
                  <a:pt x="304" y="110"/>
                  <a:pt x="304" y="110"/>
                  <a:pt x="304" y="110"/>
                </a:cubicBezTo>
                <a:cubicBezTo>
                  <a:pt x="307" y="116"/>
                  <a:pt x="309" y="123"/>
                  <a:pt x="310" y="130"/>
                </a:cubicBezTo>
                <a:cubicBezTo>
                  <a:pt x="332" y="136"/>
                  <a:pt x="332" y="136"/>
                  <a:pt x="332" y="136"/>
                </a:cubicBezTo>
                <a:cubicBezTo>
                  <a:pt x="334" y="159"/>
                  <a:pt x="334" y="159"/>
                  <a:pt x="334" y="159"/>
                </a:cubicBezTo>
                <a:cubicBezTo>
                  <a:pt x="315" y="170"/>
                  <a:pt x="315" y="170"/>
                  <a:pt x="315" y="170"/>
                </a:cubicBezTo>
                <a:cubicBezTo>
                  <a:pt x="314" y="177"/>
                  <a:pt x="314" y="184"/>
                  <a:pt x="312" y="191"/>
                </a:cubicBezTo>
                <a:cubicBezTo>
                  <a:pt x="329" y="206"/>
                  <a:pt x="329" y="206"/>
                  <a:pt x="329" y="206"/>
                </a:cubicBezTo>
                <a:cubicBezTo>
                  <a:pt x="322" y="228"/>
                  <a:pt x="322" y="228"/>
                  <a:pt x="322" y="228"/>
                </a:cubicBezTo>
                <a:cubicBezTo>
                  <a:pt x="299" y="230"/>
                  <a:pt x="299" y="230"/>
                  <a:pt x="299" y="230"/>
                </a:cubicBezTo>
                <a:cubicBezTo>
                  <a:pt x="296" y="236"/>
                  <a:pt x="293" y="242"/>
                  <a:pt x="289" y="247"/>
                </a:cubicBezTo>
                <a:cubicBezTo>
                  <a:pt x="299" y="268"/>
                  <a:pt x="299" y="268"/>
                  <a:pt x="299" y="268"/>
                </a:cubicBezTo>
                <a:cubicBezTo>
                  <a:pt x="283" y="285"/>
                  <a:pt x="283" y="285"/>
                  <a:pt x="283" y="285"/>
                </a:cubicBezTo>
                <a:cubicBezTo>
                  <a:pt x="261" y="278"/>
                  <a:pt x="261" y="278"/>
                  <a:pt x="261" y="278"/>
                </a:cubicBezTo>
                <a:cubicBezTo>
                  <a:pt x="256" y="282"/>
                  <a:pt x="251" y="286"/>
                  <a:pt x="245" y="289"/>
                </a:cubicBezTo>
                <a:cubicBezTo>
                  <a:pt x="246" y="313"/>
                  <a:pt x="246" y="313"/>
                  <a:pt x="246" y="313"/>
                </a:cubicBezTo>
                <a:cubicBezTo>
                  <a:pt x="224" y="322"/>
                  <a:pt x="224" y="322"/>
                  <a:pt x="224" y="322"/>
                </a:cubicBezTo>
                <a:cubicBezTo>
                  <a:pt x="207" y="306"/>
                  <a:pt x="207" y="306"/>
                  <a:pt x="207" y="306"/>
                </a:cubicBezTo>
                <a:cubicBezTo>
                  <a:pt x="201" y="308"/>
                  <a:pt x="195" y="309"/>
                  <a:pt x="188" y="310"/>
                </a:cubicBezTo>
                <a:cubicBezTo>
                  <a:pt x="179" y="332"/>
                  <a:pt x="179" y="332"/>
                  <a:pt x="179" y="332"/>
                </a:cubicBezTo>
                <a:cubicBezTo>
                  <a:pt x="156" y="332"/>
                  <a:pt x="156" y="332"/>
                  <a:pt x="156" y="332"/>
                </a:cubicBezTo>
                <a:cubicBezTo>
                  <a:pt x="146" y="310"/>
                  <a:pt x="146" y="310"/>
                  <a:pt x="146" y="310"/>
                </a:cubicBezTo>
                <a:cubicBezTo>
                  <a:pt x="143" y="310"/>
                  <a:pt x="140" y="309"/>
                  <a:pt x="137" y="309"/>
                </a:cubicBezTo>
                <a:cubicBezTo>
                  <a:pt x="133" y="308"/>
                  <a:pt x="130" y="307"/>
                  <a:pt x="127" y="306"/>
                </a:cubicBezTo>
                <a:cubicBezTo>
                  <a:pt x="110" y="322"/>
                  <a:pt x="110" y="322"/>
                  <a:pt x="110" y="322"/>
                </a:cubicBezTo>
                <a:cubicBezTo>
                  <a:pt x="89" y="313"/>
                  <a:pt x="89" y="313"/>
                  <a:pt x="89" y="313"/>
                </a:cubicBezTo>
                <a:cubicBezTo>
                  <a:pt x="89" y="289"/>
                  <a:pt x="89" y="289"/>
                  <a:pt x="89" y="289"/>
                </a:cubicBezTo>
                <a:cubicBezTo>
                  <a:pt x="84" y="286"/>
                  <a:pt x="78" y="282"/>
                  <a:pt x="73" y="278"/>
                </a:cubicBezTo>
                <a:cubicBezTo>
                  <a:pt x="51" y="285"/>
                  <a:pt x="51" y="285"/>
                  <a:pt x="51" y="285"/>
                </a:cubicBezTo>
                <a:cubicBezTo>
                  <a:pt x="36" y="268"/>
                  <a:pt x="36" y="268"/>
                  <a:pt x="36" y="268"/>
                </a:cubicBezTo>
                <a:cubicBezTo>
                  <a:pt x="45" y="247"/>
                  <a:pt x="45" y="247"/>
                  <a:pt x="45" y="247"/>
                </a:cubicBezTo>
                <a:cubicBezTo>
                  <a:pt x="42" y="241"/>
                  <a:pt x="38" y="236"/>
                  <a:pt x="35" y="230"/>
                </a:cubicBezTo>
                <a:cubicBezTo>
                  <a:pt x="12" y="228"/>
                  <a:pt x="12" y="228"/>
                  <a:pt x="12" y="228"/>
                </a:cubicBezTo>
                <a:cubicBezTo>
                  <a:pt x="5" y="206"/>
                  <a:pt x="5" y="206"/>
                  <a:pt x="5" y="206"/>
                </a:cubicBezTo>
                <a:cubicBezTo>
                  <a:pt x="22" y="190"/>
                  <a:pt x="22" y="190"/>
                  <a:pt x="22" y="190"/>
                </a:cubicBezTo>
                <a:cubicBezTo>
                  <a:pt x="21" y="184"/>
                  <a:pt x="21" y="177"/>
                  <a:pt x="20" y="170"/>
                </a:cubicBezTo>
                <a:cubicBezTo>
                  <a:pt x="0" y="159"/>
                  <a:pt x="0" y="159"/>
                  <a:pt x="0" y="159"/>
                </a:cubicBezTo>
                <a:cubicBezTo>
                  <a:pt x="3" y="136"/>
                  <a:pt x="3" y="136"/>
                  <a:pt x="3" y="136"/>
                </a:cubicBezTo>
                <a:cubicBezTo>
                  <a:pt x="24" y="129"/>
                  <a:pt x="24" y="129"/>
                  <a:pt x="24" y="129"/>
                </a:cubicBezTo>
                <a:cubicBezTo>
                  <a:pt x="26" y="123"/>
                  <a:pt x="28" y="116"/>
                  <a:pt x="31" y="110"/>
                </a:cubicBezTo>
                <a:cubicBezTo>
                  <a:pt x="17" y="92"/>
                  <a:pt x="17" y="92"/>
                  <a:pt x="17" y="92"/>
                </a:cubicBezTo>
                <a:cubicBezTo>
                  <a:pt x="29" y="72"/>
                  <a:pt x="29" y="72"/>
                  <a:pt x="29" y="72"/>
                </a:cubicBezTo>
                <a:cubicBezTo>
                  <a:pt x="51" y="74"/>
                  <a:pt x="51" y="74"/>
                  <a:pt x="51" y="74"/>
                </a:cubicBezTo>
                <a:cubicBezTo>
                  <a:pt x="55" y="69"/>
                  <a:pt x="60" y="64"/>
                  <a:pt x="65" y="59"/>
                </a:cubicBezTo>
                <a:cubicBezTo>
                  <a:pt x="60" y="37"/>
                  <a:pt x="60" y="37"/>
                  <a:pt x="60" y="37"/>
                </a:cubicBezTo>
                <a:cubicBezTo>
                  <a:pt x="79" y="23"/>
                  <a:pt x="79" y="23"/>
                  <a:pt x="79" y="23"/>
                </a:cubicBezTo>
                <a:cubicBezTo>
                  <a:pt x="98" y="35"/>
                  <a:pt x="98" y="35"/>
                  <a:pt x="98" y="35"/>
                </a:cubicBezTo>
                <a:cubicBezTo>
                  <a:pt x="104" y="31"/>
                  <a:pt x="110" y="29"/>
                  <a:pt x="117" y="26"/>
                </a:cubicBezTo>
                <a:cubicBezTo>
                  <a:pt x="121" y="4"/>
                  <a:pt x="121" y="4"/>
                  <a:pt x="121" y="4"/>
                </a:cubicBezTo>
                <a:cubicBezTo>
                  <a:pt x="144" y="0"/>
                  <a:pt x="144" y="0"/>
                  <a:pt x="144" y="0"/>
                </a:cubicBezTo>
                <a:cubicBezTo>
                  <a:pt x="157" y="18"/>
                  <a:pt x="157" y="18"/>
                  <a:pt x="157" y="18"/>
                </a:cubicBezTo>
                <a:cubicBezTo>
                  <a:pt x="164" y="17"/>
                  <a:pt x="171" y="17"/>
                  <a:pt x="178" y="18"/>
                </a:cubicBezTo>
                <a:cubicBezTo>
                  <a:pt x="191" y="0"/>
                  <a:pt x="191" y="0"/>
                  <a:pt x="191" y="0"/>
                </a:cubicBezTo>
                <a:cubicBezTo>
                  <a:pt x="213" y="4"/>
                  <a:pt x="213" y="4"/>
                  <a:pt x="213" y="4"/>
                </a:cubicBezTo>
                <a:close/>
                <a:moveTo>
                  <a:pt x="143" y="278"/>
                </a:moveTo>
                <a:cubicBezTo>
                  <a:pt x="206" y="292"/>
                  <a:pt x="268" y="252"/>
                  <a:pt x="281" y="189"/>
                </a:cubicBezTo>
                <a:cubicBezTo>
                  <a:pt x="294" y="126"/>
                  <a:pt x="254" y="64"/>
                  <a:pt x="192" y="51"/>
                </a:cubicBezTo>
                <a:cubicBezTo>
                  <a:pt x="129" y="37"/>
                  <a:pt x="67" y="77"/>
                  <a:pt x="54" y="140"/>
                </a:cubicBezTo>
                <a:cubicBezTo>
                  <a:pt x="40" y="203"/>
                  <a:pt x="80" y="265"/>
                  <a:pt x="143" y="278"/>
                </a:cubicBezTo>
                <a:close/>
              </a:path>
            </a:pathLst>
          </a:custGeom>
          <a:solidFill>
            <a:srgbClr val="29424E"/>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2" name="TextBox 51">
            <a:extLst>
              <a:ext uri="{FF2B5EF4-FFF2-40B4-BE49-F238E27FC236}">
                <a16:creationId xmlns:a16="http://schemas.microsoft.com/office/drawing/2014/main" id="{8256CEC0-C92E-4A0D-A97B-065D6A105B17}"/>
              </a:ext>
            </a:extLst>
          </p:cNvPr>
          <p:cNvSpPr txBox="1"/>
          <p:nvPr/>
        </p:nvSpPr>
        <p:spPr>
          <a:xfrm>
            <a:off x="5455592" y="4587774"/>
            <a:ext cx="2201121" cy="1092607"/>
          </a:xfrm>
          <a:prstGeom prst="rect">
            <a:avLst/>
          </a:prstGeom>
          <a:noFill/>
        </p:spPr>
        <p:txBody>
          <a:bodyPr wrap="square" lIns="91440" tIns="45720" rIns="91440" bIns="45720" rtlCol="0" anchor="t">
            <a:spAutoFit/>
          </a:bodyPr>
          <a:lstStyle/>
          <a:p>
            <a:r>
              <a:rPr lang="en-US" sz="1400" b="1">
                <a:solidFill>
                  <a:schemeClr val="accent3">
                    <a:lumMod val="75000"/>
                  </a:schemeClr>
                </a:solidFill>
                <a:latin typeface="Franklin Gothic Medium"/>
                <a:ea typeface="Arial" charset="0"/>
                <a:cs typeface="Arial"/>
              </a:rPr>
              <a:t>Trend Monitoring</a:t>
            </a:r>
            <a:r>
              <a:rPr lang="en-US" sz="1400" b="1">
                <a:solidFill>
                  <a:schemeClr val="accent3">
                    <a:lumMod val="75000"/>
                  </a:schemeClr>
                </a:solidFill>
                <a:latin typeface="Franklin Gothic Book"/>
                <a:ea typeface="Arial" charset="0"/>
                <a:cs typeface="Arial"/>
              </a:rPr>
              <a:t> </a:t>
            </a:r>
            <a:r>
              <a:rPr lang="en-US" sz="1400">
                <a:solidFill>
                  <a:schemeClr val="accent3">
                    <a:lumMod val="75000"/>
                  </a:schemeClr>
                </a:solidFill>
                <a:latin typeface="Franklin Gothic Book"/>
                <a:ea typeface="Arial" charset="0"/>
                <a:cs typeface="Arial"/>
              </a:rPr>
              <a:t>to identify trends or systemic issues in delivery system performance</a:t>
            </a:r>
          </a:p>
          <a:p>
            <a:endParaRPr lang="en-US" sz="900">
              <a:latin typeface="Arial" charset="0"/>
              <a:ea typeface="Arial" charset="0"/>
              <a:cs typeface="Arial" charset="0"/>
            </a:endParaRPr>
          </a:p>
        </p:txBody>
      </p:sp>
      <p:sp>
        <p:nvSpPr>
          <p:cNvPr id="53" name="Freeform 7">
            <a:extLst>
              <a:ext uri="{FF2B5EF4-FFF2-40B4-BE49-F238E27FC236}">
                <a16:creationId xmlns:a16="http://schemas.microsoft.com/office/drawing/2014/main" id="{2F99A8AB-DAEA-4BB0-B26B-243381B6E735}"/>
              </a:ext>
            </a:extLst>
          </p:cNvPr>
          <p:cNvSpPr>
            <a:spLocks noEditPoints="1"/>
          </p:cNvSpPr>
          <p:nvPr/>
        </p:nvSpPr>
        <p:spPr bwMode="auto">
          <a:xfrm>
            <a:off x="4886831" y="4592179"/>
            <a:ext cx="555498" cy="555498"/>
          </a:xfrm>
          <a:custGeom>
            <a:avLst/>
            <a:gdLst>
              <a:gd name="T0" fmla="*/ 218 w 334"/>
              <a:gd name="T1" fmla="*/ 26 h 332"/>
              <a:gd name="T2" fmla="*/ 256 w 334"/>
              <a:gd name="T3" fmla="*/ 23 h 332"/>
              <a:gd name="T4" fmla="*/ 270 w 334"/>
              <a:gd name="T5" fmla="*/ 59 h 332"/>
              <a:gd name="T6" fmla="*/ 306 w 334"/>
              <a:gd name="T7" fmla="*/ 72 h 332"/>
              <a:gd name="T8" fmla="*/ 304 w 334"/>
              <a:gd name="T9" fmla="*/ 110 h 332"/>
              <a:gd name="T10" fmla="*/ 332 w 334"/>
              <a:gd name="T11" fmla="*/ 136 h 332"/>
              <a:gd name="T12" fmla="*/ 315 w 334"/>
              <a:gd name="T13" fmla="*/ 170 h 332"/>
              <a:gd name="T14" fmla="*/ 329 w 334"/>
              <a:gd name="T15" fmla="*/ 206 h 332"/>
              <a:gd name="T16" fmla="*/ 299 w 334"/>
              <a:gd name="T17" fmla="*/ 230 h 332"/>
              <a:gd name="T18" fmla="*/ 299 w 334"/>
              <a:gd name="T19" fmla="*/ 268 h 332"/>
              <a:gd name="T20" fmla="*/ 261 w 334"/>
              <a:gd name="T21" fmla="*/ 278 h 332"/>
              <a:gd name="T22" fmla="*/ 246 w 334"/>
              <a:gd name="T23" fmla="*/ 313 h 332"/>
              <a:gd name="T24" fmla="*/ 207 w 334"/>
              <a:gd name="T25" fmla="*/ 306 h 332"/>
              <a:gd name="T26" fmla="*/ 179 w 334"/>
              <a:gd name="T27" fmla="*/ 332 h 332"/>
              <a:gd name="T28" fmla="*/ 146 w 334"/>
              <a:gd name="T29" fmla="*/ 310 h 332"/>
              <a:gd name="T30" fmla="*/ 127 w 334"/>
              <a:gd name="T31" fmla="*/ 306 h 332"/>
              <a:gd name="T32" fmla="*/ 89 w 334"/>
              <a:gd name="T33" fmla="*/ 313 h 332"/>
              <a:gd name="T34" fmla="*/ 73 w 334"/>
              <a:gd name="T35" fmla="*/ 278 h 332"/>
              <a:gd name="T36" fmla="*/ 36 w 334"/>
              <a:gd name="T37" fmla="*/ 268 h 332"/>
              <a:gd name="T38" fmla="*/ 35 w 334"/>
              <a:gd name="T39" fmla="*/ 230 h 332"/>
              <a:gd name="T40" fmla="*/ 5 w 334"/>
              <a:gd name="T41" fmla="*/ 206 h 332"/>
              <a:gd name="T42" fmla="*/ 20 w 334"/>
              <a:gd name="T43" fmla="*/ 170 h 332"/>
              <a:gd name="T44" fmla="*/ 3 w 334"/>
              <a:gd name="T45" fmla="*/ 136 h 332"/>
              <a:gd name="T46" fmla="*/ 31 w 334"/>
              <a:gd name="T47" fmla="*/ 110 h 332"/>
              <a:gd name="T48" fmla="*/ 29 w 334"/>
              <a:gd name="T49" fmla="*/ 72 h 332"/>
              <a:gd name="T50" fmla="*/ 65 w 334"/>
              <a:gd name="T51" fmla="*/ 59 h 332"/>
              <a:gd name="T52" fmla="*/ 79 w 334"/>
              <a:gd name="T53" fmla="*/ 23 h 332"/>
              <a:gd name="T54" fmla="*/ 117 w 334"/>
              <a:gd name="T55" fmla="*/ 26 h 332"/>
              <a:gd name="T56" fmla="*/ 144 w 334"/>
              <a:gd name="T57" fmla="*/ 0 h 332"/>
              <a:gd name="T58" fmla="*/ 178 w 334"/>
              <a:gd name="T59" fmla="*/ 18 h 332"/>
              <a:gd name="T60" fmla="*/ 213 w 334"/>
              <a:gd name="T61" fmla="*/ 4 h 332"/>
              <a:gd name="T62" fmla="*/ 281 w 334"/>
              <a:gd name="T63" fmla="*/ 189 h 332"/>
              <a:gd name="T64" fmla="*/ 54 w 334"/>
              <a:gd name="T65"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332">
                <a:moveTo>
                  <a:pt x="213" y="4"/>
                </a:moveTo>
                <a:cubicBezTo>
                  <a:pt x="218" y="26"/>
                  <a:pt x="218" y="26"/>
                  <a:pt x="218" y="26"/>
                </a:cubicBezTo>
                <a:cubicBezTo>
                  <a:pt x="224" y="29"/>
                  <a:pt x="231" y="31"/>
                  <a:pt x="237" y="35"/>
                </a:cubicBezTo>
                <a:cubicBezTo>
                  <a:pt x="256" y="23"/>
                  <a:pt x="256" y="23"/>
                  <a:pt x="256" y="23"/>
                </a:cubicBezTo>
                <a:cubicBezTo>
                  <a:pt x="275" y="37"/>
                  <a:pt x="275" y="37"/>
                  <a:pt x="275" y="37"/>
                </a:cubicBezTo>
                <a:cubicBezTo>
                  <a:pt x="270" y="59"/>
                  <a:pt x="270" y="59"/>
                  <a:pt x="270" y="59"/>
                </a:cubicBezTo>
                <a:cubicBezTo>
                  <a:pt x="275" y="64"/>
                  <a:pt x="280" y="69"/>
                  <a:pt x="284" y="74"/>
                </a:cubicBezTo>
                <a:cubicBezTo>
                  <a:pt x="306" y="72"/>
                  <a:pt x="306" y="72"/>
                  <a:pt x="306" y="72"/>
                </a:cubicBezTo>
                <a:cubicBezTo>
                  <a:pt x="317" y="92"/>
                  <a:pt x="317" y="92"/>
                  <a:pt x="317" y="92"/>
                </a:cubicBezTo>
                <a:cubicBezTo>
                  <a:pt x="304" y="110"/>
                  <a:pt x="304" y="110"/>
                  <a:pt x="304" y="110"/>
                </a:cubicBezTo>
                <a:cubicBezTo>
                  <a:pt x="307" y="116"/>
                  <a:pt x="309" y="123"/>
                  <a:pt x="310" y="130"/>
                </a:cubicBezTo>
                <a:cubicBezTo>
                  <a:pt x="332" y="136"/>
                  <a:pt x="332" y="136"/>
                  <a:pt x="332" y="136"/>
                </a:cubicBezTo>
                <a:cubicBezTo>
                  <a:pt x="334" y="159"/>
                  <a:pt x="334" y="159"/>
                  <a:pt x="334" y="159"/>
                </a:cubicBezTo>
                <a:cubicBezTo>
                  <a:pt x="315" y="170"/>
                  <a:pt x="315" y="170"/>
                  <a:pt x="315" y="170"/>
                </a:cubicBezTo>
                <a:cubicBezTo>
                  <a:pt x="314" y="177"/>
                  <a:pt x="314" y="184"/>
                  <a:pt x="312" y="191"/>
                </a:cubicBezTo>
                <a:cubicBezTo>
                  <a:pt x="329" y="206"/>
                  <a:pt x="329" y="206"/>
                  <a:pt x="329" y="206"/>
                </a:cubicBezTo>
                <a:cubicBezTo>
                  <a:pt x="322" y="228"/>
                  <a:pt x="322" y="228"/>
                  <a:pt x="322" y="228"/>
                </a:cubicBezTo>
                <a:cubicBezTo>
                  <a:pt x="299" y="230"/>
                  <a:pt x="299" y="230"/>
                  <a:pt x="299" y="230"/>
                </a:cubicBezTo>
                <a:cubicBezTo>
                  <a:pt x="296" y="236"/>
                  <a:pt x="293" y="242"/>
                  <a:pt x="289" y="247"/>
                </a:cubicBezTo>
                <a:cubicBezTo>
                  <a:pt x="299" y="268"/>
                  <a:pt x="299" y="268"/>
                  <a:pt x="299" y="268"/>
                </a:cubicBezTo>
                <a:cubicBezTo>
                  <a:pt x="283" y="285"/>
                  <a:pt x="283" y="285"/>
                  <a:pt x="283" y="285"/>
                </a:cubicBezTo>
                <a:cubicBezTo>
                  <a:pt x="261" y="278"/>
                  <a:pt x="261" y="278"/>
                  <a:pt x="261" y="278"/>
                </a:cubicBezTo>
                <a:cubicBezTo>
                  <a:pt x="256" y="282"/>
                  <a:pt x="251" y="286"/>
                  <a:pt x="245" y="289"/>
                </a:cubicBezTo>
                <a:cubicBezTo>
                  <a:pt x="246" y="313"/>
                  <a:pt x="246" y="313"/>
                  <a:pt x="246" y="313"/>
                </a:cubicBezTo>
                <a:cubicBezTo>
                  <a:pt x="224" y="322"/>
                  <a:pt x="224" y="322"/>
                  <a:pt x="224" y="322"/>
                </a:cubicBezTo>
                <a:cubicBezTo>
                  <a:pt x="207" y="306"/>
                  <a:pt x="207" y="306"/>
                  <a:pt x="207" y="306"/>
                </a:cubicBezTo>
                <a:cubicBezTo>
                  <a:pt x="201" y="308"/>
                  <a:pt x="195" y="309"/>
                  <a:pt x="188" y="310"/>
                </a:cubicBezTo>
                <a:cubicBezTo>
                  <a:pt x="179" y="332"/>
                  <a:pt x="179" y="332"/>
                  <a:pt x="179" y="332"/>
                </a:cubicBezTo>
                <a:cubicBezTo>
                  <a:pt x="156" y="332"/>
                  <a:pt x="156" y="332"/>
                  <a:pt x="156" y="332"/>
                </a:cubicBezTo>
                <a:cubicBezTo>
                  <a:pt x="146" y="310"/>
                  <a:pt x="146" y="310"/>
                  <a:pt x="146" y="310"/>
                </a:cubicBezTo>
                <a:cubicBezTo>
                  <a:pt x="143" y="310"/>
                  <a:pt x="140" y="309"/>
                  <a:pt x="137" y="309"/>
                </a:cubicBezTo>
                <a:cubicBezTo>
                  <a:pt x="133" y="308"/>
                  <a:pt x="130" y="307"/>
                  <a:pt x="127" y="306"/>
                </a:cubicBezTo>
                <a:cubicBezTo>
                  <a:pt x="110" y="322"/>
                  <a:pt x="110" y="322"/>
                  <a:pt x="110" y="322"/>
                </a:cubicBezTo>
                <a:cubicBezTo>
                  <a:pt x="89" y="313"/>
                  <a:pt x="89" y="313"/>
                  <a:pt x="89" y="313"/>
                </a:cubicBezTo>
                <a:cubicBezTo>
                  <a:pt x="89" y="289"/>
                  <a:pt x="89" y="289"/>
                  <a:pt x="89" y="289"/>
                </a:cubicBezTo>
                <a:cubicBezTo>
                  <a:pt x="84" y="286"/>
                  <a:pt x="78" y="282"/>
                  <a:pt x="73" y="278"/>
                </a:cubicBezTo>
                <a:cubicBezTo>
                  <a:pt x="51" y="285"/>
                  <a:pt x="51" y="285"/>
                  <a:pt x="51" y="285"/>
                </a:cubicBezTo>
                <a:cubicBezTo>
                  <a:pt x="36" y="268"/>
                  <a:pt x="36" y="268"/>
                  <a:pt x="36" y="268"/>
                </a:cubicBezTo>
                <a:cubicBezTo>
                  <a:pt x="45" y="247"/>
                  <a:pt x="45" y="247"/>
                  <a:pt x="45" y="247"/>
                </a:cubicBezTo>
                <a:cubicBezTo>
                  <a:pt x="42" y="241"/>
                  <a:pt x="38" y="236"/>
                  <a:pt x="35" y="230"/>
                </a:cubicBezTo>
                <a:cubicBezTo>
                  <a:pt x="12" y="228"/>
                  <a:pt x="12" y="228"/>
                  <a:pt x="12" y="228"/>
                </a:cubicBezTo>
                <a:cubicBezTo>
                  <a:pt x="5" y="206"/>
                  <a:pt x="5" y="206"/>
                  <a:pt x="5" y="206"/>
                </a:cubicBezTo>
                <a:cubicBezTo>
                  <a:pt x="22" y="190"/>
                  <a:pt x="22" y="190"/>
                  <a:pt x="22" y="190"/>
                </a:cubicBezTo>
                <a:cubicBezTo>
                  <a:pt x="21" y="184"/>
                  <a:pt x="21" y="177"/>
                  <a:pt x="20" y="170"/>
                </a:cubicBezTo>
                <a:cubicBezTo>
                  <a:pt x="0" y="159"/>
                  <a:pt x="0" y="159"/>
                  <a:pt x="0" y="159"/>
                </a:cubicBezTo>
                <a:cubicBezTo>
                  <a:pt x="3" y="136"/>
                  <a:pt x="3" y="136"/>
                  <a:pt x="3" y="136"/>
                </a:cubicBezTo>
                <a:cubicBezTo>
                  <a:pt x="24" y="129"/>
                  <a:pt x="24" y="129"/>
                  <a:pt x="24" y="129"/>
                </a:cubicBezTo>
                <a:cubicBezTo>
                  <a:pt x="26" y="123"/>
                  <a:pt x="28" y="116"/>
                  <a:pt x="31" y="110"/>
                </a:cubicBezTo>
                <a:cubicBezTo>
                  <a:pt x="17" y="92"/>
                  <a:pt x="17" y="92"/>
                  <a:pt x="17" y="92"/>
                </a:cubicBezTo>
                <a:cubicBezTo>
                  <a:pt x="29" y="72"/>
                  <a:pt x="29" y="72"/>
                  <a:pt x="29" y="72"/>
                </a:cubicBezTo>
                <a:cubicBezTo>
                  <a:pt x="51" y="74"/>
                  <a:pt x="51" y="74"/>
                  <a:pt x="51" y="74"/>
                </a:cubicBezTo>
                <a:cubicBezTo>
                  <a:pt x="55" y="69"/>
                  <a:pt x="60" y="64"/>
                  <a:pt x="65" y="59"/>
                </a:cubicBezTo>
                <a:cubicBezTo>
                  <a:pt x="60" y="37"/>
                  <a:pt x="60" y="37"/>
                  <a:pt x="60" y="37"/>
                </a:cubicBezTo>
                <a:cubicBezTo>
                  <a:pt x="79" y="23"/>
                  <a:pt x="79" y="23"/>
                  <a:pt x="79" y="23"/>
                </a:cubicBezTo>
                <a:cubicBezTo>
                  <a:pt x="98" y="35"/>
                  <a:pt x="98" y="35"/>
                  <a:pt x="98" y="35"/>
                </a:cubicBezTo>
                <a:cubicBezTo>
                  <a:pt x="104" y="31"/>
                  <a:pt x="110" y="29"/>
                  <a:pt x="117" y="26"/>
                </a:cubicBezTo>
                <a:cubicBezTo>
                  <a:pt x="121" y="4"/>
                  <a:pt x="121" y="4"/>
                  <a:pt x="121" y="4"/>
                </a:cubicBezTo>
                <a:cubicBezTo>
                  <a:pt x="144" y="0"/>
                  <a:pt x="144" y="0"/>
                  <a:pt x="144" y="0"/>
                </a:cubicBezTo>
                <a:cubicBezTo>
                  <a:pt x="157" y="18"/>
                  <a:pt x="157" y="18"/>
                  <a:pt x="157" y="18"/>
                </a:cubicBezTo>
                <a:cubicBezTo>
                  <a:pt x="164" y="17"/>
                  <a:pt x="171" y="17"/>
                  <a:pt x="178" y="18"/>
                </a:cubicBezTo>
                <a:cubicBezTo>
                  <a:pt x="191" y="0"/>
                  <a:pt x="191" y="0"/>
                  <a:pt x="191" y="0"/>
                </a:cubicBezTo>
                <a:cubicBezTo>
                  <a:pt x="213" y="4"/>
                  <a:pt x="213" y="4"/>
                  <a:pt x="213" y="4"/>
                </a:cubicBezTo>
                <a:close/>
                <a:moveTo>
                  <a:pt x="143" y="278"/>
                </a:moveTo>
                <a:cubicBezTo>
                  <a:pt x="206" y="292"/>
                  <a:pt x="268" y="252"/>
                  <a:pt x="281" y="189"/>
                </a:cubicBezTo>
                <a:cubicBezTo>
                  <a:pt x="294" y="126"/>
                  <a:pt x="254" y="64"/>
                  <a:pt x="192" y="51"/>
                </a:cubicBezTo>
                <a:cubicBezTo>
                  <a:pt x="129" y="37"/>
                  <a:pt x="67" y="77"/>
                  <a:pt x="54" y="140"/>
                </a:cubicBezTo>
                <a:cubicBezTo>
                  <a:pt x="40" y="203"/>
                  <a:pt x="80" y="265"/>
                  <a:pt x="143" y="278"/>
                </a:cubicBezTo>
                <a:close/>
              </a:path>
            </a:pathLst>
          </a:custGeom>
          <a:solidFill>
            <a:srgbClr val="29424E"/>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54" name="Group 43">
            <a:extLst>
              <a:ext uri="{FF2B5EF4-FFF2-40B4-BE49-F238E27FC236}">
                <a16:creationId xmlns:a16="http://schemas.microsoft.com/office/drawing/2014/main" id="{94C941AD-82D5-46CC-91AB-0F53CE14B515}"/>
              </a:ext>
            </a:extLst>
          </p:cNvPr>
          <p:cNvGrpSpPr>
            <a:grpSpLocks noChangeAspect="1"/>
          </p:cNvGrpSpPr>
          <p:nvPr/>
        </p:nvGrpSpPr>
        <p:grpSpPr bwMode="auto">
          <a:xfrm>
            <a:off x="794904" y="4731028"/>
            <a:ext cx="328334" cy="265795"/>
            <a:chOff x="4653" y="629"/>
            <a:chExt cx="441" cy="357"/>
          </a:xfrm>
          <a:solidFill>
            <a:schemeClr val="tx2">
              <a:lumMod val="75000"/>
            </a:schemeClr>
          </a:solidFill>
        </p:grpSpPr>
        <p:sp>
          <p:nvSpPr>
            <p:cNvPr id="55" name="Freeform 44">
              <a:extLst>
                <a:ext uri="{FF2B5EF4-FFF2-40B4-BE49-F238E27FC236}">
                  <a16:creationId xmlns:a16="http://schemas.microsoft.com/office/drawing/2014/main" id="{51E2C058-C881-420A-911B-FD2509F23666}"/>
                </a:ext>
              </a:extLst>
            </p:cNvPr>
            <p:cNvSpPr>
              <a:spLocks noEditPoints="1"/>
            </p:cNvSpPr>
            <p:nvPr/>
          </p:nvSpPr>
          <p:spPr bwMode="auto">
            <a:xfrm>
              <a:off x="5002" y="808"/>
              <a:ext cx="92" cy="162"/>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60 w 60"/>
                <a:gd name="T15" fmla="*/ 102 h 108"/>
                <a:gd name="T16" fmla="*/ 54 w 60"/>
                <a:gd name="T17" fmla="*/ 108 h 108"/>
                <a:gd name="T18" fmla="*/ 12 w 60"/>
                <a:gd name="T19" fmla="*/ 96 h 108"/>
                <a:gd name="T20" fmla="*/ 48 w 60"/>
                <a:gd name="T21" fmla="*/ 96 h 108"/>
                <a:gd name="T22" fmla="*/ 48 w 60"/>
                <a:gd name="T23" fmla="*/ 12 h 108"/>
                <a:gd name="T24" fmla="*/ 12 w 60"/>
                <a:gd name="T25" fmla="*/ 12 h 108"/>
                <a:gd name="T26" fmla="*/ 12 w 60"/>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7" y="0"/>
                    <a:pt x="60" y="2"/>
                    <a:pt x="60" y="6"/>
                  </a:cubicBezTo>
                  <a:cubicBezTo>
                    <a:pt x="60" y="102"/>
                    <a:pt x="60" y="102"/>
                    <a:pt x="60" y="102"/>
                  </a:cubicBezTo>
                  <a:cubicBezTo>
                    <a:pt x="60" y="105"/>
                    <a:pt x="57" y="108"/>
                    <a:pt x="54" y="108"/>
                  </a:cubicBezTo>
                  <a:close/>
                  <a:moveTo>
                    <a:pt x="12" y="96"/>
                  </a:moveTo>
                  <a:cubicBezTo>
                    <a:pt x="48" y="96"/>
                    <a:pt x="48" y="96"/>
                    <a:pt x="48" y="96"/>
                  </a:cubicBezTo>
                  <a:cubicBezTo>
                    <a:pt x="48" y="12"/>
                    <a:pt x="48" y="12"/>
                    <a:pt x="48"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 name="Freeform 45">
              <a:extLst>
                <a:ext uri="{FF2B5EF4-FFF2-40B4-BE49-F238E27FC236}">
                  <a16:creationId xmlns:a16="http://schemas.microsoft.com/office/drawing/2014/main" id="{CAD11690-3992-4B8C-82E3-EBF642548926}"/>
                </a:ext>
              </a:extLst>
            </p:cNvPr>
            <p:cNvSpPr>
              <a:spLocks/>
            </p:cNvSpPr>
            <p:nvPr/>
          </p:nvSpPr>
          <p:spPr bwMode="auto">
            <a:xfrm>
              <a:off x="4653" y="856"/>
              <a:ext cx="369" cy="130"/>
            </a:xfrm>
            <a:custGeom>
              <a:avLst/>
              <a:gdLst>
                <a:gd name="T0" fmla="*/ 136 w 241"/>
                <a:gd name="T1" fmla="*/ 87 h 87"/>
                <a:gd name="T2" fmla="*/ 62 w 241"/>
                <a:gd name="T3" fmla="*/ 58 h 87"/>
                <a:gd name="T4" fmla="*/ 3 w 241"/>
                <a:gd name="T5" fmla="*/ 28 h 87"/>
                <a:gd name="T6" fmla="*/ 0 w 241"/>
                <a:gd name="T7" fmla="*/ 23 h 87"/>
                <a:gd name="T8" fmla="*/ 2 w 241"/>
                <a:gd name="T9" fmla="*/ 18 h 87"/>
                <a:gd name="T10" fmla="*/ 44 w 241"/>
                <a:gd name="T11" fmla="*/ 5 h 87"/>
                <a:gd name="T12" fmla="*/ 96 w 241"/>
                <a:gd name="T13" fmla="*/ 21 h 87"/>
                <a:gd name="T14" fmla="*/ 100 w 241"/>
                <a:gd name="T15" fmla="*/ 29 h 87"/>
                <a:gd name="T16" fmla="*/ 92 w 241"/>
                <a:gd name="T17" fmla="*/ 33 h 87"/>
                <a:gd name="T18" fmla="*/ 40 w 241"/>
                <a:gd name="T19" fmla="*/ 16 h 87"/>
                <a:gd name="T20" fmla="*/ 17 w 241"/>
                <a:gd name="T21" fmla="*/ 21 h 87"/>
                <a:gd name="T22" fmla="*/ 68 w 241"/>
                <a:gd name="T23" fmla="*/ 48 h 87"/>
                <a:gd name="T24" fmla="*/ 197 w 241"/>
                <a:gd name="T25" fmla="*/ 59 h 87"/>
                <a:gd name="T26" fmla="*/ 232 w 241"/>
                <a:gd name="T27" fmla="*/ 47 h 87"/>
                <a:gd name="T28" fmla="*/ 240 w 241"/>
                <a:gd name="T29" fmla="*/ 51 h 87"/>
                <a:gd name="T30" fmla="*/ 236 w 241"/>
                <a:gd name="T31" fmla="*/ 58 h 87"/>
                <a:gd name="T32" fmla="*/ 201 w 241"/>
                <a:gd name="T33" fmla="*/ 70 h 87"/>
                <a:gd name="T34" fmla="*/ 136 w 241"/>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87">
                  <a:moveTo>
                    <a:pt x="136" y="87"/>
                  </a:moveTo>
                  <a:cubicBezTo>
                    <a:pt x="116" y="87"/>
                    <a:pt x="99" y="78"/>
                    <a:pt x="62" y="58"/>
                  </a:cubicBezTo>
                  <a:cubicBezTo>
                    <a:pt x="47" y="50"/>
                    <a:pt x="28" y="40"/>
                    <a:pt x="3" y="28"/>
                  </a:cubicBezTo>
                  <a:cubicBezTo>
                    <a:pt x="2" y="27"/>
                    <a:pt x="0" y="25"/>
                    <a:pt x="0" y="23"/>
                  </a:cubicBezTo>
                  <a:cubicBezTo>
                    <a:pt x="0" y="22"/>
                    <a:pt x="0" y="20"/>
                    <a:pt x="2" y="18"/>
                  </a:cubicBezTo>
                  <a:cubicBezTo>
                    <a:pt x="16" y="4"/>
                    <a:pt x="28" y="0"/>
                    <a:pt x="44" y="5"/>
                  </a:cubicBezTo>
                  <a:cubicBezTo>
                    <a:pt x="96" y="21"/>
                    <a:pt x="96" y="21"/>
                    <a:pt x="96" y="21"/>
                  </a:cubicBezTo>
                  <a:cubicBezTo>
                    <a:pt x="99" y="22"/>
                    <a:pt x="101" y="26"/>
                    <a:pt x="100" y="29"/>
                  </a:cubicBezTo>
                  <a:cubicBezTo>
                    <a:pt x="99" y="32"/>
                    <a:pt x="95" y="34"/>
                    <a:pt x="92" y="33"/>
                  </a:cubicBezTo>
                  <a:cubicBezTo>
                    <a:pt x="40" y="16"/>
                    <a:pt x="40" y="16"/>
                    <a:pt x="40" y="16"/>
                  </a:cubicBezTo>
                  <a:cubicBezTo>
                    <a:pt x="32" y="14"/>
                    <a:pt x="26" y="14"/>
                    <a:pt x="17" y="21"/>
                  </a:cubicBezTo>
                  <a:cubicBezTo>
                    <a:pt x="37" y="32"/>
                    <a:pt x="54" y="41"/>
                    <a:pt x="68" y="48"/>
                  </a:cubicBezTo>
                  <a:cubicBezTo>
                    <a:pt x="131" y="82"/>
                    <a:pt x="131" y="82"/>
                    <a:pt x="197" y="59"/>
                  </a:cubicBezTo>
                  <a:cubicBezTo>
                    <a:pt x="207" y="55"/>
                    <a:pt x="219" y="51"/>
                    <a:pt x="232" y="47"/>
                  </a:cubicBezTo>
                  <a:cubicBezTo>
                    <a:pt x="235" y="46"/>
                    <a:pt x="239" y="47"/>
                    <a:pt x="240" y="51"/>
                  </a:cubicBezTo>
                  <a:cubicBezTo>
                    <a:pt x="241" y="54"/>
                    <a:pt x="239" y="57"/>
                    <a:pt x="236" y="58"/>
                  </a:cubicBezTo>
                  <a:cubicBezTo>
                    <a:pt x="223" y="63"/>
                    <a:pt x="211" y="67"/>
                    <a:pt x="201" y="70"/>
                  </a:cubicBezTo>
                  <a:cubicBezTo>
                    <a:pt x="169" y="81"/>
                    <a:pt x="152" y="87"/>
                    <a:pt x="13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 name="Freeform 46">
              <a:extLst>
                <a:ext uri="{FF2B5EF4-FFF2-40B4-BE49-F238E27FC236}">
                  <a16:creationId xmlns:a16="http://schemas.microsoft.com/office/drawing/2014/main" id="{8CB9D709-8A83-433C-AB42-58929C06BC94}"/>
                </a:ext>
              </a:extLst>
            </p:cNvPr>
            <p:cNvSpPr>
              <a:spLocks/>
            </p:cNvSpPr>
            <p:nvPr/>
          </p:nvSpPr>
          <p:spPr bwMode="auto">
            <a:xfrm>
              <a:off x="4786" y="826"/>
              <a:ext cx="235" cy="90"/>
            </a:xfrm>
            <a:custGeom>
              <a:avLst/>
              <a:gdLst>
                <a:gd name="T0" fmla="*/ 81 w 153"/>
                <a:gd name="T1" fmla="*/ 60 h 60"/>
                <a:gd name="T2" fmla="*/ 15 w 153"/>
                <a:gd name="T3" fmla="*/ 60 h 60"/>
                <a:gd name="T4" fmla="*/ 0 w 153"/>
                <a:gd name="T5" fmla="*/ 42 h 60"/>
                <a:gd name="T6" fmla="*/ 15 w 153"/>
                <a:gd name="T7" fmla="*/ 24 h 60"/>
                <a:gd name="T8" fmla="*/ 56 w 153"/>
                <a:gd name="T9" fmla="*/ 24 h 60"/>
                <a:gd name="T10" fmla="*/ 63 w 153"/>
                <a:gd name="T11" fmla="*/ 19 h 60"/>
                <a:gd name="T12" fmla="*/ 111 w 153"/>
                <a:gd name="T13" fmla="*/ 0 h 60"/>
                <a:gd name="T14" fmla="*/ 147 w 153"/>
                <a:gd name="T15" fmla="*/ 0 h 60"/>
                <a:gd name="T16" fmla="*/ 153 w 153"/>
                <a:gd name="T17" fmla="*/ 6 h 60"/>
                <a:gd name="T18" fmla="*/ 147 w 153"/>
                <a:gd name="T19" fmla="*/ 12 h 60"/>
                <a:gd name="T20" fmla="*/ 111 w 153"/>
                <a:gd name="T21" fmla="*/ 12 h 60"/>
                <a:gd name="T22" fmla="*/ 70 w 153"/>
                <a:gd name="T23" fmla="*/ 29 h 60"/>
                <a:gd name="T24" fmla="*/ 57 w 153"/>
                <a:gd name="T25" fmla="*/ 36 h 60"/>
                <a:gd name="T26" fmla="*/ 15 w 153"/>
                <a:gd name="T27" fmla="*/ 36 h 60"/>
                <a:gd name="T28" fmla="*/ 12 w 153"/>
                <a:gd name="T29" fmla="*/ 42 h 60"/>
                <a:gd name="T30" fmla="*/ 15 w 153"/>
                <a:gd name="T31" fmla="*/ 48 h 60"/>
                <a:gd name="T32" fmla="*/ 81 w 153"/>
                <a:gd name="T33" fmla="*/ 48 h 60"/>
                <a:gd name="T34" fmla="*/ 87 w 153"/>
                <a:gd name="T35" fmla="*/ 54 h 60"/>
                <a:gd name="T36" fmla="*/ 81 w 153"/>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60">
                  <a:moveTo>
                    <a:pt x="81" y="60"/>
                  </a:moveTo>
                  <a:cubicBezTo>
                    <a:pt x="15" y="60"/>
                    <a:pt x="15" y="60"/>
                    <a:pt x="15" y="60"/>
                  </a:cubicBezTo>
                  <a:cubicBezTo>
                    <a:pt x="6" y="60"/>
                    <a:pt x="0" y="52"/>
                    <a:pt x="0" y="42"/>
                  </a:cubicBezTo>
                  <a:cubicBezTo>
                    <a:pt x="0" y="31"/>
                    <a:pt x="6" y="24"/>
                    <a:pt x="15" y="24"/>
                  </a:cubicBezTo>
                  <a:cubicBezTo>
                    <a:pt x="56" y="24"/>
                    <a:pt x="56" y="24"/>
                    <a:pt x="56" y="24"/>
                  </a:cubicBezTo>
                  <a:cubicBezTo>
                    <a:pt x="58" y="23"/>
                    <a:pt x="61" y="21"/>
                    <a:pt x="63" y="19"/>
                  </a:cubicBezTo>
                  <a:cubicBezTo>
                    <a:pt x="73" y="12"/>
                    <a:pt x="90" y="0"/>
                    <a:pt x="111" y="0"/>
                  </a:cubicBezTo>
                  <a:cubicBezTo>
                    <a:pt x="147" y="0"/>
                    <a:pt x="147" y="0"/>
                    <a:pt x="147" y="0"/>
                  </a:cubicBezTo>
                  <a:cubicBezTo>
                    <a:pt x="150" y="0"/>
                    <a:pt x="153" y="2"/>
                    <a:pt x="153" y="6"/>
                  </a:cubicBezTo>
                  <a:cubicBezTo>
                    <a:pt x="153" y="9"/>
                    <a:pt x="150" y="12"/>
                    <a:pt x="147" y="12"/>
                  </a:cubicBezTo>
                  <a:cubicBezTo>
                    <a:pt x="111" y="12"/>
                    <a:pt x="111" y="12"/>
                    <a:pt x="111" y="12"/>
                  </a:cubicBezTo>
                  <a:cubicBezTo>
                    <a:pt x="94" y="12"/>
                    <a:pt x="80" y="22"/>
                    <a:pt x="70" y="29"/>
                  </a:cubicBezTo>
                  <a:cubicBezTo>
                    <a:pt x="64" y="33"/>
                    <a:pt x="61" y="36"/>
                    <a:pt x="57" y="36"/>
                  </a:cubicBezTo>
                  <a:cubicBezTo>
                    <a:pt x="15" y="36"/>
                    <a:pt x="15" y="36"/>
                    <a:pt x="15" y="36"/>
                  </a:cubicBezTo>
                  <a:cubicBezTo>
                    <a:pt x="13" y="36"/>
                    <a:pt x="12" y="39"/>
                    <a:pt x="12" y="42"/>
                  </a:cubicBezTo>
                  <a:cubicBezTo>
                    <a:pt x="12" y="44"/>
                    <a:pt x="13" y="48"/>
                    <a:pt x="15" y="48"/>
                  </a:cubicBezTo>
                  <a:cubicBezTo>
                    <a:pt x="81" y="48"/>
                    <a:pt x="81" y="48"/>
                    <a:pt x="81" y="48"/>
                  </a:cubicBezTo>
                  <a:cubicBezTo>
                    <a:pt x="84" y="48"/>
                    <a:pt x="87" y="50"/>
                    <a:pt x="87" y="54"/>
                  </a:cubicBezTo>
                  <a:cubicBezTo>
                    <a:pt x="87" y="57"/>
                    <a:pt x="84" y="60"/>
                    <a:pt x="8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8" name="Freeform 47">
              <a:extLst>
                <a:ext uri="{FF2B5EF4-FFF2-40B4-BE49-F238E27FC236}">
                  <a16:creationId xmlns:a16="http://schemas.microsoft.com/office/drawing/2014/main" id="{7E5366E5-9785-45E3-9265-2061CA9D8453}"/>
                </a:ext>
              </a:extLst>
            </p:cNvPr>
            <p:cNvSpPr>
              <a:spLocks/>
            </p:cNvSpPr>
            <p:nvPr/>
          </p:nvSpPr>
          <p:spPr bwMode="auto">
            <a:xfrm>
              <a:off x="4708" y="629"/>
              <a:ext cx="276" cy="252"/>
            </a:xfrm>
            <a:custGeom>
              <a:avLst/>
              <a:gdLst>
                <a:gd name="T0" fmla="*/ 6 w 180"/>
                <a:gd name="T1" fmla="*/ 169 h 169"/>
                <a:gd name="T2" fmla="*/ 0 w 180"/>
                <a:gd name="T3" fmla="*/ 163 h 169"/>
                <a:gd name="T4" fmla="*/ 0 w 180"/>
                <a:gd name="T5" fmla="*/ 6 h 169"/>
                <a:gd name="T6" fmla="*/ 6 w 180"/>
                <a:gd name="T7" fmla="*/ 0 h 169"/>
                <a:gd name="T8" fmla="*/ 174 w 180"/>
                <a:gd name="T9" fmla="*/ 0 h 169"/>
                <a:gd name="T10" fmla="*/ 180 w 180"/>
                <a:gd name="T11" fmla="*/ 6 h 169"/>
                <a:gd name="T12" fmla="*/ 180 w 180"/>
                <a:gd name="T13" fmla="*/ 138 h 169"/>
                <a:gd name="T14" fmla="*/ 174 w 180"/>
                <a:gd name="T15" fmla="*/ 144 h 169"/>
                <a:gd name="T16" fmla="*/ 168 w 180"/>
                <a:gd name="T17" fmla="*/ 138 h 169"/>
                <a:gd name="T18" fmla="*/ 168 w 180"/>
                <a:gd name="T19" fmla="*/ 12 h 169"/>
                <a:gd name="T20" fmla="*/ 12 w 180"/>
                <a:gd name="T21" fmla="*/ 12 h 169"/>
                <a:gd name="T22" fmla="*/ 12 w 180"/>
                <a:gd name="T23" fmla="*/ 163 h 169"/>
                <a:gd name="T24" fmla="*/ 6 w 180"/>
                <a:gd name="T25"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69">
                  <a:moveTo>
                    <a:pt x="6" y="169"/>
                  </a:moveTo>
                  <a:cubicBezTo>
                    <a:pt x="3" y="169"/>
                    <a:pt x="0" y="166"/>
                    <a:pt x="0" y="163"/>
                  </a:cubicBezTo>
                  <a:cubicBezTo>
                    <a:pt x="0" y="6"/>
                    <a:pt x="0" y="6"/>
                    <a:pt x="0" y="6"/>
                  </a:cubicBezTo>
                  <a:cubicBezTo>
                    <a:pt x="0" y="2"/>
                    <a:pt x="3" y="0"/>
                    <a:pt x="6" y="0"/>
                  </a:cubicBezTo>
                  <a:cubicBezTo>
                    <a:pt x="174" y="0"/>
                    <a:pt x="174" y="0"/>
                    <a:pt x="174" y="0"/>
                  </a:cubicBezTo>
                  <a:cubicBezTo>
                    <a:pt x="177" y="0"/>
                    <a:pt x="180" y="2"/>
                    <a:pt x="180" y="6"/>
                  </a:cubicBezTo>
                  <a:cubicBezTo>
                    <a:pt x="180" y="138"/>
                    <a:pt x="180" y="138"/>
                    <a:pt x="180" y="138"/>
                  </a:cubicBezTo>
                  <a:cubicBezTo>
                    <a:pt x="180" y="141"/>
                    <a:pt x="177" y="144"/>
                    <a:pt x="174" y="144"/>
                  </a:cubicBezTo>
                  <a:cubicBezTo>
                    <a:pt x="171" y="144"/>
                    <a:pt x="168" y="141"/>
                    <a:pt x="168" y="138"/>
                  </a:cubicBezTo>
                  <a:cubicBezTo>
                    <a:pt x="168" y="12"/>
                    <a:pt x="168" y="12"/>
                    <a:pt x="168" y="12"/>
                  </a:cubicBezTo>
                  <a:cubicBezTo>
                    <a:pt x="12" y="12"/>
                    <a:pt x="12" y="12"/>
                    <a:pt x="12" y="12"/>
                  </a:cubicBezTo>
                  <a:cubicBezTo>
                    <a:pt x="12" y="163"/>
                    <a:pt x="12" y="163"/>
                    <a:pt x="12" y="163"/>
                  </a:cubicBezTo>
                  <a:cubicBezTo>
                    <a:pt x="12" y="166"/>
                    <a:pt x="9" y="169"/>
                    <a:pt x="6"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9" name="Freeform 48">
              <a:extLst>
                <a:ext uri="{FF2B5EF4-FFF2-40B4-BE49-F238E27FC236}">
                  <a16:creationId xmlns:a16="http://schemas.microsoft.com/office/drawing/2014/main" id="{9BD3816E-572A-4CB6-827C-789FD712470E}"/>
                </a:ext>
              </a:extLst>
            </p:cNvPr>
            <p:cNvSpPr>
              <a:spLocks/>
            </p:cNvSpPr>
            <p:nvPr/>
          </p:nvSpPr>
          <p:spPr bwMode="auto">
            <a:xfrm>
              <a:off x="4781" y="638"/>
              <a:ext cx="129" cy="152"/>
            </a:xfrm>
            <a:custGeom>
              <a:avLst/>
              <a:gdLst>
                <a:gd name="T0" fmla="*/ 78 w 84"/>
                <a:gd name="T1" fmla="*/ 102 h 102"/>
                <a:gd name="T2" fmla="*/ 74 w 84"/>
                <a:gd name="T3" fmla="*/ 100 h 102"/>
                <a:gd name="T4" fmla="*/ 42 w 84"/>
                <a:gd name="T5" fmla="*/ 74 h 102"/>
                <a:gd name="T6" fmla="*/ 10 w 84"/>
                <a:gd name="T7" fmla="*/ 100 h 102"/>
                <a:gd name="T8" fmla="*/ 3 w 84"/>
                <a:gd name="T9" fmla="*/ 101 h 102"/>
                <a:gd name="T10" fmla="*/ 0 w 84"/>
                <a:gd name="T11" fmla="*/ 96 h 102"/>
                <a:gd name="T12" fmla="*/ 0 w 84"/>
                <a:gd name="T13" fmla="*/ 0 h 102"/>
                <a:gd name="T14" fmla="*/ 12 w 84"/>
                <a:gd name="T15" fmla="*/ 0 h 102"/>
                <a:gd name="T16" fmla="*/ 12 w 84"/>
                <a:gd name="T17" fmla="*/ 83 h 102"/>
                <a:gd name="T18" fmla="*/ 38 w 84"/>
                <a:gd name="T19" fmla="*/ 62 h 102"/>
                <a:gd name="T20" fmla="*/ 46 w 84"/>
                <a:gd name="T21" fmla="*/ 62 h 102"/>
                <a:gd name="T22" fmla="*/ 72 w 84"/>
                <a:gd name="T23" fmla="*/ 83 h 102"/>
                <a:gd name="T24" fmla="*/ 72 w 84"/>
                <a:gd name="T25" fmla="*/ 0 h 102"/>
                <a:gd name="T26" fmla="*/ 84 w 84"/>
                <a:gd name="T27" fmla="*/ 0 h 102"/>
                <a:gd name="T28" fmla="*/ 84 w 84"/>
                <a:gd name="T29" fmla="*/ 96 h 102"/>
                <a:gd name="T30" fmla="*/ 81 w 84"/>
                <a:gd name="T31" fmla="*/ 101 h 102"/>
                <a:gd name="T32" fmla="*/ 78 w 84"/>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02">
                  <a:moveTo>
                    <a:pt x="78" y="102"/>
                  </a:moveTo>
                  <a:cubicBezTo>
                    <a:pt x="77" y="102"/>
                    <a:pt x="75" y="101"/>
                    <a:pt x="74" y="100"/>
                  </a:cubicBezTo>
                  <a:cubicBezTo>
                    <a:pt x="42" y="74"/>
                    <a:pt x="42" y="74"/>
                    <a:pt x="42" y="74"/>
                  </a:cubicBezTo>
                  <a:cubicBezTo>
                    <a:pt x="10" y="100"/>
                    <a:pt x="10" y="100"/>
                    <a:pt x="10" y="100"/>
                  </a:cubicBezTo>
                  <a:cubicBezTo>
                    <a:pt x="8" y="102"/>
                    <a:pt x="6" y="102"/>
                    <a:pt x="3" y="101"/>
                  </a:cubicBezTo>
                  <a:cubicBezTo>
                    <a:pt x="1" y="100"/>
                    <a:pt x="0" y="98"/>
                    <a:pt x="0" y="96"/>
                  </a:cubicBezTo>
                  <a:cubicBezTo>
                    <a:pt x="0" y="0"/>
                    <a:pt x="0" y="0"/>
                    <a:pt x="0" y="0"/>
                  </a:cubicBezTo>
                  <a:cubicBezTo>
                    <a:pt x="12" y="0"/>
                    <a:pt x="12" y="0"/>
                    <a:pt x="12" y="0"/>
                  </a:cubicBezTo>
                  <a:cubicBezTo>
                    <a:pt x="12" y="83"/>
                    <a:pt x="12" y="83"/>
                    <a:pt x="12" y="83"/>
                  </a:cubicBezTo>
                  <a:cubicBezTo>
                    <a:pt x="38" y="62"/>
                    <a:pt x="38" y="62"/>
                    <a:pt x="38" y="62"/>
                  </a:cubicBezTo>
                  <a:cubicBezTo>
                    <a:pt x="40" y="60"/>
                    <a:pt x="44" y="60"/>
                    <a:pt x="46" y="62"/>
                  </a:cubicBezTo>
                  <a:cubicBezTo>
                    <a:pt x="72" y="83"/>
                    <a:pt x="72" y="83"/>
                    <a:pt x="72" y="83"/>
                  </a:cubicBezTo>
                  <a:cubicBezTo>
                    <a:pt x="72" y="0"/>
                    <a:pt x="72" y="0"/>
                    <a:pt x="72" y="0"/>
                  </a:cubicBezTo>
                  <a:cubicBezTo>
                    <a:pt x="84" y="0"/>
                    <a:pt x="84" y="0"/>
                    <a:pt x="84" y="0"/>
                  </a:cubicBezTo>
                  <a:cubicBezTo>
                    <a:pt x="84" y="96"/>
                    <a:pt x="84" y="96"/>
                    <a:pt x="84" y="96"/>
                  </a:cubicBezTo>
                  <a:cubicBezTo>
                    <a:pt x="84" y="98"/>
                    <a:pt x="83" y="100"/>
                    <a:pt x="81" y="101"/>
                  </a:cubicBezTo>
                  <a:cubicBezTo>
                    <a:pt x="80" y="102"/>
                    <a:pt x="79" y="102"/>
                    <a:pt x="7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0" name="Group 59">
            <a:extLst>
              <a:ext uri="{FF2B5EF4-FFF2-40B4-BE49-F238E27FC236}">
                <a16:creationId xmlns:a16="http://schemas.microsoft.com/office/drawing/2014/main" id="{04CF21EC-E6A7-4000-909D-7F6034CB2318}"/>
              </a:ext>
            </a:extLst>
          </p:cNvPr>
          <p:cNvGrpSpPr>
            <a:grpSpLocks noChangeAspect="1"/>
          </p:cNvGrpSpPr>
          <p:nvPr/>
        </p:nvGrpSpPr>
        <p:grpSpPr bwMode="auto">
          <a:xfrm>
            <a:off x="5002121" y="4745814"/>
            <a:ext cx="324917" cy="237410"/>
            <a:chOff x="3622" y="652"/>
            <a:chExt cx="427" cy="312"/>
          </a:xfrm>
          <a:solidFill>
            <a:schemeClr val="tx2">
              <a:lumMod val="75000"/>
            </a:schemeClr>
          </a:solidFill>
        </p:grpSpPr>
        <p:sp>
          <p:nvSpPr>
            <p:cNvPr id="61" name="Freeform 29">
              <a:extLst>
                <a:ext uri="{FF2B5EF4-FFF2-40B4-BE49-F238E27FC236}">
                  <a16:creationId xmlns:a16="http://schemas.microsoft.com/office/drawing/2014/main" id="{19ACCC71-D8E4-4FCF-8342-873DCC903B5D}"/>
                </a:ext>
              </a:extLst>
            </p:cNvPr>
            <p:cNvSpPr>
              <a:spLocks noEditPoints="1"/>
            </p:cNvSpPr>
            <p:nvPr/>
          </p:nvSpPr>
          <p:spPr bwMode="auto">
            <a:xfrm>
              <a:off x="3622" y="652"/>
              <a:ext cx="427" cy="312"/>
            </a:xfrm>
            <a:custGeom>
              <a:avLst/>
              <a:gdLst>
                <a:gd name="T0" fmla="*/ 282 w 288"/>
                <a:gd name="T1" fmla="*/ 216 h 216"/>
                <a:gd name="T2" fmla="*/ 6 w 288"/>
                <a:gd name="T3" fmla="*/ 216 h 216"/>
                <a:gd name="T4" fmla="*/ 0 w 288"/>
                <a:gd name="T5" fmla="*/ 210 h 216"/>
                <a:gd name="T6" fmla="*/ 0 w 288"/>
                <a:gd name="T7" fmla="*/ 6 h 216"/>
                <a:gd name="T8" fmla="*/ 6 w 288"/>
                <a:gd name="T9" fmla="*/ 0 h 216"/>
                <a:gd name="T10" fmla="*/ 282 w 288"/>
                <a:gd name="T11" fmla="*/ 0 h 216"/>
                <a:gd name="T12" fmla="*/ 288 w 288"/>
                <a:gd name="T13" fmla="*/ 6 h 216"/>
                <a:gd name="T14" fmla="*/ 288 w 288"/>
                <a:gd name="T15" fmla="*/ 210 h 216"/>
                <a:gd name="T16" fmla="*/ 282 w 288"/>
                <a:gd name="T17" fmla="*/ 216 h 216"/>
                <a:gd name="T18" fmla="*/ 12 w 288"/>
                <a:gd name="T19" fmla="*/ 204 h 216"/>
                <a:gd name="T20" fmla="*/ 276 w 288"/>
                <a:gd name="T21" fmla="*/ 204 h 216"/>
                <a:gd name="T22" fmla="*/ 276 w 288"/>
                <a:gd name="T23" fmla="*/ 12 h 216"/>
                <a:gd name="T24" fmla="*/ 12 w 288"/>
                <a:gd name="T25" fmla="*/ 12 h 216"/>
                <a:gd name="T26" fmla="*/ 12 w 288"/>
                <a:gd name="T27"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16">
                  <a:moveTo>
                    <a:pt x="282" y="216"/>
                  </a:moveTo>
                  <a:cubicBezTo>
                    <a:pt x="6" y="216"/>
                    <a:pt x="6" y="216"/>
                    <a:pt x="6" y="216"/>
                  </a:cubicBezTo>
                  <a:cubicBezTo>
                    <a:pt x="3" y="216"/>
                    <a:pt x="0" y="214"/>
                    <a:pt x="0" y="210"/>
                  </a:cubicBezTo>
                  <a:cubicBezTo>
                    <a:pt x="0" y="6"/>
                    <a:pt x="0" y="6"/>
                    <a:pt x="0" y="6"/>
                  </a:cubicBezTo>
                  <a:cubicBezTo>
                    <a:pt x="0" y="3"/>
                    <a:pt x="3" y="0"/>
                    <a:pt x="6" y="0"/>
                  </a:cubicBezTo>
                  <a:cubicBezTo>
                    <a:pt x="282" y="0"/>
                    <a:pt x="282" y="0"/>
                    <a:pt x="282" y="0"/>
                  </a:cubicBezTo>
                  <a:cubicBezTo>
                    <a:pt x="285" y="0"/>
                    <a:pt x="288" y="3"/>
                    <a:pt x="288" y="6"/>
                  </a:cubicBezTo>
                  <a:cubicBezTo>
                    <a:pt x="288" y="210"/>
                    <a:pt x="288" y="210"/>
                    <a:pt x="288" y="210"/>
                  </a:cubicBezTo>
                  <a:cubicBezTo>
                    <a:pt x="288" y="214"/>
                    <a:pt x="285" y="216"/>
                    <a:pt x="282" y="216"/>
                  </a:cubicBezTo>
                  <a:close/>
                  <a:moveTo>
                    <a:pt x="12" y="204"/>
                  </a:moveTo>
                  <a:cubicBezTo>
                    <a:pt x="276" y="204"/>
                    <a:pt x="276" y="204"/>
                    <a:pt x="276" y="204"/>
                  </a:cubicBezTo>
                  <a:cubicBezTo>
                    <a:pt x="276" y="12"/>
                    <a:pt x="276" y="12"/>
                    <a:pt x="276" y="12"/>
                  </a:cubicBezTo>
                  <a:cubicBezTo>
                    <a:pt x="12" y="12"/>
                    <a:pt x="12" y="12"/>
                    <a:pt x="12" y="12"/>
                  </a:cubicBezTo>
                  <a:lnTo>
                    <a:pt x="1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2" name="Freeform 30">
              <a:extLst>
                <a:ext uri="{FF2B5EF4-FFF2-40B4-BE49-F238E27FC236}">
                  <a16:creationId xmlns:a16="http://schemas.microsoft.com/office/drawing/2014/main" id="{1BDC49AF-4AEC-49F0-8179-70ED4411B7FD}"/>
                </a:ext>
              </a:extLst>
            </p:cNvPr>
            <p:cNvSpPr>
              <a:spLocks noEditPoints="1"/>
            </p:cNvSpPr>
            <p:nvPr/>
          </p:nvSpPr>
          <p:spPr bwMode="auto">
            <a:xfrm>
              <a:off x="3658" y="687"/>
              <a:ext cx="355" cy="243"/>
            </a:xfrm>
            <a:custGeom>
              <a:avLst/>
              <a:gdLst>
                <a:gd name="T0" fmla="*/ 234 w 240"/>
                <a:gd name="T1" fmla="*/ 168 h 168"/>
                <a:gd name="T2" fmla="*/ 6 w 240"/>
                <a:gd name="T3" fmla="*/ 168 h 168"/>
                <a:gd name="T4" fmla="*/ 0 w 240"/>
                <a:gd name="T5" fmla="*/ 162 h 168"/>
                <a:gd name="T6" fmla="*/ 0 w 240"/>
                <a:gd name="T7" fmla="*/ 6 h 168"/>
                <a:gd name="T8" fmla="*/ 6 w 240"/>
                <a:gd name="T9" fmla="*/ 0 h 168"/>
                <a:gd name="T10" fmla="*/ 234 w 240"/>
                <a:gd name="T11" fmla="*/ 0 h 168"/>
                <a:gd name="T12" fmla="*/ 240 w 240"/>
                <a:gd name="T13" fmla="*/ 6 h 168"/>
                <a:gd name="T14" fmla="*/ 240 w 240"/>
                <a:gd name="T15" fmla="*/ 162 h 168"/>
                <a:gd name="T16" fmla="*/ 234 w 240"/>
                <a:gd name="T17" fmla="*/ 168 h 168"/>
                <a:gd name="T18" fmla="*/ 12 w 240"/>
                <a:gd name="T19" fmla="*/ 156 h 168"/>
                <a:gd name="T20" fmla="*/ 228 w 240"/>
                <a:gd name="T21" fmla="*/ 156 h 168"/>
                <a:gd name="T22" fmla="*/ 228 w 240"/>
                <a:gd name="T23" fmla="*/ 12 h 168"/>
                <a:gd name="T24" fmla="*/ 12 w 240"/>
                <a:gd name="T25" fmla="*/ 12 h 168"/>
                <a:gd name="T26" fmla="*/ 12 w 240"/>
                <a:gd name="T2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68">
                  <a:moveTo>
                    <a:pt x="234" y="168"/>
                  </a:moveTo>
                  <a:cubicBezTo>
                    <a:pt x="6" y="168"/>
                    <a:pt x="6" y="168"/>
                    <a:pt x="6" y="168"/>
                  </a:cubicBezTo>
                  <a:cubicBezTo>
                    <a:pt x="3" y="168"/>
                    <a:pt x="0" y="166"/>
                    <a:pt x="0" y="162"/>
                  </a:cubicBezTo>
                  <a:cubicBezTo>
                    <a:pt x="0" y="6"/>
                    <a:pt x="0" y="6"/>
                    <a:pt x="0" y="6"/>
                  </a:cubicBezTo>
                  <a:cubicBezTo>
                    <a:pt x="0" y="3"/>
                    <a:pt x="3" y="0"/>
                    <a:pt x="6" y="0"/>
                  </a:cubicBezTo>
                  <a:cubicBezTo>
                    <a:pt x="234" y="0"/>
                    <a:pt x="234" y="0"/>
                    <a:pt x="234" y="0"/>
                  </a:cubicBezTo>
                  <a:cubicBezTo>
                    <a:pt x="237" y="0"/>
                    <a:pt x="240" y="3"/>
                    <a:pt x="240" y="6"/>
                  </a:cubicBezTo>
                  <a:cubicBezTo>
                    <a:pt x="240" y="162"/>
                    <a:pt x="240" y="162"/>
                    <a:pt x="240" y="162"/>
                  </a:cubicBezTo>
                  <a:cubicBezTo>
                    <a:pt x="240" y="166"/>
                    <a:pt x="237" y="168"/>
                    <a:pt x="234" y="168"/>
                  </a:cubicBezTo>
                  <a:close/>
                  <a:moveTo>
                    <a:pt x="12" y="156"/>
                  </a:moveTo>
                  <a:cubicBezTo>
                    <a:pt x="228" y="156"/>
                    <a:pt x="228" y="156"/>
                    <a:pt x="228" y="156"/>
                  </a:cubicBezTo>
                  <a:cubicBezTo>
                    <a:pt x="228" y="12"/>
                    <a:pt x="228" y="12"/>
                    <a:pt x="228" y="12"/>
                  </a:cubicBezTo>
                  <a:cubicBezTo>
                    <a:pt x="12" y="12"/>
                    <a:pt x="12" y="12"/>
                    <a:pt x="12" y="12"/>
                  </a:cubicBezTo>
                  <a:lnTo>
                    <a:pt x="12"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 name="Freeform 31">
              <a:extLst>
                <a:ext uri="{FF2B5EF4-FFF2-40B4-BE49-F238E27FC236}">
                  <a16:creationId xmlns:a16="http://schemas.microsoft.com/office/drawing/2014/main" id="{9129D089-F874-4390-A56C-6B8D32D617DF}"/>
                </a:ext>
              </a:extLst>
            </p:cNvPr>
            <p:cNvSpPr>
              <a:spLocks/>
            </p:cNvSpPr>
            <p:nvPr/>
          </p:nvSpPr>
          <p:spPr bwMode="auto">
            <a:xfrm>
              <a:off x="3711" y="843"/>
              <a:ext cx="18" cy="52"/>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4"/>
                    <a:pt x="0" y="30"/>
                  </a:cubicBezTo>
                  <a:cubicBezTo>
                    <a:pt x="0" y="6"/>
                    <a:pt x="0" y="6"/>
                    <a:pt x="0" y="6"/>
                  </a:cubicBezTo>
                  <a:cubicBezTo>
                    <a:pt x="0" y="3"/>
                    <a:pt x="3"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32">
              <a:extLst>
                <a:ext uri="{FF2B5EF4-FFF2-40B4-BE49-F238E27FC236}">
                  <a16:creationId xmlns:a16="http://schemas.microsoft.com/office/drawing/2014/main" id="{3E673BA6-BE0B-4C89-A697-4200BBBBE3C9}"/>
                </a:ext>
              </a:extLst>
            </p:cNvPr>
            <p:cNvSpPr>
              <a:spLocks/>
            </p:cNvSpPr>
            <p:nvPr/>
          </p:nvSpPr>
          <p:spPr bwMode="auto">
            <a:xfrm>
              <a:off x="3747" y="791"/>
              <a:ext cx="17" cy="104"/>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9" y="0"/>
                    <a:pt x="12" y="3"/>
                    <a:pt x="12" y="6"/>
                  </a:cubicBezTo>
                  <a:cubicBezTo>
                    <a:pt x="12" y="66"/>
                    <a:pt x="12" y="66"/>
                    <a:pt x="12" y="66"/>
                  </a:cubicBezTo>
                  <a:cubicBezTo>
                    <a:pt x="12" y="70"/>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 name="Freeform 33">
              <a:extLst>
                <a:ext uri="{FF2B5EF4-FFF2-40B4-BE49-F238E27FC236}">
                  <a16:creationId xmlns:a16="http://schemas.microsoft.com/office/drawing/2014/main" id="{760ABBE3-CB38-41BA-B0BC-ABC71B68AB1C}"/>
                </a:ext>
              </a:extLst>
            </p:cNvPr>
            <p:cNvSpPr>
              <a:spLocks/>
            </p:cNvSpPr>
            <p:nvPr/>
          </p:nvSpPr>
          <p:spPr bwMode="auto">
            <a:xfrm>
              <a:off x="3782" y="826"/>
              <a:ext cx="18" cy="69"/>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6"/>
                    <a:pt x="0" y="42"/>
                  </a:cubicBezTo>
                  <a:cubicBezTo>
                    <a:pt x="0" y="6"/>
                    <a:pt x="0" y="6"/>
                    <a:pt x="0" y="6"/>
                  </a:cubicBezTo>
                  <a:cubicBezTo>
                    <a:pt x="0" y="3"/>
                    <a:pt x="3" y="0"/>
                    <a:pt x="6" y="0"/>
                  </a:cubicBezTo>
                  <a:cubicBezTo>
                    <a:pt x="9" y="0"/>
                    <a:pt x="12" y="3"/>
                    <a:pt x="12" y="6"/>
                  </a:cubicBezTo>
                  <a:cubicBezTo>
                    <a:pt x="12" y="42"/>
                    <a:pt x="12" y="42"/>
                    <a:pt x="12" y="42"/>
                  </a:cubicBezTo>
                  <a:cubicBezTo>
                    <a:pt x="12" y="46"/>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 name="Freeform 34">
              <a:extLst>
                <a:ext uri="{FF2B5EF4-FFF2-40B4-BE49-F238E27FC236}">
                  <a16:creationId xmlns:a16="http://schemas.microsoft.com/office/drawing/2014/main" id="{D5C311D5-C2C4-440C-A0C0-1AB7C27CC630}"/>
                </a:ext>
              </a:extLst>
            </p:cNvPr>
            <p:cNvSpPr>
              <a:spLocks/>
            </p:cNvSpPr>
            <p:nvPr/>
          </p:nvSpPr>
          <p:spPr bwMode="auto">
            <a:xfrm>
              <a:off x="3818" y="843"/>
              <a:ext cx="17" cy="52"/>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4"/>
                    <a:pt x="0" y="30"/>
                  </a:cubicBezTo>
                  <a:cubicBezTo>
                    <a:pt x="0" y="6"/>
                    <a:pt x="0" y="6"/>
                    <a:pt x="0" y="6"/>
                  </a:cubicBezTo>
                  <a:cubicBezTo>
                    <a:pt x="0" y="3"/>
                    <a:pt x="3" y="0"/>
                    <a:pt x="6" y="0"/>
                  </a:cubicBezTo>
                  <a:cubicBezTo>
                    <a:pt x="9" y="0"/>
                    <a:pt x="12" y="3"/>
                    <a:pt x="12" y="6"/>
                  </a:cubicBezTo>
                  <a:cubicBezTo>
                    <a:pt x="12" y="30"/>
                    <a:pt x="12" y="30"/>
                    <a:pt x="12" y="30"/>
                  </a:cubicBezTo>
                  <a:cubicBezTo>
                    <a:pt x="12" y="34"/>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 name="Freeform 35">
              <a:extLst>
                <a:ext uri="{FF2B5EF4-FFF2-40B4-BE49-F238E27FC236}">
                  <a16:creationId xmlns:a16="http://schemas.microsoft.com/office/drawing/2014/main" id="{043BADC9-1C69-4F1C-A1A7-B7F8B9B44B5C}"/>
                </a:ext>
              </a:extLst>
            </p:cNvPr>
            <p:cNvSpPr>
              <a:spLocks/>
            </p:cNvSpPr>
            <p:nvPr/>
          </p:nvSpPr>
          <p:spPr bwMode="auto">
            <a:xfrm>
              <a:off x="3924" y="756"/>
              <a:ext cx="18" cy="139"/>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4"/>
                    <a:pt x="0" y="90"/>
                  </a:cubicBezTo>
                  <a:cubicBezTo>
                    <a:pt x="0" y="6"/>
                    <a:pt x="0" y="6"/>
                    <a:pt x="0" y="6"/>
                  </a:cubicBezTo>
                  <a:cubicBezTo>
                    <a:pt x="0" y="3"/>
                    <a:pt x="3" y="0"/>
                    <a:pt x="6" y="0"/>
                  </a:cubicBezTo>
                  <a:cubicBezTo>
                    <a:pt x="9" y="0"/>
                    <a:pt x="12" y="3"/>
                    <a:pt x="12" y="6"/>
                  </a:cubicBezTo>
                  <a:cubicBezTo>
                    <a:pt x="12" y="90"/>
                    <a:pt x="12" y="90"/>
                    <a:pt x="12" y="90"/>
                  </a:cubicBezTo>
                  <a:cubicBezTo>
                    <a:pt x="12" y="94"/>
                    <a:pt x="9"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 name="Freeform 36">
              <a:extLst>
                <a:ext uri="{FF2B5EF4-FFF2-40B4-BE49-F238E27FC236}">
                  <a16:creationId xmlns:a16="http://schemas.microsoft.com/office/drawing/2014/main" id="{ABBC0A81-A7EC-4F14-8334-8E6B24157738}"/>
                </a:ext>
              </a:extLst>
            </p:cNvPr>
            <p:cNvSpPr>
              <a:spLocks/>
            </p:cNvSpPr>
            <p:nvPr/>
          </p:nvSpPr>
          <p:spPr bwMode="auto">
            <a:xfrm>
              <a:off x="3889" y="800"/>
              <a:ext cx="17" cy="95"/>
            </a:xfrm>
            <a:custGeom>
              <a:avLst/>
              <a:gdLst>
                <a:gd name="T0" fmla="*/ 6 w 12"/>
                <a:gd name="T1" fmla="*/ 66 h 66"/>
                <a:gd name="T2" fmla="*/ 0 w 12"/>
                <a:gd name="T3" fmla="*/ 60 h 66"/>
                <a:gd name="T4" fmla="*/ 0 w 12"/>
                <a:gd name="T5" fmla="*/ 6 h 66"/>
                <a:gd name="T6" fmla="*/ 6 w 12"/>
                <a:gd name="T7" fmla="*/ 0 h 66"/>
                <a:gd name="T8" fmla="*/ 12 w 12"/>
                <a:gd name="T9" fmla="*/ 6 h 66"/>
                <a:gd name="T10" fmla="*/ 12 w 12"/>
                <a:gd name="T11" fmla="*/ 60 h 66"/>
                <a:gd name="T12" fmla="*/ 6 w 1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2" h="66">
                  <a:moveTo>
                    <a:pt x="6" y="66"/>
                  </a:moveTo>
                  <a:cubicBezTo>
                    <a:pt x="3" y="66"/>
                    <a:pt x="0" y="64"/>
                    <a:pt x="0" y="60"/>
                  </a:cubicBezTo>
                  <a:cubicBezTo>
                    <a:pt x="0" y="6"/>
                    <a:pt x="0" y="6"/>
                    <a:pt x="0" y="6"/>
                  </a:cubicBezTo>
                  <a:cubicBezTo>
                    <a:pt x="0" y="3"/>
                    <a:pt x="3" y="0"/>
                    <a:pt x="6" y="0"/>
                  </a:cubicBezTo>
                  <a:cubicBezTo>
                    <a:pt x="9" y="0"/>
                    <a:pt x="12" y="3"/>
                    <a:pt x="12" y="6"/>
                  </a:cubicBezTo>
                  <a:cubicBezTo>
                    <a:pt x="12" y="60"/>
                    <a:pt x="12" y="60"/>
                    <a:pt x="12" y="60"/>
                  </a:cubicBezTo>
                  <a:cubicBezTo>
                    <a:pt x="12" y="64"/>
                    <a:pt x="9" y="66"/>
                    <a:pt x="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 name="Freeform 37">
              <a:extLst>
                <a:ext uri="{FF2B5EF4-FFF2-40B4-BE49-F238E27FC236}">
                  <a16:creationId xmlns:a16="http://schemas.microsoft.com/office/drawing/2014/main" id="{A7ECE04A-6C94-4599-8731-26618F837E29}"/>
                </a:ext>
              </a:extLst>
            </p:cNvPr>
            <p:cNvSpPr>
              <a:spLocks/>
            </p:cNvSpPr>
            <p:nvPr/>
          </p:nvSpPr>
          <p:spPr bwMode="auto">
            <a:xfrm>
              <a:off x="3853" y="722"/>
              <a:ext cx="18" cy="173"/>
            </a:xfrm>
            <a:custGeom>
              <a:avLst/>
              <a:gdLst>
                <a:gd name="T0" fmla="*/ 6 w 12"/>
                <a:gd name="T1" fmla="*/ 120 h 120"/>
                <a:gd name="T2" fmla="*/ 0 w 12"/>
                <a:gd name="T3" fmla="*/ 114 h 120"/>
                <a:gd name="T4" fmla="*/ 0 w 12"/>
                <a:gd name="T5" fmla="*/ 6 h 120"/>
                <a:gd name="T6" fmla="*/ 6 w 12"/>
                <a:gd name="T7" fmla="*/ 0 h 120"/>
                <a:gd name="T8" fmla="*/ 12 w 12"/>
                <a:gd name="T9" fmla="*/ 6 h 120"/>
                <a:gd name="T10" fmla="*/ 12 w 12"/>
                <a:gd name="T11" fmla="*/ 114 h 120"/>
                <a:gd name="T12" fmla="*/ 6 w 12"/>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 h="120">
                  <a:moveTo>
                    <a:pt x="6" y="120"/>
                  </a:moveTo>
                  <a:cubicBezTo>
                    <a:pt x="3" y="120"/>
                    <a:pt x="0" y="118"/>
                    <a:pt x="0" y="114"/>
                  </a:cubicBezTo>
                  <a:cubicBezTo>
                    <a:pt x="0" y="6"/>
                    <a:pt x="0" y="6"/>
                    <a:pt x="0" y="6"/>
                  </a:cubicBezTo>
                  <a:cubicBezTo>
                    <a:pt x="0" y="3"/>
                    <a:pt x="3" y="0"/>
                    <a:pt x="6" y="0"/>
                  </a:cubicBezTo>
                  <a:cubicBezTo>
                    <a:pt x="9" y="0"/>
                    <a:pt x="12" y="3"/>
                    <a:pt x="12" y="6"/>
                  </a:cubicBezTo>
                  <a:cubicBezTo>
                    <a:pt x="12" y="114"/>
                    <a:pt x="12" y="114"/>
                    <a:pt x="12" y="114"/>
                  </a:cubicBezTo>
                  <a:cubicBezTo>
                    <a:pt x="12" y="118"/>
                    <a:pt x="9" y="120"/>
                    <a:pt x="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5" name="Rectangle 34">
            <a:extLst>
              <a:ext uri="{FF2B5EF4-FFF2-40B4-BE49-F238E27FC236}">
                <a16:creationId xmlns:a16="http://schemas.microsoft.com/office/drawing/2014/main" id="{5D1AFE84-3747-4595-A381-B9623434E4E8}"/>
              </a:ext>
            </a:extLst>
          </p:cNvPr>
          <p:cNvSpPr/>
          <p:nvPr/>
        </p:nvSpPr>
        <p:spPr>
          <a:xfrm>
            <a:off x="497711" y="2592650"/>
            <a:ext cx="8143269" cy="30479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b="1">
                <a:latin typeface="Arial Black" panose="020B0A04020102020204" pitchFamily="34" charset="0"/>
              </a:rPr>
              <a:t>Key Services</a:t>
            </a:r>
          </a:p>
        </p:txBody>
      </p:sp>
    </p:spTree>
    <p:extLst>
      <p:ext uri="{BB962C8B-B14F-4D97-AF65-F5344CB8AC3E}">
        <p14:creationId xmlns:p14="http://schemas.microsoft.com/office/powerpoint/2010/main" val="90958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96C2-0CAA-429A-A9C8-E8C500BDD451}"/>
              </a:ext>
            </a:extLst>
          </p:cNvPr>
          <p:cNvSpPr>
            <a:spLocks noGrp="1"/>
          </p:cNvSpPr>
          <p:nvPr>
            <p:ph type="title"/>
          </p:nvPr>
        </p:nvSpPr>
        <p:spPr>
          <a:xfrm>
            <a:off x="153673" y="162024"/>
            <a:ext cx="4833399" cy="672902"/>
          </a:xfrm>
        </p:spPr>
        <p:txBody>
          <a:bodyPr/>
          <a:lstStyle/>
          <a:p>
            <a:r>
              <a:rPr lang="en-US" b="0" dirty="0">
                <a:solidFill>
                  <a:schemeClr val="bg1"/>
                </a:solidFill>
                <a:latin typeface="Franklin Gothic Demi Cond"/>
                <a:cs typeface="Arial"/>
              </a:rPr>
              <a:t>Beneficiary Communication </a:t>
            </a:r>
            <a:endParaRPr lang="en-US" b="0" dirty="0">
              <a:solidFill>
                <a:schemeClr val="bg1"/>
              </a:solidFill>
            </a:endParaRPr>
          </a:p>
        </p:txBody>
      </p:sp>
      <p:sp>
        <p:nvSpPr>
          <p:cNvPr id="4" name="Slide Number Placeholder 3">
            <a:extLst>
              <a:ext uri="{FF2B5EF4-FFF2-40B4-BE49-F238E27FC236}">
                <a16:creationId xmlns:a16="http://schemas.microsoft.com/office/drawing/2014/main" id="{FCA3F5C0-51A5-4DA7-9783-130764BE5678}"/>
              </a:ext>
            </a:extLst>
          </p:cNvPr>
          <p:cNvSpPr>
            <a:spLocks noGrp="1"/>
          </p:cNvSpPr>
          <p:nvPr>
            <p:ph type="sldNum" sz="quarter" idx="4"/>
          </p:nvPr>
        </p:nvSpPr>
        <p:spPr/>
        <p:txBody>
          <a:bodyPr/>
          <a:lstStyle/>
          <a:p>
            <a:fld id="{C97CB3B7-554F-4DD2-A63B-9667AD2FD252}" type="slidenum">
              <a:rPr lang="en-US" smtClean="0"/>
              <a:pPr/>
              <a:t>32</a:t>
            </a:fld>
            <a:endParaRPr lang="en-US"/>
          </a:p>
        </p:txBody>
      </p:sp>
      <p:pic>
        <p:nvPicPr>
          <p:cNvPr id="5" name="Picture 4">
            <a:extLst>
              <a:ext uri="{FF2B5EF4-FFF2-40B4-BE49-F238E27FC236}">
                <a16:creationId xmlns:a16="http://schemas.microsoft.com/office/drawing/2014/main" id="{ACB6C17B-BD48-489D-B9A7-F1925225ABC5}"/>
              </a:ext>
            </a:extLst>
          </p:cNvPr>
          <p:cNvPicPr>
            <a:picLocks noChangeAspect="1"/>
          </p:cNvPicPr>
          <p:nvPr/>
        </p:nvPicPr>
        <p:blipFill>
          <a:blip r:embed="rId3"/>
          <a:stretch>
            <a:fillRect/>
          </a:stretch>
        </p:blipFill>
        <p:spPr>
          <a:xfrm>
            <a:off x="153673" y="1206501"/>
            <a:ext cx="2845192" cy="3695238"/>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A5AC53E9-DA93-462A-9DE9-5908C3C20803}"/>
              </a:ext>
            </a:extLst>
          </p:cNvPr>
          <p:cNvPicPr>
            <a:picLocks noGrp="1" noChangeAspect="1"/>
          </p:cNvPicPr>
          <p:nvPr>
            <p:ph idx="1"/>
          </p:nvPr>
        </p:nvPicPr>
        <p:blipFill>
          <a:blip r:embed="rId4"/>
          <a:stretch>
            <a:fillRect/>
          </a:stretch>
        </p:blipFill>
        <p:spPr>
          <a:xfrm>
            <a:off x="3143840" y="1206501"/>
            <a:ext cx="2856319" cy="369523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AC799B-C676-49E8-B3C8-D0EB90CBF0A2}"/>
              </a:ext>
            </a:extLst>
          </p:cNvPr>
          <p:cNvPicPr>
            <a:picLocks noChangeAspect="1"/>
          </p:cNvPicPr>
          <p:nvPr/>
        </p:nvPicPr>
        <p:blipFill>
          <a:blip r:embed="rId5"/>
          <a:stretch>
            <a:fillRect/>
          </a:stretch>
        </p:blipFill>
        <p:spPr>
          <a:xfrm>
            <a:off x="6174521" y="2511864"/>
            <a:ext cx="2815806" cy="36605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79A9F5C-6FAE-4705-AC57-AD7269759959}"/>
              </a:ext>
            </a:extLst>
          </p:cNvPr>
          <p:cNvSpPr txBox="1"/>
          <p:nvPr/>
        </p:nvSpPr>
        <p:spPr>
          <a:xfrm>
            <a:off x="0" y="682159"/>
            <a:ext cx="272331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Transition Notices </a:t>
            </a:r>
          </a:p>
        </p:txBody>
      </p:sp>
      <p:sp>
        <p:nvSpPr>
          <p:cNvPr id="11" name="TextBox 10">
            <a:extLst>
              <a:ext uri="{FF2B5EF4-FFF2-40B4-BE49-F238E27FC236}">
                <a16:creationId xmlns:a16="http://schemas.microsoft.com/office/drawing/2014/main" id="{864B66EB-7DCC-46D1-9744-8413C93AFEA3}"/>
              </a:ext>
            </a:extLst>
          </p:cNvPr>
          <p:cNvSpPr txBox="1"/>
          <p:nvPr/>
        </p:nvSpPr>
        <p:spPr>
          <a:xfrm>
            <a:off x="6174521" y="2053897"/>
            <a:ext cx="272331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Information Sheet</a:t>
            </a:r>
          </a:p>
        </p:txBody>
      </p:sp>
      <p:sp>
        <p:nvSpPr>
          <p:cNvPr id="12" name="TextBox 11">
            <a:extLst>
              <a:ext uri="{FF2B5EF4-FFF2-40B4-BE49-F238E27FC236}">
                <a16:creationId xmlns:a16="http://schemas.microsoft.com/office/drawing/2014/main" id="{0889C965-3DE5-4A9A-8648-D1CEFC6E83F8}"/>
              </a:ext>
            </a:extLst>
          </p:cNvPr>
          <p:cNvSpPr txBox="1"/>
          <p:nvPr/>
        </p:nvSpPr>
        <p:spPr>
          <a:xfrm>
            <a:off x="153673" y="5460829"/>
            <a:ext cx="5977796" cy="830997"/>
          </a:xfrm>
          <a:prstGeom prst="rect">
            <a:avLst/>
          </a:prstGeom>
          <a:noFill/>
        </p:spPr>
        <p:txBody>
          <a:bodyPr wrap="square" lIns="91440" tIns="45720" rIns="91440" bIns="45720" rtlCol="0" anchor="t">
            <a:spAutoFit/>
          </a:bodyPr>
          <a:lstStyle/>
          <a:p>
            <a:r>
              <a:rPr lang="en-US" sz="1400">
                <a:solidFill>
                  <a:schemeClr val="bg1"/>
                </a:solidFill>
                <a:latin typeface="Franklin Gothic Medium"/>
              </a:rPr>
              <a:t>Samples are available for download in the County Playbook on our website</a:t>
            </a:r>
          </a:p>
          <a:p>
            <a:r>
              <a:rPr lang="en-US" sz="1600" u="sng">
                <a:solidFill>
                  <a:schemeClr val="bg1"/>
                </a:solidFill>
                <a:latin typeface="Franklin Gothic Medium"/>
                <a:ea typeface="+mn-lt"/>
                <a:cs typeface="Arial"/>
              </a:rPr>
              <a:t>medicaid.ncdhhs.gov/transformation</a:t>
            </a:r>
            <a:r>
              <a:rPr lang="en-US" sz="1600">
                <a:solidFill>
                  <a:schemeClr val="bg1"/>
                </a:solidFill>
                <a:latin typeface="Franklin Gothic Medium"/>
                <a:ea typeface="+mn-lt"/>
                <a:cs typeface="Arial"/>
              </a:rPr>
              <a:t> </a:t>
            </a:r>
            <a:endParaRPr lang="en-US" sz="1600">
              <a:solidFill>
                <a:schemeClr val="bg1"/>
              </a:solidFill>
              <a:latin typeface="Franklin Gothic Medium"/>
              <a:cs typeface="Arial"/>
            </a:endParaRPr>
          </a:p>
          <a:p>
            <a:endParaRPr lang="en-US"/>
          </a:p>
        </p:txBody>
      </p:sp>
      <p:sp>
        <p:nvSpPr>
          <p:cNvPr id="3" name="TextBox 2">
            <a:extLst>
              <a:ext uri="{FF2B5EF4-FFF2-40B4-BE49-F238E27FC236}">
                <a16:creationId xmlns:a16="http://schemas.microsoft.com/office/drawing/2014/main" id="{BB3B1769-868D-4EBD-B674-389A8F9CD026}"/>
              </a:ext>
            </a:extLst>
          </p:cNvPr>
          <p:cNvSpPr txBox="1"/>
          <p:nvPr/>
        </p:nvSpPr>
        <p:spPr>
          <a:xfrm>
            <a:off x="6278877" y="162024"/>
            <a:ext cx="2514600" cy="1477328"/>
          </a:xfrm>
          <a:prstGeom prst="rect">
            <a:avLst/>
          </a:prstGeom>
          <a:solidFill>
            <a:srgbClr val="92D050"/>
          </a:solidFill>
          <a:ln w="38100">
            <a:solidFill>
              <a:schemeClr val="tx1"/>
            </a:solidFill>
          </a:ln>
        </p:spPr>
        <p:txBody>
          <a:bodyPr wrap="square" rtlCol="0">
            <a:spAutoFit/>
          </a:bodyPr>
          <a:lstStyle/>
          <a:p>
            <a:pPr algn="ctr"/>
            <a:r>
              <a:rPr lang="en-US" b="1" dirty="0"/>
              <a:t>These transition notices did NOT go to Tailored Plan members, but similar ones will prior to BH/IDD TP Launch</a:t>
            </a:r>
          </a:p>
        </p:txBody>
      </p:sp>
    </p:spTree>
    <p:extLst>
      <p:ext uri="{BB962C8B-B14F-4D97-AF65-F5344CB8AC3E}">
        <p14:creationId xmlns:p14="http://schemas.microsoft.com/office/powerpoint/2010/main" val="61195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90C9-604F-4D3F-B073-170D60659AE2}"/>
              </a:ext>
            </a:extLst>
          </p:cNvPr>
          <p:cNvSpPr>
            <a:spLocks noGrp="1"/>
          </p:cNvSpPr>
          <p:nvPr>
            <p:ph type="title"/>
          </p:nvPr>
        </p:nvSpPr>
        <p:spPr>
          <a:xfrm>
            <a:off x="0" y="61441"/>
            <a:ext cx="4833399" cy="672902"/>
          </a:xfrm>
        </p:spPr>
        <p:txBody>
          <a:bodyPr/>
          <a:lstStyle/>
          <a:p>
            <a:r>
              <a:rPr lang="en-US" b="0">
                <a:solidFill>
                  <a:schemeClr val="bg1"/>
                </a:solidFill>
                <a:latin typeface="Franklin Gothic Demi Cond"/>
                <a:cs typeface="Arial"/>
              </a:rPr>
              <a:t>Beneficiary Communication </a:t>
            </a:r>
            <a:endParaRPr lang="en-US"/>
          </a:p>
        </p:txBody>
      </p:sp>
      <p:sp>
        <p:nvSpPr>
          <p:cNvPr id="4" name="Slide Number Placeholder 3">
            <a:extLst>
              <a:ext uri="{FF2B5EF4-FFF2-40B4-BE49-F238E27FC236}">
                <a16:creationId xmlns:a16="http://schemas.microsoft.com/office/drawing/2014/main" id="{C39190FC-FB65-4D4A-B4DB-A104328334F7}"/>
              </a:ext>
            </a:extLst>
          </p:cNvPr>
          <p:cNvSpPr>
            <a:spLocks noGrp="1"/>
          </p:cNvSpPr>
          <p:nvPr>
            <p:ph type="sldNum" sz="quarter" idx="4"/>
          </p:nvPr>
        </p:nvSpPr>
        <p:spPr/>
        <p:txBody>
          <a:bodyPr/>
          <a:lstStyle/>
          <a:p>
            <a:fld id="{C97CB3B7-554F-4DD2-A63B-9667AD2FD252}" type="slidenum">
              <a:rPr lang="en-US" smtClean="0"/>
              <a:pPr/>
              <a:t>33</a:t>
            </a:fld>
            <a:endParaRPr lang="en-US"/>
          </a:p>
        </p:txBody>
      </p:sp>
      <p:pic>
        <p:nvPicPr>
          <p:cNvPr id="5" name="Picture 4">
            <a:extLst>
              <a:ext uri="{FF2B5EF4-FFF2-40B4-BE49-F238E27FC236}">
                <a16:creationId xmlns:a16="http://schemas.microsoft.com/office/drawing/2014/main" id="{54F42762-AEF8-4766-B905-781F188F00C9}"/>
              </a:ext>
            </a:extLst>
          </p:cNvPr>
          <p:cNvPicPr>
            <a:picLocks noChangeAspect="1"/>
          </p:cNvPicPr>
          <p:nvPr/>
        </p:nvPicPr>
        <p:blipFill rotWithShape="1">
          <a:blip r:embed="rId3"/>
          <a:srcRect/>
          <a:stretch/>
        </p:blipFill>
        <p:spPr>
          <a:xfrm>
            <a:off x="155405" y="1585459"/>
            <a:ext cx="4325683" cy="2639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0FF7C9D-28C0-44A6-99ED-959B51D5BF24}"/>
              </a:ext>
            </a:extLst>
          </p:cNvPr>
          <p:cNvPicPr>
            <a:picLocks noChangeAspect="1"/>
          </p:cNvPicPr>
          <p:nvPr/>
        </p:nvPicPr>
        <p:blipFill>
          <a:blip r:embed="rId4"/>
          <a:stretch>
            <a:fillRect/>
          </a:stretch>
        </p:blipFill>
        <p:spPr>
          <a:xfrm>
            <a:off x="4572000" y="3429000"/>
            <a:ext cx="4459577" cy="271241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6A3B233-C4B0-4A05-ABF6-BCFFB2E41902}"/>
              </a:ext>
            </a:extLst>
          </p:cNvPr>
          <p:cNvSpPr txBox="1"/>
          <p:nvPr/>
        </p:nvSpPr>
        <p:spPr>
          <a:xfrm>
            <a:off x="155405" y="910651"/>
            <a:ext cx="272331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Health Plan Choice Guide</a:t>
            </a:r>
          </a:p>
        </p:txBody>
      </p:sp>
      <p:sp>
        <p:nvSpPr>
          <p:cNvPr id="9" name="TextBox 8">
            <a:extLst>
              <a:ext uri="{FF2B5EF4-FFF2-40B4-BE49-F238E27FC236}">
                <a16:creationId xmlns:a16="http://schemas.microsoft.com/office/drawing/2014/main" id="{EC404371-7ACD-4F9D-9764-4175E77C1A61}"/>
              </a:ext>
            </a:extLst>
          </p:cNvPr>
          <p:cNvSpPr txBox="1"/>
          <p:nvPr/>
        </p:nvSpPr>
        <p:spPr>
          <a:xfrm>
            <a:off x="112423" y="4923960"/>
            <a:ext cx="4214250" cy="1046440"/>
          </a:xfrm>
          <a:prstGeom prst="rect">
            <a:avLst/>
          </a:prstGeom>
          <a:noFill/>
        </p:spPr>
        <p:txBody>
          <a:bodyPr wrap="square" lIns="91440" tIns="45720" rIns="91440" bIns="45720" rtlCol="0" anchor="t">
            <a:spAutoFit/>
          </a:bodyPr>
          <a:lstStyle/>
          <a:p>
            <a:r>
              <a:rPr lang="en-US" sz="1400">
                <a:solidFill>
                  <a:schemeClr val="bg1"/>
                </a:solidFill>
                <a:latin typeface="Franklin Gothic Medium"/>
              </a:rPr>
              <a:t>Samples are available for download in the County Playbook on our website</a:t>
            </a:r>
          </a:p>
          <a:p>
            <a:r>
              <a:rPr lang="en-US" sz="1600" u="sng">
                <a:solidFill>
                  <a:schemeClr val="bg1"/>
                </a:solidFill>
                <a:latin typeface="Franklin Gothic Medium"/>
                <a:ea typeface="+mn-lt"/>
                <a:cs typeface="Arial"/>
              </a:rPr>
              <a:t>medicaid.ncdhhs.gov/transformation</a:t>
            </a:r>
            <a:r>
              <a:rPr lang="en-US" sz="1600">
                <a:solidFill>
                  <a:schemeClr val="bg1"/>
                </a:solidFill>
                <a:latin typeface="Franklin Gothic Medium"/>
                <a:ea typeface="+mn-lt"/>
                <a:cs typeface="Arial"/>
              </a:rPr>
              <a:t> </a:t>
            </a:r>
            <a:endParaRPr lang="en-US" sz="1600">
              <a:solidFill>
                <a:schemeClr val="bg1"/>
              </a:solidFill>
              <a:latin typeface="Franklin Gothic Medium"/>
              <a:cs typeface="Arial"/>
            </a:endParaRPr>
          </a:p>
          <a:p>
            <a:endParaRPr lang="en-US"/>
          </a:p>
        </p:txBody>
      </p:sp>
    </p:spTree>
    <p:extLst>
      <p:ext uri="{BB962C8B-B14F-4D97-AF65-F5344CB8AC3E}">
        <p14:creationId xmlns:p14="http://schemas.microsoft.com/office/powerpoint/2010/main" val="437318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8FFF-4151-4A95-B7E3-13475C09EBDC}"/>
              </a:ext>
            </a:extLst>
          </p:cNvPr>
          <p:cNvSpPr>
            <a:spLocks noGrp="1"/>
          </p:cNvSpPr>
          <p:nvPr>
            <p:ph type="title"/>
          </p:nvPr>
        </p:nvSpPr>
        <p:spPr>
          <a:xfrm>
            <a:off x="210298" y="162479"/>
            <a:ext cx="4833399" cy="672902"/>
          </a:xfrm>
        </p:spPr>
        <p:txBody>
          <a:bodyPr/>
          <a:lstStyle/>
          <a:p>
            <a:r>
              <a:rPr lang="en-US" b="0">
                <a:solidFill>
                  <a:schemeClr val="bg1"/>
                </a:solidFill>
                <a:latin typeface="Franklin Gothic Demi Cond"/>
                <a:cs typeface="Arial"/>
              </a:rPr>
              <a:t>Beneficiary Communication </a:t>
            </a:r>
            <a:endParaRPr lang="en-US"/>
          </a:p>
        </p:txBody>
      </p:sp>
      <p:sp>
        <p:nvSpPr>
          <p:cNvPr id="4" name="Slide Number Placeholder 3">
            <a:extLst>
              <a:ext uri="{FF2B5EF4-FFF2-40B4-BE49-F238E27FC236}">
                <a16:creationId xmlns:a16="http://schemas.microsoft.com/office/drawing/2014/main" id="{7B00AC26-43F9-413C-9F09-BB3F708EEE19}"/>
              </a:ext>
            </a:extLst>
          </p:cNvPr>
          <p:cNvSpPr>
            <a:spLocks noGrp="1"/>
          </p:cNvSpPr>
          <p:nvPr>
            <p:ph type="sldNum" sz="quarter" idx="4"/>
          </p:nvPr>
        </p:nvSpPr>
        <p:spPr/>
        <p:txBody>
          <a:bodyPr/>
          <a:lstStyle/>
          <a:p>
            <a:fld id="{C97CB3B7-554F-4DD2-A63B-9667AD2FD252}" type="slidenum">
              <a:rPr lang="en-US" smtClean="0"/>
              <a:pPr/>
              <a:t>34</a:t>
            </a:fld>
            <a:endParaRPr lang="en-US"/>
          </a:p>
        </p:txBody>
      </p:sp>
      <p:pic>
        <p:nvPicPr>
          <p:cNvPr id="5" name="Picture 4">
            <a:extLst>
              <a:ext uri="{FF2B5EF4-FFF2-40B4-BE49-F238E27FC236}">
                <a16:creationId xmlns:a16="http://schemas.microsoft.com/office/drawing/2014/main" id="{2510F2F9-10F2-4197-A627-6406DA171A89}"/>
              </a:ext>
            </a:extLst>
          </p:cNvPr>
          <p:cNvPicPr>
            <a:picLocks noChangeAspect="1"/>
          </p:cNvPicPr>
          <p:nvPr/>
        </p:nvPicPr>
        <p:blipFill>
          <a:blip r:embed="rId3"/>
          <a:stretch>
            <a:fillRect/>
          </a:stretch>
        </p:blipFill>
        <p:spPr>
          <a:xfrm>
            <a:off x="717799" y="1045393"/>
            <a:ext cx="3854201" cy="502107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4E48DCA-6AE1-4CF9-A4CC-1DAC86B96341}"/>
              </a:ext>
            </a:extLst>
          </p:cNvPr>
          <p:cNvPicPr>
            <a:picLocks noChangeAspect="1"/>
          </p:cNvPicPr>
          <p:nvPr/>
        </p:nvPicPr>
        <p:blipFill>
          <a:blip r:embed="rId4"/>
          <a:stretch>
            <a:fillRect/>
          </a:stretch>
        </p:blipFill>
        <p:spPr>
          <a:xfrm>
            <a:off x="4711736" y="1045394"/>
            <a:ext cx="3854201" cy="498352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F4828FE-A14D-47EA-AC47-111444CFD98E}"/>
              </a:ext>
            </a:extLst>
          </p:cNvPr>
          <p:cNvSpPr txBox="1"/>
          <p:nvPr/>
        </p:nvSpPr>
        <p:spPr>
          <a:xfrm>
            <a:off x="210298" y="666104"/>
            <a:ext cx="225641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Enrollment Forms</a:t>
            </a:r>
          </a:p>
        </p:txBody>
      </p:sp>
      <p:sp>
        <p:nvSpPr>
          <p:cNvPr id="8" name="TextBox 7">
            <a:extLst>
              <a:ext uri="{FF2B5EF4-FFF2-40B4-BE49-F238E27FC236}">
                <a16:creationId xmlns:a16="http://schemas.microsoft.com/office/drawing/2014/main" id="{67E2B08F-02D6-43C7-9D3C-F5F86D6C466A}"/>
              </a:ext>
            </a:extLst>
          </p:cNvPr>
          <p:cNvSpPr txBox="1"/>
          <p:nvPr/>
        </p:nvSpPr>
        <p:spPr>
          <a:xfrm>
            <a:off x="289490" y="6191896"/>
            <a:ext cx="8844492" cy="830997"/>
          </a:xfrm>
          <a:prstGeom prst="rect">
            <a:avLst/>
          </a:prstGeom>
          <a:noFill/>
        </p:spPr>
        <p:txBody>
          <a:bodyPr wrap="square" lIns="91440" tIns="45720" rIns="91440" bIns="45720" rtlCol="0" anchor="t">
            <a:spAutoFit/>
          </a:bodyPr>
          <a:lstStyle/>
          <a:p>
            <a:r>
              <a:rPr lang="en-US" sz="1400">
                <a:solidFill>
                  <a:schemeClr val="bg1"/>
                </a:solidFill>
                <a:latin typeface="Franklin Gothic Medium"/>
              </a:rPr>
              <a:t>Samples are available for download in the County Playbook on our website</a:t>
            </a:r>
          </a:p>
          <a:p>
            <a:r>
              <a:rPr lang="en-US" sz="1600" u="sng">
                <a:solidFill>
                  <a:schemeClr val="bg1"/>
                </a:solidFill>
                <a:latin typeface="Franklin Gothic Medium"/>
                <a:ea typeface="+mn-lt"/>
                <a:cs typeface="Arial"/>
              </a:rPr>
              <a:t>medicaid.ncdhhs.gov/transformation</a:t>
            </a:r>
            <a:r>
              <a:rPr lang="en-US" sz="1600">
                <a:solidFill>
                  <a:schemeClr val="bg1"/>
                </a:solidFill>
                <a:latin typeface="Franklin Gothic Medium"/>
                <a:ea typeface="+mn-lt"/>
                <a:cs typeface="Arial"/>
              </a:rPr>
              <a:t> </a:t>
            </a:r>
            <a:endParaRPr lang="en-US" sz="1600">
              <a:solidFill>
                <a:schemeClr val="bg1"/>
              </a:solidFill>
              <a:latin typeface="Franklin Gothic Medium"/>
              <a:cs typeface="Arial"/>
            </a:endParaRPr>
          </a:p>
          <a:p>
            <a:endParaRPr lang="en-US">
              <a:solidFill>
                <a:schemeClr val="bg1"/>
              </a:solidFill>
              <a:cs typeface="Arial"/>
            </a:endParaRPr>
          </a:p>
        </p:txBody>
      </p:sp>
    </p:spTree>
    <p:extLst>
      <p:ext uri="{BB962C8B-B14F-4D97-AF65-F5344CB8AC3E}">
        <p14:creationId xmlns:p14="http://schemas.microsoft.com/office/powerpoint/2010/main" val="327196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4145B-EB92-474F-9ADD-AD69BE0A7B5B}"/>
              </a:ext>
            </a:extLst>
          </p:cNvPr>
          <p:cNvPicPr>
            <a:picLocks noChangeAspect="1"/>
          </p:cNvPicPr>
          <p:nvPr/>
        </p:nvPicPr>
        <p:blipFill>
          <a:blip r:embed="rId2"/>
          <a:stretch>
            <a:fillRect/>
          </a:stretch>
        </p:blipFill>
        <p:spPr>
          <a:xfrm>
            <a:off x="0" y="718193"/>
            <a:ext cx="9144000" cy="4935710"/>
          </a:xfrm>
          <a:prstGeom prst="rect">
            <a:avLst/>
          </a:prstGeom>
        </p:spPr>
      </p:pic>
      <p:sp>
        <p:nvSpPr>
          <p:cNvPr id="3" name="Title 2">
            <a:extLst>
              <a:ext uri="{FF2B5EF4-FFF2-40B4-BE49-F238E27FC236}">
                <a16:creationId xmlns:a16="http://schemas.microsoft.com/office/drawing/2014/main" id="{80F93CE6-FA58-4E76-AE4C-8C1B04EC3AA1}"/>
              </a:ext>
            </a:extLst>
          </p:cNvPr>
          <p:cNvSpPr>
            <a:spLocks noGrp="1"/>
          </p:cNvSpPr>
          <p:nvPr>
            <p:ph type="title"/>
          </p:nvPr>
        </p:nvSpPr>
        <p:spPr>
          <a:xfrm>
            <a:off x="0" y="-23969"/>
            <a:ext cx="8833188" cy="542129"/>
          </a:xfrm>
        </p:spPr>
        <p:txBody>
          <a:bodyPr/>
          <a:lstStyle/>
          <a:p>
            <a:pPr algn="ctr"/>
            <a:r>
              <a:rPr lang="en-US" dirty="0"/>
              <a:t>ncmedicaidplans.gov</a:t>
            </a:r>
          </a:p>
        </p:txBody>
      </p:sp>
      <p:sp>
        <p:nvSpPr>
          <p:cNvPr id="2" name="Rectangle 1">
            <a:extLst>
              <a:ext uri="{FF2B5EF4-FFF2-40B4-BE49-F238E27FC236}">
                <a16:creationId xmlns:a16="http://schemas.microsoft.com/office/drawing/2014/main" id="{85A72488-ECBF-4CBE-96C9-865606A1550B}"/>
              </a:ext>
            </a:extLst>
          </p:cNvPr>
          <p:cNvSpPr/>
          <p:nvPr/>
        </p:nvSpPr>
        <p:spPr>
          <a:xfrm>
            <a:off x="2286000" y="5371367"/>
            <a:ext cx="4572000" cy="1077218"/>
          </a:xfrm>
          <a:prstGeom prst="rect">
            <a:avLst/>
          </a:prstGeom>
        </p:spPr>
        <p:txBody>
          <a:bodyPr>
            <a:spAutoFit/>
          </a:bodyPr>
          <a:lstStyle/>
          <a:p>
            <a:pPr lvl="0" algn="ctr">
              <a:defRPr/>
            </a:pPr>
            <a:endParaRPr lang="en-US" sz="3200" b="1" dirty="0">
              <a:solidFill>
                <a:schemeClr val="tx2">
                  <a:lumMod val="75000"/>
                </a:schemeClr>
              </a:solidFill>
              <a:cs typeface="Arial"/>
            </a:endParaRPr>
          </a:p>
          <a:p>
            <a:pPr lvl="0" algn="ctr">
              <a:defRPr/>
            </a:pPr>
            <a:r>
              <a:rPr lang="en-US" sz="3200" b="1" dirty="0">
                <a:solidFill>
                  <a:schemeClr val="tx2">
                    <a:lumMod val="75000"/>
                  </a:schemeClr>
                </a:solidFill>
                <a:cs typeface="Arial"/>
              </a:rPr>
              <a:t>833-870-5500 </a:t>
            </a:r>
            <a:endParaRPr lang="en-US" sz="3200" dirty="0">
              <a:solidFill>
                <a:schemeClr val="tx2">
                  <a:lumMod val="75000"/>
                </a:schemeClr>
              </a:solidFill>
            </a:endParaRPr>
          </a:p>
        </p:txBody>
      </p:sp>
    </p:spTree>
    <p:extLst>
      <p:ext uri="{BB962C8B-B14F-4D97-AF65-F5344CB8AC3E}">
        <p14:creationId xmlns:p14="http://schemas.microsoft.com/office/powerpoint/2010/main" val="3794448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93CE6-FA58-4E76-AE4C-8C1B04EC3AA1}"/>
              </a:ext>
            </a:extLst>
          </p:cNvPr>
          <p:cNvSpPr>
            <a:spLocks noGrp="1"/>
          </p:cNvSpPr>
          <p:nvPr>
            <p:ph type="title"/>
          </p:nvPr>
        </p:nvSpPr>
        <p:spPr>
          <a:xfrm>
            <a:off x="0" y="0"/>
            <a:ext cx="8833188" cy="542129"/>
          </a:xfrm>
        </p:spPr>
        <p:txBody>
          <a:bodyPr/>
          <a:lstStyle/>
          <a:p>
            <a:r>
              <a:rPr lang="en-US" dirty="0"/>
              <a:t>Introductory Video</a:t>
            </a:r>
          </a:p>
        </p:txBody>
      </p:sp>
      <p:pic>
        <p:nvPicPr>
          <p:cNvPr id="5" name="Picture 4">
            <a:extLst>
              <a:ext uri="{FF2B5EF4-FFF2-40B4-BE49-F238E27FC236}">
                <a16:creationId xmlns:a16="http://schemas.microsoft.com/office/drawing/2014/main" id="{789A6C46-A148-764E-9FFB-96B0C4D6F035}"/>
              </a:ext>
            </a:extLst>
          </p:cNvPr>
          <p:cNvPicPr>
            <a:picLocks noChangeAspect="1"/>
          </p:cNvPicPr>
          <p:nvPr/>
        </p:nvPicPr>
        <p:blipFill rotWithShape="1">
          <a:blip r:embed="rId3"/>
          <a:srcRect l="15188" t="16667" r="18625" b="17167"/>
          <a:stretch/>
        </p:blipFill>
        <p:spPr>
          <a:xfrm>
            <a:off x="4849792" y="4175656"/>
            <a:ext cx="4294208" cy="2414732"/>
          </a:xfrm>
          <a:prstGeom prst="rect">
            <a:avLst/>
          </a:prstGeom>
        </p:spPr>
      </p:pic>
      <p:sp>
        <p:nvSpPr>
          <p:cNvPr id="2" name="Rectangle 1">
            <a:extLst>
              <a:ext uri="{FF2B5EF4-FFF2-40B4-BE49-F238E27FC236}">
                <a16:creationId xmlns:a16="http://schemas.microsoft.com/office/drawing/2014/main" id="{9800BBD8-D221-CA46-BA0B-F53CE408FCFA}"/>
              </a:ext>
            </a:extLst>
          </p:cNvPr>
          <p:cNvSpPr/>
          <p:nvPr/>
        </p:nvSpPr>
        <p:spPr>
          <a:xfrm>
            <a:off x="130630" y="561582"/>
            <a:ext cx="8833188" cy="3539430"/>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800" dirty="0">
                <a:solidFill>
                  <a:schemeClr val="accent3">
                    <a:lumMod val="75000"/>
                  </a:schemeClr>
                </a:solidFill>
                <a:latin typeface="Franklin Gothic Medium"/>
              </a:rPr>
              <a:t>The NC Medicaid Managed Care Introductory Video addresses</a:t>
            </a: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What is a primary care provider (PCP)?</a:t>
            </a:r>
            <a:endParaRPr lang="en-US" sz="2400" dirty="0">
              <a:solidFill>
                <a:schemeClr val="accent3">
                  <a:lumMod val="75000"/>
                </a:schemeClr>
              </a:solidFill>
              <a:latin typeface="Franklin Gothic Medium" panose="020B0603020102020204" pitchFamily="34" charset="0"/>
            </a:endParaRP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What is a health plan?</a:t>
            </a:r>
            <a:endParaRPr lang="en-US" sz="2400" dirty="0">
              <a:solidFill>
                <a:schemeClr val="accent3">
                  <a:lumMod val="75000"/>
                </a:schemeClr>
              </a:solidFill>
              <a:latin typeface="Franklin Gothic Medium" panose="020B0603020102020204" pitchFamily="34" charset="0"/>
            </a:endParaRP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The health plans available</a:t>
            </a: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What beneficiaries need to do</a:t>
            </a: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What happens after beneficiaries enroll</a:t>
            </a: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Key dates for enrollment</a:t>
            </a:r>
          </a:p>
          <a:p>
            <a:pPr marL="1033145" lvl="1" indent="-342900">
              <a:buFont typeface="Arial" panose="020B0604020202020204" pitchFamily="34" charset="0"/>
              <a:buChar char="•"/>
            </a:pPr>
            <a:r>
              <a:rPr lang="en-US" sz="2400" dirty="0">
                <a:solidFill>
                  <a:schemeClr val="accent3">
                    <a:lumMod val="75000"/>
                  </a:schemeClr>
                </a:solidFill>
                <a:latin typeface="Franklin Gothic Medium"/>
              </a:rPr>
              <a:t>How to get answers to additional questions</a:t>
            </a:r>
          </a:p>
        </p:txBody>
      </p:sp>
    </p:spTree>
    <p:extLst>
      <p:ext uri="{BB962C8B-B14F-4D97-AF65-F5344CB8AC3E}">
        <p14:creationId xmlns:p14="http://schemas.microsoft.com/office/powerpoint/2010/main" val="359205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93CE6-FA58-4E76-AE4C-8C1B04EC3AA1}"/>
              </a:ext>
            </a:extLst>
          </p:cNvPr>
          <p:cNvSpPr>
            <a:spLocks noGrp="1"/>
          </p:cNvSpPr>
          <p:nvPr>
            <p:ph type="title"/>
          </p:nvPr>
        </p:nvSpPr>
        <p:spPr>
          <a:xfrm>
            <a:off x="0" y="0"/>
            <a:ext cx="8833188" cy="542129"/>
          </a:xfrm>
        </p:spPr>
        <p:txBody>
          <a:bodyPr/>
          <a:lstStyle/>
          <a:p>
            <a:r>
              <a:rPr lang="en-US"/>
              <a:t>Partner Engagement &amp; Community Outreach</a:t>
            </a:r>
          </a:p>
        </p:txBody>
      </p:sp>
      <p:grpSp>
        <p:nvGrpSpPr>
          <p:cNvPr id="32" name="Group 31">
            <a:extLst>
              <a:ext uri="{FF2B5EF4-FFF2-40B4-BE49-F238E27FC236}">
                <a16:creationId xmlns:a16="http://schemas.microsoft.com/office/drawing/2014/main" id="{021BE633-EE2B-A54F-832A-392A7862CC45}"/>
              </a:ext>
            </a:extLst>
          </p:cNvPr>
          <p:cNvGrpSpPr/>
          <p:nvPr/>
        </p:nvGrpSpPr>
        <p:grpSpPr>
          <a:xfrm>
            <a:off x="364072" y="953535"/>
            <a:ext cx="8734577" cy="3849694"/>
            <a:chOff x="525746" y="1468079"/>
            <a:chExt cx="8397403" cy="3076513"/>
          </a:xfrm>
        </p:grpSpPr>
        <p:sp>
          <p:nvSpPr>
            <p:cNvPr id="22" name="Rounded Rectangle 3">
              <a:extLst>
                <a:ext uri="{FF2B5EF4-FFF2-40B4-BE49-F238E27FC236}">
                  <a16:creationId xmlns:a16="http://schemas.microsoft.com/office/drawing/2014/main" id="{F00A3514-C7E7-CA4C-8042-CBFA5246148B}"/>
                </a:ext>
              </a:extLst>
            </p:cNvPr>
            <p:cNvSpPr/>
            <p:nvPr/>
          </p:nvSpPr>
          <p:spPr>
            <a:xfrm>
              <a:off x="4757528" y="1468079"/>
              <a:ext cx="4015328" cy="537846"/>
            </a:xfrm>
            <a:prstGeom prst="roundRect">
              <a:avLst>
                <a:gd name="adj" fmla="val 7624"/>
              </a:avLst>
            </a:prstGeom>
            <a:solidFill>
              <a:srgbClr val="2683C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a:solidFill>
                    <a:schemeClr val="bg1"/>
                  </a:solidFill>
                  <a:latin typeface="Franklin Gothic Medium" panose="020B0603020102020204" pitchFamily="34" charset="0"/>
                  <a:ea typeface="+mn-lt"/>
                  <a:cs typeface="+mn-lt"/>
                </a:rPr>
                <a:t>Community Outreach Events</a:t>
              </a:r>
              <a:endParaRPr lang="en-US" sz="2100">
                <a:solidFill>
                  <a:schemeClr val="bg1"/>
                </a:solidFill>
                <a:latin typeface="Franklin Gothic Medium" panose="020B0603020102020204" pitchFamily="34" charset="0"/>
              </a:endParaRPr>
            </a:p>
          </p:txBody>
        </p:sp>
        <p:sp>
          <p:nvSpPr>
            <p:cNvPr id="23" name="Rounded Rectangle 3">
              <a:extLst>
                <a:ext uri="{FF2B5EF4-FFF2-40B4-BE49-F238E27FC236}">
                  <a16:creationId xmlns:a16="http://schemas.microsoft.com/office/drawing/2014/main" id="{7AA90CB1-1A6E-784F-A4CB-9E51066C78CB}"/>
                </a:ext>
              </a:extLst>
            </p:cNvPr>
            <p:cNvSpPr/>
            <p:nvPr/>
          </p:nvSpPr>
          <p:spPr>
            <a:xfrm>
              <a:off x="525746" y="1470357"/>
              <a:ext cx="3867097" cy="537846"/>
            </a:xfrm>
            <a:prstGeom prst="roundRect">
              <a:avLst>
                <a:gd name="adj" fmla="val 7624"/>
              </a:avLst>
            </a:prstGeom>
            <a:solidFill>
              <a:srgbClr val="2683C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latin typeface="Franklin Gothic Medium" panose="020B0603020102020204" pitchFamily="34" charset="0"/>
                </a:rPr>
                <a:t>Partner Engagement Events</a:t>
              </a:r>
            </a:p>
          </p:txBody>
        </p:sp>
        <p:sp>
          <p:nvSpPr>
            <p:cNvPr id="24" name="Rectangle: Rounded Corners 16">
              <a:extLst>
                <a:ext uri="{FF2B5EF4-FFF2-40B4-BE49-F238E27FC236}">
                  <a16:creationId xmlns:a16="http://schemas.microsoft.com/office/drawing/2014/main" id="{8EB26E4A-8F4D-7942-93A9-97BB168983D5}"/>
                </a:ext>
              </a:extLst>
            </p:cNvPr>
            <p:cNvSpPr/>
            <p:nvPr/>
          </p:nvSpPr>
          <p:spPr>
            <a:xfrm>
              <a:off x="4142510" y="2487147"/>
              <a:ext cx="4780639" cy="1134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100" b="1">
                <a:solidFill>
                  <a:schemeClr val="bg1"/>
                </a:solidFill>
                <a:cs typeface="Arial"/>
              </a:endParaRPr>
            </a:p>
            <a:p>
              <a:endParaRPr lang="en-US" sz="1350">
                <a:solidFill>
                  <a:schemeClr val="tx1"/>
                </a:solidFill>
              </a:endParaRPr>
            </a:p>
            <a:p>
              <a:pPr lvl="2"/>
              <a:r>
                <a:rPr lang="en-US" b="1">
                  <a:solidFill>
                    <a:schemeClr val="tx1"/>
                  </a:solidFill>
                </a:rPr>
                <a:t>       </a:t>
              </a:r>
              <a:r>
                <a:rPr lang="en-US" b="1">
                  <a:solidFill>
                    <a:schemeClr val="tx1"/>
                  </a:solidFill>
                  <a:latin typeface="Franklin Gothic Medium" panose="020B0603020102020204" pitchFamily="34" charset="0"/>
                </a:rPr>
                <a:t>Types of Events </a:t>
              </a:r>
              <a:endParaRPr lang="en-US" b="1">
                <a:solidFill>
                  <a:schemeClr val="tx1"/>
                </a:solidFill>
                <a:latin typeface="Franklin Gothic Medium" panose="020B0603020102020204" pitchFamily="34" charset="0"/>
                <a:cs typeface="Arial"/>
              </a:endParaRPr>
            </a:p>
            <a:p>
              <a:pPr lvl="2"/>
              <a:r>
                <a:rPr lang="en-US" sz="1500">
                  <a:solidFill>
                    <a:schemeClr val="tx1"/>
                  </a:solidFill>
                  <a:latin typeface="Franklin Gothic Medium" panose="020B0603020102020204" pitchFamily="34" charset="0"/>
                </a:rPr>
                <a:t>         </a:t>
              </a:r>
              <a:r>
                <a:rPr lang="en-US" sz="1350">
                  <a:solidFill>
                    <a:schemeClr val="accent1"/>
                  </a:solidFill>
                  <a:latin typeface="Franklin Gothic Medium" panose="020B0603020102020204" pitchFamily="34" charset="0"/>
                </a:rPr>
                <a:t>Community education </a:t>
              </a:r>
              <a:br>
                <a:rPr lang="en-US" sz="1350">
                  <a:solidFill>
                    <a:schemeClr val="accent1"/>
                  </a:solidFill>
                  <a:latin typeface="Franklin Gothic Medium" panose="020B0603020102020204" pitchFamily="34" charset="0"/>
                </a:rPr>
              </a:br>
              <a:r>
                <a:rPr lang="en-US" sz="1350">
                  <a:solidFill>
                    <a:schemeClr val="tx1"/>
                  </a:solidFill>
                  <a:latin typeface="Franklin Gothic Medium" panose="020B0603020102020204" pitchFamily="34" charset="0"/>
                </a:rPr>
                <a:t>                Virtual Presentation</a:t>
              </a:r>
              <a:endParaRPr lang="en-US" sz="1350">
                <a:solidFill>
                  <a:schemeClr val="tx1"/>
                </a:solidFill>
                <a:latin typeface="Franklin Gothic Medium" panose="020B0603020102020204" pitchFamily="34" charset="0"/>
                <a:cs typeface="Arial"/>
              </a:endParaRPr>
            </a:p>
            <a:p>
              <a:pPr lvl="3">
                <a:buClr>
                  <a:schemeClr val="accent1"/>
                </a:buClr>
              </a:pPr>
              <a:r>
                <a:rPr lang="en-US" sz="1350">
                  <a:solidFill>
                    <a:schemeClr val="tx1"/>
                  </a:solidFill>
                  <a:latin typeface="Franklin Gothic Medium" panose="020B0603020102020204" pitchFamily="34" charset="0"/>
                </a:rPr>
                <a:t> </a:t>
              </a:r>
              <a:r>
                <a:rPr lang="en-US" sz="1350">
                  <a:solidFill>
                    <a:schemeClr val="accent1"/>
                  </a:solidFill>
                  <a:latin typeface="Franklin Gothic Medium" panose="020B0603020102020204" pitchFamily="34" charset="0"/>
                </a:rPr>
                <a:t>Community events</a:t>
              </a:r>
              <a:br>
                <a:rPr lang="en-US" sz="1350">
                  <a:solidFill>
                    <a:schemeClr val="accent1"/>
                  </a:solidFill>
                  <a:latin typeface="Franklin Gothic Medium" panose="020B0603020102020204" pitchFamily="34" charset="0"/>
                  <a:cs typeface="Arial"/>
                </a:rPr>
              </a:br>
              <a:r>
                <a:rPr lang="en-US" sz="1350">
                  <a:solidFill>
                    <a:schemeClr val="tx1"/>
                  </a:solidFill>
                  <a:latin typeface="Franklin Gothic Medium" panose="020B0603020102020204" pitchFamily="34" charset="0"/>
                </a:rPr>
                <a:t>      Virtual Informational meetin</a:t>
              </a:r>
              <a:r>
                <a:rPr lang="en-US" sz="1500">
                  <a:solidFill>
                    <a:schemeClr val="tx1"/>
                  </a:solidFill>
                  <a:latin typeface="Franklin Gothic Medium" panose="020B0603020102020204" pitchFamily="34" charset="0"/>
                </a:rPr>
                <a:t>g</a:t>
              </a:r>
              <a:br>
                <a:rPr lang="en-US" sz="1500">
                  <a:solidFill>
                    <a:schemeClr val="tx1"/>
                  </a:solidFill>
                  <a:latin typeface="Franklin Gothic Medium" panose="020B0603020102020204" pitchFamily="34" charset="0"/>
                </a:rPr>
              </a:br>
              <a:r>
                <a:rPr lang="en-US" sz="1350">
                  <a:solidFill>
                    <a:schemeClr val="tx1"/>
                  </a:solidFill>
                  <a:latin typeface="Franklin Gothic Medium" panose="020B0603020102020204" pitchFamily="34" charset="0"/>
                </a:rPr>
                <a:t>      Virtual</a:t>
              </a:r>
              <a:r>
                <a:rPr lang="en-US" sz="1350">
                  <a:solidFill>
                    <a:schemeClr val="tx1"/>
                  </a:solidFill>
                  <a:latin typeface="Franklin Gothic Medium" panose="020B0603020102020204" pitchFamily="34" charset="0"/>
                  <a:cs typeface="Arial"/>
                </a:rPr>
                <a:t> Enrollment event</a:t>
              </a:r>
              <a:endParaRPr lang="en-US" sz="1500">
                <a:solidFill>
                  <a:schemeClr val="tx1"/>
                </a:solidFill>
                <a:latin typeface="Franklin Gothic Medium" panose="020B0603020102020204" pitchFamily="34" charset="0"/>
                <a:cs typeface="Arial"/>
              </a:endParaRPr>
            </a:p>
            <a:p>
              <a:pPr lvl="4"/>
              <a:endParaRPr lang="en-US" sz="1350">
                <a:solidFill>
                  <a:schemeClr val="tx1"/>
                </a:solidFill>
                <a:latin typeface="Franklin Gothic Medium" panose="020B0603020102020204" pitchFamily="34" charset="0"/>
                <a:cs typeface="Arial"/>
              </a:endParaRPr>
            </a:p>
            <a:p>
              <a:pPr lvl="4"/>
              <a:endParaRPr lang="en-US" sz="1350">
                <a:solidFill>
                  <a:schemeClr val="tx1"/>
                </a:solidFill>
                <a:cs typeface="Arial"/>
              </a:endParaRPr>
            </a:p>
            <a:p>
              <a:pPr marL="1585595" lvl="4" indent="-213995">
                <a:buClr>
                  <a:srgbClr val="1CADE4"/>
                </a:buClr>
                <a:buFont typeface="Arial" panose="020B0604020202020204" pitchFamily="34" charset="0"/>
                <a:buChar char="•"/>
              </a:pPr>
              <a:endParaRPr lang="en-US" sz="1500">
                <a:solidFill>
                  <a:schemeClr val="tx1"/>
                </a:solidFill>
                <a:cs typeface="Arial"/>
              </a:endParaRPr>
            </a:p>
            <a:p>
              <a:pPr lvl="2"/>
              <a:r>
                <a:rPr lang="en-US" b="1">
                  <a:solidFill>
                    <a:schemeClr val="tx1"/>
                  </a:solidFill>
                </a:rPr>
                <a:t>       </a:t>
              </a:r>
              <a:r>
                <a:rPr lang="en-US" b="1">
                  <a:solidFill>
                    <a:schemeClr val="tx1"/>
                  </a:solidFill>
                  <a:latin typeface="Franklin Gothic Medium" panose="020B0603020102020204" pitchFamily="34" charset="0"/>
                </a:rPr>
                <a:t>Types of Materials</a:t>
              </a:r>
              <a:endParaRPr lang="en-US" b="1">
                <a:solidFill>
                  <a:schemeClr val="tx1"/>
                </a:solidFill>
                <a:latin typeface="Franklin Gothic Medium" panose="020B0603020102020204" pitchFamily="34" charset="0"/>
                <a:cs typeface="Arial"/>
              </a:endParaRPr>
            </a:p>
            <a:p>
              <a:pPr lvl="3">
                <a:buClr>
                  <a:schemeClr val="accent1"/>
                </a:buClr>
              </a:pPr>
              <a:r>
                <a:rPr lang="en-US" sz="1350">
                  <a:solidFill>
                    <a:schemeClr val="accent1"/>
                  </a:solidFill>
                  <a:latin typeface="Franklin Gothic Medium" panose="020B0603020102020204" pitchFamily="34" charset="0"/>
                </a:rPr>
                <a:t>Marketing materials</a:t>
              </a:r>
              <a:endParaRPr lang="en-US" sz="1350">
                <a:solidFill>
                  <a:schemeClr val="accent1"/>
                </a:solidFill>
                <a:latin typeface="Franklin Gothic Medium" panose="020B0603020102020204" pitchFamily="34" charset="0"/>
                <a:cs typeface="Arial"/>
              </a:endParaRPr>
            </a:p>
            <a:p>
              <a:pPr lvl="3">
                <a:buClr>
                  <a:schemeClr val="accent1"/>
                </a:buClr>
              </a:pPr>
              <a:r>
                <a:rPr lang="en-US" sz="1350">
                  <a:solidFill>
                    <a:schemeClr val="tx1"/>
                  </a:solidFill>
                  <a:latin typeface="Franklin Gothic Medium" panose="020B0603020102020204" pitchFamily="34" charset="0"/>
                </a:rPr>
                <a:t>      Flyers, Fact Sheets, etc.</a:t>
              </a:r>
              <a:endParaRPr lang="en-US" sz="1350">
                <a:solidFill>
                  <a:schemeClr val="tx1"/>
                </a:solidFill>
                <a:latin typeface="Franklin Gothic Medium" panose="020B0603020102020204" pitchFamily="34" charset="0"/>
                <a:cs typeface="Arial"/>
              </a:endParaRPr>
            </a:p>
          </p:txBody>
        </p:sp>
        <p:pic>
          <p:nvPicPr>
            <p:cNvPr id="25" name="Graphic 24" descr="Document">
              <a:extLst>
                <a:ext uri="{FF2B5EF4-FFF2-40B4-BE49-F238E27FC236}">
                  <a16:creationId xmlns:a16="http://schemas.microsoft.com/office/drawing/2014/main" id="{F1EECF6F-ED94-154C-8755-A4A5BD47F0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 y="3663139"/>
              <a:ext cx="870690" cy="870690"/>
            </a:xfrm>
            <a:prstGeom prst="rect">
              <a:avLst/>
            </a:prstGeom>
          </p:spPr>
        </p:pic>
        <p:pic>
          <p:nvPicPr>
            <p:cNvPr id="26" name="Graphic 25" descr="Document">
              <a:extLst>
                <a:ext uri="{FF2B5EF4-FFF2-40B4-BE49-F238E27FC236}">
                  <a16:creationId xmlns:a16="http://schemas.microsoft.com/office/drawing/2014/main" id="{E7F01CEA-94B2-2145-8857-1D47978CC4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054" y="3673902"/>
              <a:ext cx="870690" cy="870690"/>
            </a:xfrm>
            <a:prstGeom prst="rect">
              <a:avLst/>
            </a:prstGeom>
          </p:spPr>
        </p:pic>
        <p:pic>
          <p:nvPicPr>
            <p:cNvPr id="27" name="Graphic 1" descr="Monthly calendar">
              <a:extLst>
                <a:ext uri="{FF2B5EF4-FFF2-40B4-BE49-F238E27FC236}">
                  <a16:creationId xmlns:a16="http://schemas.microsoft.com/office/drawing/2014/main" id="{91D4439B-2F33-A541-A4F5-1B0C27C4FE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0937" y="2102473"/>
              <a:ext cx="870690" cy="870690"/>
            </a:xfrm>
            <a:prstGeom prst="rect">
              <a:avLst/>
            </a:prstGeom>
          </p:spPr>
        </p:pic>
        <p:pic>
          <p:nvPicPr>
            <p:cNvPr id="28" name="Graphic 1" descr="Monthly calendar">
              <a:extLst>
                <a:ext uri="{FF2B5EF4-FFF2-40B4-BE49-F238E27FC236}">
                  <a16:creationId xmlns:a16="http://schemas.microsoft.com/office/drawing/2014/main" id="{B7BF06D0-C1CA-344E-8A74-08DF986736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746" y="2124986"/>
              <a:ext cx="870690" cy="870690"/>
            </a:xfrm>
            <a:prstGeom prst="rect">
              <a:avLst/>
            </a:prstGeom>
          </p:spPr>
        </p:pic>
        <p:sp>
          <p:nvSpPr>
            <p:cNvPr id="29" name="TextBox 28">
              <a:extLst>
                <a:ext uri="{FF2B5EF4-FFF2-40B4-BE49-F238E27FC236}">
                  <a16:creationId xmlns:a16="http://schemas.microsoft.com/office/drawing/2014/main" id="{3AF9453D-D326-7340-AB23-8C179C46C277}"/>
                </a:ext>
              </a:extLst>
            </p:cNvPr>
            <p:cNvSpPr txBox="1"/>
            <p:nvPr/>
          </p:nvSpPr>
          <p:spPr>
            <a:xfrm>
              <a:off x="1335485" y="3744484"/>
              <a:ext cx="3422043" cy="60875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latin typeface="Franklin Gothic Medium" panose="020B0603020102020204" pitchFamily="34" charset="0"/>
                </a:rPr>
                <a:t>Types of Materials</a:t>
              </a:r>
              <a:r>
                <a:rPr lang="en-US" sz="1350" b="1">
                  <a:latin typeface="Franklin Gothic Medium" panose="020B0603020102020204" pitchFamily="34" charset="0"/>
                </a:rPr>
                <a:t> </a:t>
              </a:r>
              <a:endParaRPr lang="en-US" sz="1350">
                <a:latin typeface="Franklin Gothic Medium" panose="020B0603020102020204" pitchFamily="34" charset="0"/>
                <a:cs typeface="Arial"/>
              </a:endParaRPr>
            </a:p>
            <a:p>
              <a:r>
                <a:rPr lang="en-US" sz="1350">
                  <a:solidFill>
                    <a:schemeClr val="accent1"/>
                  </a:solidFill>
                  <a:latin typeface="Franklin Gothic Medium" panose="020B0603020102020204" pitchFamily="34" charset="0"/>
                  <a:cs typeface="Arial"/>
                </a:rPr>
                <a:t>Marketing materials​ </a:t>
              </a:r>
            </a:p>
            <a:p>
              <a:r>
                <a:rPr lang="en-US" sz="1350">
                  <a:latin typeface="Franklin Gothic Medium" panose="020B0603020102020204" pitchFamily="34" charset="0"/>
                  <a:cs typeface="Arial"/>
                </a:rPr>
                <a:t>       Flyers, Fact Sheets, etc.</a:t>
              </a:r>
              <a:endParaRPr lang="en-US" sz="1350">
                <a:latin typeface="Franklin Gothic Medium" panose="020B0603020102020204" pitchFamily="34" charset="0"/>
              </a:endParaRPr>
            </a:p>
          </p:txBody>
        </p:sp>
        <p:sp>
          <p:nvSpPr>
            <p:cNvPr id="30" name="TextBox 29">
              <a:extLst>
                <a:ext uri="{FF2B5EF4-FFF2-40B4-BE49-F238E27FC236}">
                  <a16:creationId xmlns:a16="http://schemas.microsoft.com/office/drawing/2014/main" id="{C9EB7D14-9FF4-C24E-B8B4-A85642D84238}"/>
                </a:ext>
              </a:extLst>
            </p:cNvPr>
            <p:cNvSpPr txBox="1"/>
            <p:nvPr/>
          </p:nvSpPr>
          <p:spPr>
            <a:xfrm>
              <a:off x="1393007" y="2186711"/>
              <a:ext cx="2862695" cy="127285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latin typeface="Franklin Gothic Medium" panose="020B0603020102020204" pitchFamily="34" charset="0"/>
                </a:rPr>
                <a:t>Types of Events</a:t>
              </a:r>
              <a:r>
                <a:rPr lang="en-US" sz="1500" b="1">
                  <a:latin typeface="Franklin Gothic Medium" panose="020B0603020102020204" pitchFamily="34" charset="0"/>
                </a:rPr>
                <a:t> </a:t>
              </a:r>
              <a:r>
                <a:rPr lang="en-US" sz="1500">
                  <a:latin typeface="Franklin Gothic Medium" panose="020B0603020102020204" pitchFamily="34" charset="0"/>
                </a:rPr>
                <a:t>​</a:t>
              </a:r>
            </a:p>
            <a:p>
              <a:r>
                <a:rPr lang="en-US" sz="1350">
                  <a:solidFill>
                    <a:schemeClr val="accent1"/>
                  </a:solidFill>
                  <a:latin typeface="Franklin Gothic Medium" panose="020B0603020102020204" pitchFamily="34" charset="0"/>
                </a:rPr>
                <a:t>Community education ​</a:t>
              </a:r>
              <a:endParaRPr lang="en-US" sz="1350">
                <a:solidFill>
                  <a:schemeClr val="accent1"/>
                </a:solidFill>
                <a:latin typeface="Franklin Gothic Medium" panose="020B0603020102020204" pitchFamily="34" charset="0"/>
                <a:cs typeface="Arial"/>
              </a:endParaRPr>
            </a:p>
            <a:p>
              <a:r>
                <a:rPr lang="en-US" sz="1350">
                  <a:latin typeface="Franklin Gothic Medium" panose="020B0603020102020204" pitchFamily="34" charset="0"/>
                </a:rPr>
                <a:t>      Virtual Presentation​</a:t>
              </a:r>
              <a:endParaRPr lang="en-US" sz="1350">
                <a:latin typeface="Franklin Gothic Medium" panose="020B0603020102020204" pitchFamily="34" charset="0"/>
                <a:cs typeface="Arial"/>
              </a:endParaRPr>
            </a:p>
            <a:p>
              <a:r>
                <a:rPr lang="en-US" sz="1350">
                  <a:latin typeface="Franklin Gothic Medium" panose="020B0603020102020204" pitchFamily="34" charset="0"/>
                  <a:cs typeface="Arial"/>
                </a:rPr>
                <a:t>      Virtual Meet and Greet</a:t>
              </a:r>
              <a:endParaRPr lang="en-US" sz="1350">
                <a:latin typeface="Franklin Gothic Medium" panose="020B0603020102020204" pitchFamily="34" charset="0"/>
              </a:endParaRPr>
            </a:p>
            <a:p>
              <a:r>
                <a:rPr lang="en-US" sz="1350">
                  <a:latin typeface="Franklin Gothic Medium" panose="020B0603020102020204" pitchFamily="34" charset="0"/>
                </a:rPr>
                <a:t> </a:t>
              </a:r>
              <a:r>
                <a:rPr lang="en-US" sz="1350">
                  <a:solidFill>
                    <a:schemeClr val="accent1"/>
                  </a:solidFill>
                  <a:latin typeface="Franklin Gothic Medium" panose="020B0603020102020204" pitchFamily="34" charset="0"/>
                </a:rPr>
                <a:t>Community events​</a:t>
              </a:r>
              <a:endParaRPr lang="en-US" sz="1350">
                <a:solidFill>
                  <a:schemeClr val="accent1"/>
                </a:solidFill>
                <a:latin typeface="Franklin Gothic Medium" panose="020B0603020102020204" pitchFamily="34" charset="0"/>
                <a:cs typeface="Arial"/>
              </a:endParaRPr>
            </a:p>
            <a:p>
              <a:r>
                <a:rPr lang="en-US" sz="1350">
                  <a:latin typeface="Franklin Gothic Medium" panose="020B0603020102020204" pitchFamily="34" charset="0"/>
                </a:rPr>
                <a:t>      Virtual Informational meeting</a:t>
              </a:r>
            </a:p>
            <a:p>
              <a:r>
                <a:rPr lang="en-US" sz="1350">
                  <a:latin typeface="Franklin Gothic Medium" panose="020B0603020102020204" pitchFamily="34" charset="0"/>
                  <a:cs typeface="Arial"/>
                </a:rPr>
                <a:t>      </a:t>
              </a:r>
            </a:p>
          </p:txBody>
        </p:sp>
      </p:grpSp>
      <p:sp>
        <p:nvSpPr>
          <p:cNvPr id="2" name="TextBox 1">
            <a:extLst>
              <a:ext uri="{FF2B5EF4-FFF2-40B4-BE49-F238E27FC236}">
                <a16:creationId xmlns:a16="http://schemas.microsoft.com/office/drawing/2014/main" id="{B0F1F1BA-B0AE-4740-86C0-7D1B8CA4B959}"/>
              </a:ext>
            </a:extLst>
          </p:cNvPr>
          <p:cNvSpPr txBox="1"/>
          <p:nvPr/>
        </p:nvSpPr>
        <p:spPr>
          <a:xfrm>
            <a:off x="-18475" y="5450063"/>
            <a:ext cx="9144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a:solidFill>
                  <a:srgbClr val="3333FF"/>
                </a:solidFill>
                <a:latin typeface="Franklin Gothic Medium" panose="020B0603020102020204" pitchFamily="34" charset="0"/>
                <a:cs typeface="Arial" panose="020B0604020202020204" pitchFamily="34" charset="0"/>
              </a:rPr>
              <a:t>NCEB_Outreach_Management_Team@maximus.com</a:t>
            </a:r>
          </a:p>
        </p:txBody>
      </p:sp>
      <p:sp>
        <p:nvSpPr>
          <p:cNvPr id="15" name="TextBox 14">
            <a:extLst>
              <a:ext uri="{FF2B5EF4-FFF2-40B4-BE49-F238E27FC236}">
                <a16:creationId xmlns:a16="http://schemas.microsoft.com/office/drawing/2014/main" id="{630CE65A-BEDB-4027-8EAC-6FE8AE4E74B9}"/>
              </a:ext>
            </a:extLst>
          </p:cNvPr>
          <p:cNvSpPr txBox="1"/>
          <p:nvPr/>
        </p:nvSpPr>
        <p:spPr>
          <a:xfrm>
            <a:off x="1" y="5001666"/>
            <a:ext cx="909864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tx2">
                    <a:lumMod val="75000"/>
                  </a:schemeClr>
                </a:solidFill>
                <a:latin typeface="Franklin Gothic Medium" panose="020B0603020102020204" pitchFamily="34" charset="0"/>
                <a:cs typeface="Arial" panose="020B0604020202020204" pitchFamily="34" charset="0"/>
              </a:rPr>
              <a:t>To request a presentation for a community event please email</a:t>
            </a:r>
          </a:p>
        </p:txBody>
      </p:sp>
    </p:spTree>
    <p:extLst>
      <p:ext uri="{BB962C8B-B14F-4D97-AF65-F5344CB8AC3E}">
        <p14:creationId xmlns:p14="http://schemas.microsoft.com/office/powerpoint/2010/main" val="173994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4145B-EB92-474F-9ADD-AD69BE0A7B5B}"/>
              </a:ext>
            </a:extLst>
          </p:cNvPr>
          <p:cNvPicPr>
            <a:picLocks noChangeAspect="1"/>
          </p:cNvPicPr>
          <p:nvPr/>
        </p:nvPicPr>
        <p:blipFill>
          <a:blip r:embed="rId2"/>
          <a:stretch>
            <a:fillRect/>
          </a:stretch>
        </p:blipFill>
        <p:spPr>
          <a:xfrm>
            <a:off x="0" y="718193"/>
            <a:ext cx="9144000" cy="4935710"/>
          </a:xfrm>
          <a:prstGeom prst="rect">
            <a:avLst/>
          </a:prstGeom>
        </p:spPr>
      </p:pic>
      <p:sp>
        <p:nvSpPr>
          <p:cNvPr id="3" name="Title 2">
            <a:extLst>
              <a:ext uri="{FF2B5EF4-FFF2-40B4-BE49-F238E27FC236}">
                <a16:creationId xmlns:a16="http://schemas.microsoft.com/office/drawing/2014/main" id="{80F93CE6-FA58-4E76-AE4C-8C1B04EC3AA1}"/>
              </a:ext>
            </a:extLst>
          </p:cNvPr>
          <p:cNvSpPr>
            <a:spLocks noGrp="1"/>
          </p:cNvSpPr>
          <p:nvPr>
            <p:ph type="title"/>
          </p:nvPr>
        </p:nvSpPr>
        <p:spPr>
          <a:xfrm>
            <a:off x="0" y="-23969"/>
            <a:ext cx="8833188" cy="542129"/>
          </a:xfrm>
        </p:spPr>
        <p:txBody>
          <a:bodyPr/>
          <a:lstStyle/>
          <a:p>
            <a:r>
              <a:rPr lang="en-US" dirty="0"/>
              <a:t>Outreach Events Home Page</a:t>
            </a:r>
          </a:p>
        </p:txBody>
      </p:sp>
      <p:cxnSp>
        <p:nvCxnSpPr>
          <p:cNvPr id="6" name="Straight Arrow Connector 5">
            <a:extLst>
              <a:ext uri="{FF2B5EF4-FFF2-40B4-BE49-F238E27FC236}">
                <a16:creationId xmlns:a16="http://schemas.microsoft.com/office/drawing/2014/main" id="{DBF8ADFE-5690-43F4-9EB8-80810518E495}"/>
              </a:ext>
            </a:extLst>
          </p:cNvPr>
          <p:cNvCxnSpPr>
            <a:cxnSpLocks/>
          </p:cNvCxnSpPr>
          <p:nvPr/>
        </p:nvCxnSpPr>
        <p:spPr>
          <a:xfrm flipH="1" flipV="1">
            <a:off x="2328317" y="5060166"/>
            <a:ext cx="555343" cy="849072"/>
          </a:xfrm>
          <a:prstGeom prst="straightConnector1">
            <a:avLst/>
          </a:prstGeom>
          <a:ln w="952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22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93CE6-FA58-4E76-AE4C-8C1B04EC3AA1}"/>
              </a:ext>
            </a:extLst>
          </p:cNvPr>
          <p:cNvSpPr>
            <a:spLocks noGrp="1"/>
          </p:cNvSpPr>
          <p:nvPr>
            <p:ph type="title"/>
          </p:nvPr>
        </p:nvSpPr>
        <p:spPr/>
        <p:txBody>
          <a:bodyPr/>
          <a:lstStyle/>
          <a:p>
            <a:r>
              <a:rPr lang="en-US"/>
              <a:t>Outreach Materials </a:t>
            </a:r>
          </a:p>
        </p:txBody>
      </p:sp>
      <p:sp>
        <p:nvSpPr>
          <p:cNvPr id="25" name="Rounded Rectangle 3">
            <a:extLst>
              <a:ext uri="{FF2B5EF4-FFF2-40B4-BE49-F238E27FC236}">
                <a16:creationId xmlns:a16="http://schemas.microsoft.com/office/drawing/2014/main" id="{3137CF1B-E426-0F4C-BDDD-8D113583DC43}"/>
              </a:ext>
            </a:extLst>
          </p:cNvPr>
          <p:cNvSpPr/>
          <p:nvPr/>
        </p:nvSpPr>
        <p:spPr>
          <a:xfrm>
            <a:off x="255226" y="5702905"/>
            <a:ext cx="8867966" cy="144445"/>
          </a:xfrm>
          <a:prstGeom prst="roundRect">
            <a:avLst>
              <a:gd name="adj" fmla="val 7624"/>
            </a:avLst>
          </a:prstGeom>
          <a:solidFill>
            <a:srgbClr val="D2EFF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F9E3F">
                  <a:lumMod val="20000"/>
                  <a:lumOff val="80000"/>
                </a:srgbClr>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F3C72AC8-29CA-A845-B038-F9B71AB6C892}"/>
              </a:ext>
            </a:extLst>
          </p:cNvPr>
          <p:cNvGrpSpPr/>
          <p:nvPr/>
        </p:nvGrpSpPr>
        <p:grpSpPr>
          <a:xfrm>
            <a:off x="229471" y="713678"/>
            <a:ext cx="8645349" cy="4528173"/>
            <a:chOff x="672176" y="1127653"/>
            <a:chExt cx="11140812" cy="5077281"/>
          </a:xfrm>
        </p:grpSpPr>
        <p:pic>
          <p:nvPicPr>
            <p:cNvPr id="40" name="Picture 39">
              <a:extLst>
                <a:ext uri="{FF2B5EF4-FFF2-40B4-BE49-F238E27FC236}">
                  <a16:creationId xmlns:a16="http://schemas.microsoft.com/office/drawing/2014/main" id="{C7B5A161-1B70-AF4B-A132-8270A9F57F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27202" y="3859113"/>
              <a:ext cx="3516049" cy="2275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0">
              <a:extLst>
                <a:ext uri="{FF2B5EF4-FFF2-40B4-BE49-F238E27FC236}">
                  <a16:creationId xmlns:a16="http://schemas.microsoft.com/office/drawing/2014/main" id="{388C1A77-79B9-8B41-A3A6-D9EBD27DF7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29755" y="2085606"/>
              <a:ext cx="2083233" cy="1190418"/>
            </a:xfrm>
            <a:prstGeom prst="rect">
              <a:avLst/>
            </a:prstGeom>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FFF50A90-0341-734F-9811-13710DF9D1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12168" y="1508329"/>
              <a:ext cx="2073058" cy="1184605"/>
            </a:xfrm>
            <a:prstGeom prst="rect">
              <a:avLst/>
            </a:prstGeom>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A94B22A8-2B3A-1343-897C-529BBD2C30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34897" y="1541617"/>
              <a:ext cx="2767574" cy="4277159"/>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4" name="TextBox 43">
              <a:extLst>
                <a:ext uri="{FF2B5EF4-FFF2-40B4-BE49-F238E27FC236}">
                  <a16:creationId xmlns:a16="http://schemas.microsoft.com/office/drawing/2014/main" id="{CE9ECA89-1A00-264E-9ED9-F8E2A5D581C9}"/>
                </a:ext>
              </a:extLst>
            </p:cNvPr>
            <p:cNvSpPr txBox="1"/>
            <p:nvPr/>
          </p:nvSpPr>
          <p:spPr>
            <a:xfrm>
              <a:off x="5214421" y="1127653"/>
              <a:ext cx="1408528" cy="3451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Medium" panose="020B0603020102020204" pitchFamily="34" charset="0"/>
                </a:rPr>
                <a:t>POSTER</a:t>
              </a:r>
            </a:p>
          </p:txBody>
        </p:sp>
        <p:grpSp>
          <p:nvGrpSpPr>
            <p:cNvPr id="45" name="Group 44">
              <a:extLst>
                <a:ext uri="{FF2B5EF4-FFF2-40B4-BE49-F238E27FC236}">
                  <a16:creationId xmlns:a16="http://schemas.microsoft.com/office/drawing/2014/main" id="{3D39B965-E2F6-1A49-B104-D12BE7425B89}"/>
                </a:ext>
              </a:extLst>
            </p:cNvPr>
            <p:cNvGrpSpPr/>
            <p:nvPr/>
          </p:nvGrpSpPr>
          <p:grpSpPr>
            <a:xfrm>
              <a:off x="672176" y="1508329"/>
              <a:ext cx="3651466" cy="4696605"/>
              <a:chOff x="3712537" y="1444450"/>
              <a:chExt cx="3651466" cy="4696605"/>
            </a:xfrm>
          </p:grpSpPr>
          <p:pic>
            <p:nvPicPr>
              <p:cNvPr id="49" name="Picture 48">
                <a:extLst>
                  <a:ext uri="{FF2B5EF4-FFF2-40B4-BE49-F238E27FC236}">
                    <a16:creationId xmlns:a16="http://schemas.microsoft.com/office/drawing/2014/main" id="{A09C702E-53DA-7747-AA07-589640618C2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12537" y="1444450"/>
                <a:ext cx="2391909" cy="3095413"/>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0" name="Picture 49">
                <a:extLst>
                  <a:ext uri="{FF2B5EF4-FFF2-40B4-BE49-F238E27FC236}">
                    <a16:creationId xmlns:a16="http://schemas.microsoft.com/office/drawing/2014/main" id="{0123E090-342F-B94F-8F19-7054C4F16D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91123" y="2941484"/>
                <a:ext cx="2472880" cy="3199571"/>
              </a:xfrm>
              <a:prstGeom prst="rect">
                <a:avLst/>
              </a:prstGeom>
              <a:effectLst>
                <a:outerShdw blurRad="50800" dist="38100" dir="2700000" algn="tl" rotWithShape="0">
                  <a:prstClr val="black">
                    <a:alpha val="40000"/>
                  </a:prstClr>
                </a:outerShdw>
              </a:effectLst>
            </p:spPr>
          </p:pic>
        </p:grpSp>
        <p:sp>
          <p:nvSpPr>
            <p:cNvPr id="46" name="TextBox 45">
              <a:extLst>
                <a:ext uri="{FF2B5EF4-FFF2-40B4-BE49-F238E27FC236}">
                  <a16:creationId xmlns:a16="http://schemas.microsoft.com/office/drawing/2014/main" id="{565BB2DA-C571-514D-B5CC-2FC6DDDC6B36}"/>
                </a:ext>
              </a:extLst>
            </p:cNvPr>
            <p:cNvSpPr txBox="1"/>
            <p:nvPr/>
          </p:nvSpPr>
          <p:spPr>
            <a:xfrm>
              <a:off x="863197" y="1127653"/>
              <a:ext cx="2073057" cy="3451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Medium" panose="020B0603020102020204" pitchFamily="34" charset="0"/>
                </a:rPr>
                <a:t>FACT SHEET</a:t>
              </a:r>
            </a:p>
          </p:txBody>
        </p:sp>
        <p:sp>
          <p:nvSpPr>
            <p:cNvPr id="47" name="TextBox 46">
              <a:extLst>
                <a:ext uri="{FF2B5EF4-FFF2-40B4-BE49-F238E27FC236}">
                  <a16:creationId xmlns:a16="http://schemas.microsoft.com/office/drawing/2014/main" id="{4C0BD61C-ACEB-C446-8240-4D66F1FCBA66}"/>
                </a:ext>
              </a:extLst>
            </p:cNvPr>
            <p:cNvSpPr txBox="1"/>
            <p:nvPr/>
          </p:nvSpPr>
          <p:spPr>
            <a:xfrm>
              <a:off x="8901113" y="1127653"/>
              <a:ext cx="1753252" cy="3451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Medium" panose="020B0603020102020204" pitchFamily="34" charset="0"/>
                </a:rPr>
                <a:t>PALM CARD</a:t>
              </a:r>
            </a:p>
          </p:txBody>
        </p:sp>
        <p:sp>
          <p:nvSpPr>
            <p:cNvPr id="48" name="TextBox 47">
              <a:extLst>
                <a:ext uri="{FF2B5EF4-FFF2-40B4-BE49-F238E27FC236}">
                  <a16:creationId xmlns:a16="http://schemas.microsoft.com/office/drawing/2014/main" id="{78446CC3-975E-F940-B16D-E12BEFC280FA}"/>
                </a:ext>
              </a:extLst>
            </p:cNvPr>
            <p:cNvSpPr txBox="1"/>
            <p:nvPr/>
          </p:nvSpPr>
          <p:spPr>
            <a:xfrm>
              <a:off x="9080962" y="3477747"/>
              <a:ext cx="140852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FLYER</a:t>
              </a:r>
            </a:p>
          </p:txBody>
        </p:sp>
      </p:grpSp>
      <p:sp>
        <p:nvSpPr>
          <p:cNvPr id="4" name="Rectangle 3">
            <a:extLst>
              <a:ext uri="{FF2B5EF4-FFF2-40B4-BE49-F238E27FC236}">
                <a16:creationId xmlns:a16="http://schemas.microsoft.com/office/drawing/2014/main" id="{DD3C5643-A2D7-49A3-82D3-E29614DF5D09}"/>
              </a:ext>
            </a:extLst>
          </p:cNvPr>
          <p:cNvSpPr/>
          <p:nvPr/>
        </p:nvSpPr>
        <p:spPr>
          <a:xfrm>
            <a:off x="36632" y="5870520"/>
            <a:ext cx="9137146" cy="677108"/>
          </a:xfrm>
          <a:prstGeom prst="rect">
            <a:avLst/>
          </a:prstGeom>
        </p:spPr>
        <p:txBody>
          <a:bodyPr wrap="square">
            <a:spAutoFit/>
          </a:bodyPr>
          <a:lstStyle/>
          <a:p>
            <a:pPr algn="ctr"/>
            <a:r>
              <a:rPr lang="en-US">
                <a:solidFill>
                  <a:schemeClr val="accent3">
                    <a:lumMod val="75000"/>
                  </a:schemeClr>
                </a:solidFill>
                <a:latin typeface="Franklin Gothic Medium" panose="020B0603020102020204" pitchFamily="34" charset="0"/>
              </a:rPr>
              <a:t>Materials are available for download in the County Playbook on our website</a:t>
            </a:r>
          </a:p>
          <a:p>
            <a:pPr algn="ctr"/>
            <a:r>
              <a:rPr lang="en-US" sz="2000" u="sng">
                <a:solidFill>
                  <a:srgbClr val="3333FF"/>
                </a:solidFill>
                <a:latin typeface="Franklin Gothic Medium" panose="020B0603020102020204" pitchFamily="34" charset="0"/>
                <a:ea typeface="+mn-lt"/>
                <a:cs typeface="Arial"/>
                <a:hlinkClick r:id="rId9">
                  <a:extLst>
                    <a:ext uri="{A12FA001-AC4F-418D-AE19-62706E023703}">
                      <ahyp:hlinkClr xmlns:ahyp="http://schemas.microsoft.com/office/drawing/2018/hyperlinkcolor" val="tx"/>
                    </a:ext>
                  </a:extLst>
                </a:hlinkClick>
              </a:rPr>
              <a:t>medicaid.ncdhhs.gov/transformation</a:t>
            </a:r>
            <a:r>
              <a:rPr lang="en-US" sz="2000">
                <a:solidFill>
                  <a:srgbClr val="3333FF"/>
                </a:solidFill>
                <a:latin typeface="Franklin Gothic Medium" panose="020B0603020102020204" pitchFamily="34" charset="0"/>
                <a:ea typeface="+mn-lt"/>
                <a:cs typeface="Arial"/>
              </a:rPr>
              <a:t> </a:t>
            </a:r>
            <a:endParaRPr lang="en-US" sz="2000">
              <a:solidFill>
                <a:srgbClr val="3333FF"/>
              </a:solidFill>
              <a:latin typeface="Franklin Gothic Medium" panose="020B0603020102020204" pitchFamily="34" charset="0"/>
              <a:cs typeface="Arial"/>
            </a:endParaRPr>
          </a:p>
        </p:txBody>
      </p:sp>
    </p:spTree>
    <p:extLst>
      <p:ext uri="{BB962C8B-B14F-4D97-AF65-F5344CB8AC3E}">
        <p14:creationId xmlns:p14="http://schemas.microsoft.com/office/powerpoint/2010/main" val="33184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rPr>
              <a:t>Tailored Care Management Model</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5"/>
          </p:nvPr>
        </p:nvSpPr>
        <p:spPr/>
        <p:txBody>
          <a:bodyPr/>
          <a:lstStyle/>
          <a:p>
            <a:fld id="{11F27F3A-B3E9-41ED-AF8F-A365F10BB65F}" type="slidenum">
              <a:rPr lang="en-US" smtClean="0"/>
              <a:pPr/>
              <a:t>4</a:t>
            </a:fld>
            <a:endParaRPr lang="en-US" dirty="0"/>
          </a:p>
        </p:txBody>
      </p:sp>
      <p:sp>
        <p:nvSpPr>
          <p:cNvPr id="3" name="TextBox 2">
            <a:extLst>
              <a:ext uri="{FF2B5EF4-FFF2-40B4-BE49-F238E27FC236}">
                <a16:creationId xmlns:a16="http://schemas.microsoft.com/office/drawing/2014/main" id="{ED9EDCEE-A5CF-45F7-A430-93CC134F6A59}"/>
              </a:ext>
            </a:extLst>
          </p:cNvPr>
          <p:cNvSpPr txBox="1"/>
          <p:nvPr/>
        </p:nvSpPr>
        <p:spPr>
          <a:xfrm>
            <a:off x="533400" y="1227292"/>
            <a:ext cx="8077200" cy="923330"/>
          </a:xfrm>
          <a:prstGeom prst="rect">
            <a:avLst/>
          </a:prstGeom>
          <a:solidFill>
            <a:srgbClr val="FFFF00"/>
          </a:solidFill>
          <a:ln w="57150">
            <a:solidFill>
              <a:schemeClr val="tx1"/>
            </a:solidFill>
          </a:ln>
        </p:spPr>
        <p:txBody>
          <a:bodyPr wrap="square" rtlCol="0">
            <a:spAutoFit/>
          </a:bodyPr>
          <a:lstStyle/>
          <a:p>
            <a:pPr algn="ctr"/>
            <a:r>
              <a:rPr lang="en-US" dirty="0"/>
              <a:t>DHHS is currently engaged in </a:t>
            </a:r>
            <a:r>
              <a:rPr lang="en-US" b="1" dirty="0"/>
              <a:t>Listening Sessions </a:t>
            </a:r>
            <a:r>
              <a:rPr lang="en-US" dirty="0"/>
              <a:t>on the TCM model.</a:t>
            </a:r>
          </a:p>
          <a:p>
            <a:pPr algn="ctr"/>
            <a:r>
              <a:rPr lang="en-US" dirty="0"/>
              <a:t>DHHS will be releasing more information on the TCM model for feedback prior to application deadline.</a:t>
            </a:r>
          </a:p>
        </p:txBody>
      </p:sp>
    </p:spTree>
    <p:extLst>
      <p:ext uri="{BB962C8B-B14F-4D97-AF65-F5344CB8AC3E}">
        <p14:creationId xmlns:p14="http://schemas.microsoft.com/office/powerpoint/2010/main" val="98591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892625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800" b="1" dirty="0">
              <a:latin typeface="Calibri"/>
              <a:ea typeface="+mj-ea"/>
              <a:cs typeface="Times New Roman"/>
              <a:sym typeface="Calibri"/>
            </a:endParaRPr>
          </a:p>
        </p:txBody>
      </p:sp>
      <p:sp>
        <p:nvSpPr>
          <p:cNvPr id="12" name="Rectangle 11"/>
          <p:cNvSpPr/>
          <p:nvPr/>
        </p:nvSpPr>
        <p:spPr bwMode="auto">
          <a:xfrm>
            <a:off x="-2816" y="1980184"/>
            <a:ext cx="9146816" cy="4573016"/>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0584" tIns="457200" rIns="3017520" bIns="50929" numCol="1" rtlCol="0" anchor="t" anchorCtr="0" compatLnSpc="1">
            <a:prstTxWarp prst="textNoShape">
              <a:avLst/>
            </a:prstTxWarp>
          </a:bodyPr>
          <a:lstStyle/>
          <a:p>
            <a:pPr lvl="1" fontAlgn="base">
              <a:spcBef>
                <a:spcPts val="600"/>
              </a:spcBef>
              <a:spcAft>
                <a:spcPts val="600"/>
              </a:spcAft>
              <a:defRPr/>
            </a:pPr>
            <a:endParaRPr lang="en-US" sz="1600" kern="0" dirty="0">
              <a:solidFill>
                <a:srgbClr val="000000"/>
              </a:solidFill>
              <a:ea typeface="Calibri"/>
              <a:cs typeface="Times New Roman"/>
            </a:endParaRPr>
          </a:p>
        </p:txBody>
      </p:sp>
      <p:cxnSp>
        <p:nvCxnSpPr>
          <p:cNvPr id="14" name="Straight Connector 13"/>
          <p:cNvCxnSpPr>
            <a:cxnSpLocks noChangeShapeType="1"/>
          </p:cNvCxnSpPr>
          <p:nvPr/>
        </p:nvCxnSpPr>
        <p:spPr bwMode="auto">
          <a:xfrm>
            <a:off x="380999" y="2286000"/>
            <a:ext cx="2" cy="4267200"/>
          </a:xfrm>
          <a:prstGeom prst="line">
            <a:avLst/>
          </a:prstGeom>
          <a:noFill/>
          <a:ln w="19050" cap="flat" cmpd="sng" algn="ctr">
            <a:solidFill>
              <a:srgbClr val="336699"/>
            </a:solidFill>
            <a:prstDash val="sysDot"/>
            <a:round/>
            <a:headEnd type="none" w="med" len="med"/>
            <a:tailEnd type="none" w="med" len="med"/>
          </a:ln>
          <a:effectLst/>
        </p:spPr>
      </p:cxnSp>
      <p:sp>
        <p:nvSpPr>
          <p:cNvPr id="16" name="Oval 15"/>
          <p:cNvSpPr>
            <a:spLocks noChangeArrowheads="1"/>
          </p:cNvSpPr>
          <p:nvPr/>
        </p:nvSpPr>
        <p:spPr bwMode="auto">
          <a:xfrm>
            <a:off x="289559" y="5259788"/>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8" name="Oval 17"/>
          <p:cNvSpPr>
            <a:spLocks noChangeArrowheads="1"/>
          </p:cNvSpPr>
          <p:nvPr/>
        </p:nvSpPr>
        <p:spPr bwMode="auto">
          <a:xfrm>
            <a:off x="289560" y="263051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 name="Title 1"/>
          <p:cNvSpPr>
            <a:spLocks noGrp="1"/>
          </p:cNvSpPr>
          <p:nvPr>
            <p:ph type="title"/>
          </p:nvPr>
        </p:nvSpPr>
        <p:spPr>
          <a:xfrm>
            <a:off x="0" y="609600"/>
            <a:ext cx="7843267" cy="548640"/>
          </a:xfrm>
        </p:spPr>
        <p:txBody>
          <a:bodyPr/>
          <a:lstStyle/>
          <a:p>
            <a:r>
              <a:rPr lang="en-US" sz="2800" dirty="0"/>
              <a:t>Tailored Care Management Model</a:t>
            </a:r>
            <a:endParaRPr lang="en-US" sz="2800" b="0" dirty="0"/>
          </a:p>
        </p:txBody>
      </p:sp>
      <p:sp>
        <p:nvSpPr>
          <p:cNvPr id="15" name="Rectangle 14"/>
          <p:cNvSpPr/>
          <p:nvPr/>
        </p:nvSpPr>
        <p:spPr bwMode="auto">
          <a:xfrm>
            <a:off x="0" y="1219200"/>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t>Tailored Care Management is the primary care management model for BH I/DD Tailored Plans, and operates on the key principle that physical health, behavioral health, and I/DD-related needs are integrated through the care team.</a:t>
            </a:r>
          </a:p>
        </p:txBody>
      </p:sp>
      <p:sp>
        <p:nvSpPr>
          <p:cNvPr id="5" name="Slide Number Placeholder 4"/>
          <p:cNvSpPr>
            <a:spLocks noGrp="1"/>
          </p:cNvSpPr>
          <p:nvPr>
            <p:ph type="sldNum" sz="quarter" idx="15"/>
          </p:nvPr>
        </p:nvSpPr>
        <p:spPr/>
        <p:txBody>
          <a:bodyPr/>
          <a:lstStyle/>
          <a:p>
            <a:fld id="{11F27F3A-B3E9-41ED-AF8F-A365F10BB65F}" type="slidenum">
              <a:rPr lang="en-US" smtClean="0"/>
              <a:pPr/>
              <a:t>5</a:t>
            </a:fld>
            <a:endParaRPr lang="en-US" dirty="0"/>
          </a:p>
        </p:txBody>
      </p:sp>
      <p:sp>
        <p:nvSpPr>
          <p:cNvPr id="13" name="Pentagon 12"/>
          <p:cNvSpPr/>
          <p:nvPr/>
        </p:nvSpPr>
        <p:spPr>
          <a:xfrm>
            <a:off x="-1" y="2112264"/>
            <a:ext cx="3581401" cy="402336"/>
          </a:xfrm>
          <a:prstGeom prst="homePlate">
            <a:avLst/>
          </a:prstGeom>
          <a:solidFill>
            <a:srgbClr val="FFC000"/>
          </a:solidFill>
          <a:ln w="25400" cap="flat" cmpd="sng" algn="ctr">
            <a:noFill/>
            <a:prstDash val="solid"/>
          </a:ln>
          <a:effectLst/>
        </p:spPr>
        <p:txBody>
          <a:bodyPr rtlCol="0" anchor="ctr"/>
          <a:lstStyle/>
          <a:p>
            <a:pPr>
              <a:defRPr/>
            </a:pPr>
            <a:r>
              <a:rPr lang="en-US" b="1" kern="0" dirty="0">
                <a:solidFill>
                  <a:prstClr val="black"/>
                </a:solidFill>
              </a:rPr>
              <a:t>Overarching Principles</a:t>
            </a:r>
          </a:p>
        </p:txBody>
      </p:sp>
      <p:sp>
        <p:nvSpPr>
          <p:cNvPr id="19" name="Oval 18"/>
          <p:cNvSpPr>
            <a:spLocks noChangeArrowheads="1"/>
          </p:cNvSpPr>
          <p:nvPr/>
        </p:nvSpPr>
        <p:spPr bwMode="auto">
          <a:xfrm>
            <a:off x="289559" y="30175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1" name="Oval 20"/>
          <p:cNvSpPr>
            <a:spLocks noChangeArrowheads="1"/>
          </p:cNvSpPr>
          <p:nvPr/>
        </p:nvSpPr>
        <p:spPr bwMode="auto">
          <a:xfrm>
            <a:off x="289559" y="36576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2" name="Oval 21"/>
          <p:cNvSpPr>
            <a:spLocks noChangeArrowheads="1"/>
          </p:cNvSpPr>
          <p:nvPr/>
        </p:nvSpPr>
        <p:spPr bwMode="auto">
          <a:xfrm>
            <a:off x="289559" y="40843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3" name="Oval 22"/>
          <p:cNvSpPr>
            <a:spLocks noChangeArrowheads="1"/>
          </p:cNvSpPr>
          <p:nvPr/>
        </p:nvSpPr>
        <p:spPr bwMode="auto">
          <a:xfrm>
            <a:off x="289559" y="44653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4" name="Oval 23"/>
          <p:cNvSpPr>
            <a:spLocks noChangeArrowheads="1"/>
          </p:cNvSpPr>
          <p:nvPr/>
        </p:nvSpPr>
        <p:spPr bwMode="auto">
          <a:xfrm>
            <a:off x="289559" y="48463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8" name="Rectangle 7"/>
          <p:cNvSpPr/>
          <p:nvPr/>
        </p:nvSpPr>
        <p:spPr>
          <a:xfrm>
            <a:off x="533400" y="2556570"/>
            <a:ext cx="3581400" cy="2985433"/>
          </a:xfrm>
          <a:prstGeom prst="rect">
            <a:avLst/>
          </a:prstGeom>
        </p:spPr>
        <p:txBody>
          <a:bodyPr wrap="square">
            <a:spAutoFit/>
          </a:bodyPr>
          <a:lstStyle/>
          <a:p>
            <a:pPr fontAlgn="base">
              <a:spcBef>
                <a:spcPts val="600"/>
              </a:spcBef>
              <a:spcAft>
                <a:spcPts val="600"/>
              </a:spcAft>
              <a:defRPr/>
            </a:pPr>
            <a:r>
              <a:rPr lang="en-US" sz="1600" dirty="0"/>
              <a:t>Broad access to care management</a:t>
            </a:r>
          </a:p>
          <a:p>
            <a:pPr fontAlgn="base">
              <a:spcBef>
                <a:spcPts val="600"/>
              </a:spcBef>
              <a:spcAft>
                <a:spcPts val="600"/>
              </a:spcAft>
              <a:defRPr/>
            </a:pPr>
            <a:r>
              <a:rPr lang="en-US" sz="1600" dirty="0"/>
              <a:t>Single care manager taking an integrated, whole-person approach</a:t>
            </a:r>
          </a:p>
          <a:p>
            <a:pPr fontAlgn="base">
              <a:spcBef>
                <a:spcPts val="600"/>
              </a:spcBef>
              <a:spcAft>
                <a:spcPts val="600"/>
              </a:spcAft>
              <a:defRPr/>
            </a:pPr>
            <a:r>
              <a:rPr lang="en-US" sz="1600" dirty="0"/>
              <a:t>Person- and family-centered planning</a:t>
            </a:r>
          </a:p>
          <a:p>
            <a:pPr fontAlgn="base">
              <a:spcBef>
                <a:spcPts val="600"/>
              </a:spcBef>
              <a:spcAft>
                <a:spcPts val="600"/>
              </a:spcAft>
              <a:defRPr/>
            </a:pPr>
            <a:r>
              <a:rPr lang="en-US" sz="1600" dirty="0"/>
              <a:t>Provider-based care management</a:t>
            </a:r>
          </a:p>
          <a:p>
            <a:pPr fontAlgn="base">
              <a:spcBef>
                <a:spcPts val="600"/>
              </a:spcBef>
              <a:spcAft>
                <a:spcPts val="600"/>
              </a:spcAft>
              <a:defRPr/>
            </a:pPr>
            <a:r>
              <a:rPr lang="en-US" sz="1600" dirty="0"/>
              <a:t>Community-based care management</a:t>
            </a:r>
          </a:p>
          <a:p>
            <a:pPr fontAlgn="base">
              <a:spcBef>
                <a:spcPts val="600"/>
              </a:spcBef>
              <a:spcAft>
                <a:spcPts val="600"/>
              </a:spcAft>
              <a:defRPr/>
            </a:pPr>
            <a:r>
              <a:rPr lang="en-US" sz="1600" dirty="0"/>
              <a:t>Community inclusion</a:t>
            </a:r>
          </a:p>
          <a:p>
            <a:pPr fontAlgn="base">
              <a:spcBef>
                <a:spcPts val="600"/>
              </a:spcBef>
              <a:spcAft>
                <a:spcPts val="600"/>
              </a:spcAft>
              <a:defRPr/>
            </a:pPr>
            <a:r>
              <a:rPr lang="en-US" sz="1600" dirty="0"/>
              <a:t>Choice of care managers</a:t>
            </a:r>
          </a:p>
        </p:txBody>
      </p:sp>
      <p:sp>
        <p:nvSpPr>
          <p:cNvPr id="87" name="Rectangle 86"/>
          <p:cNvSpPr/>
          <p:nvPr/>
        </p:nvSpPr>
        <p:spPr>
          <a:xfrm>
            <a:off x="4800600" y="2133600"/>
            <a:ext cx="3962400" cy="3293209"/>
          </a:xfrm>
          <a:prstGeom prst="rect">
            <a:avLst/>
          </a:prstGeom>
          <a:ln w="28575">
            <a:solidFill>
              <a:schemeClr val="tx2"/>
            </a:solidFill>
            <a:prstDash val="sysDash"/>
          </a:ln>
        </p:spPr>
        <p:txBody>
          <a:bodyPr wrap="square">
            <a:spAutoFit/>
          </a:bodyPr>
          <a:lstStyle/>
          <a:p>
            <a:r>
              <a:rPr lang="en-US" sz="1600" b="1" u="sng" dirty="0"/>
              <a:t>Roles and Responsibilities of Care Managers</a:t>
            </a:r>
          </a:p>
          <a:p>
            <a:pPr marL="285750" indent="-285750">
              <a:buFont typeface="Wingdings" panose="05000000000000000000" pitchFamily="2" charset="2"/>
              <a:buChar char="§"/>
            </a:pPr>
            <a:r>
              <a:rPr lang="en-US" sz="1600" dirty="0"/>
              <a:t>Management of beneficiary needs during transitions of care </a:t>
            </a:r>
          </a:p>
          <a:p>
            <a:pPr marL="285750" indent="-285750">
              <a:buFont typeface="Wingdings" panose="05000000000000000000" pitchFamily="2" charset="2"/>
              <a:buChar char="§"/>
            </a:pPr>
            <a:r>
              <a:rPr lang="en-US" sz="1600" dirty="0"/>
              <a:t>High-risk care management</a:t>
            </a:r>
          </a:p>
          <a:p>
            <a:pPr marL="285750" indent="-285750">
              <a:buFont typeface="Wingdings" panose="05000000000000000000" pitchFamily="2" charset="2"/>
              <a:buChar char="§"/>
            </a:pPr>
            <a:r>
              <a:rPr lang="en-US" sz="1600" dirty="0"/>
              <a:t>Chronic care management</a:t>
            </a:r>
          </a:p>
          <a:p>
            <a:pPr marL="285750" indent="-285750">
              <a:buFont typeface="Wingdings" panose="05000000000000000000" pitchFamily="2" charset="2"/>
              <a:buChar char="§"/>
            </a:pPr>
            <a:r>
              <a:rPr lang="en-US" sz="1600" dirty="0"/>
              <a:t>Management of high-risk social environments</a:t>
            </a:r>
          </a:p>
          <a:p>
            <a:pPr marL="285750" indent="-285750">
              <a:buFont typeface="Wingdings" panose="05000000000000000000" pitchFamily="2" charset="2"/>
              <a:buChar char="§"/>
            </a:pPr>
            <a:r>
              <a:rPr lang="en-US" sz="1600" dirty="0"/>
              <a:t>Identification of beneficiaries in need of care management</a:t>
            </a:r>
          </a:p>
          <a:p>
            <a:pPr marL="285750" indent="-285750">
              <a:buFont typeface="Wingdings" panose="05000000000000000000" pitchFamily="2" charset="2"/>
              <a:buChar char="§"/>
            </a:pPr>
            <a:r>
              <a:rPr lang="en-US" sz="1600" dirty="0"/>
              <a:t>Development of care management assessments/care plans</a:t>
            </a:r>
          </a:p>
          <a:p>
            <a:pPr marL="285750" indent="-285750">
              <a:buFont typeface="Wingdings" panose="05000000000000000000" pitchFamily="2" charset="2"/>
              <a:buChar char="§"/>
            </a:pPr>
            <a:r>
              <a:rPr lang="en-US" sz="1600" dirty="0"/>
              <a:t>Coordination of services</a:t>
            </a:r>
          </a:p>
          <a:p>
            <a:endParaRPr lang="en-US" sz="1600" kern="0" dirty="0">
              <a:solidFill>
                <a:srgbClr val="000000"/>
              </a:solidFill>
              <a:ea typeface="Calibri"/>
              <a:cs typeface="Times New Roman"/>
            </a:endParaRPr>
          </a:p>
        </p:txBody>
      </p:sp>
      <p:sp>
        <p:nvSpPr>
          <p:cNvPr id="6" name="Right Brace 5"/>
          <p:cNvSpPr/>
          <p:nvPr/>
        </p:nvSpPr>
        <p:spPr>
          <a:xfrm>
            <a:off x="3962400" y="2590800"/>
            <a:ext cx="457200" cy="3652289"/>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2344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06722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dirty="0">
              <a:latin typeface="Calibri"/>
              <a:ea typeface="+mj-ea"/>
              <a:cs typeface="Times New Roman"/>
              <a:sym typeface="Calibri"/>
            </a:endParaRPr>
          </a:p>
        </p:txBody>
      </p:sp>
      <p:sp>
        <p:nvSpPr>
          <p:cNvPr id="2" name="Title 1"/>
          <p:cNvSpPr>
            <a:spLocks noGrp="1"/>
          </p:cNvSpPr>
          <p:nvPr>
            <p:ph type="title"/>
          </p:nvPr>
        </p:nvSpPr>
        <p:spPr>
          <a:xfrm>
            <a:off x="0" y="609600"/>
            <a:ext cx="9372600" cy="548640"/>
          </a:xfrm>
        </p:spPr>
        <p:txBody>
          <a:bodyPr/>
          <a:lstStyle/>
          <a:p>
            <a:r>
              <a:rPr lang="en-US" sz="2800" dirty="0">
                <a:solidFill>
                  <a:schemeClr val="tx2">
                    <a:lumMod val="75000"/>
                  </a:schemeClr>
                </a:solidFill>
              </a:rPr>
              <a:t>Three Approaches to Delivering Tailored Care Management</a:t>
            </a:r>
          </a:p>
        </p:txBody>
      </p:sp>
      <p:sp>
        <p:nvSpPr>
          <p:cNvPr id="5" name="Slide Number Placeholder 4"/>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smtClean="0"/>
              <a:pPr/>
              <a:t>6</a:t>
            </a:fld>
            <a:endParaRPr lang="en-US" dirty="0"/>
          </a:p>
        </p:txBody>
      </p:sp>
      <p:sp>
        <p:nvSpPr>
          <p:cNvPr id="23" name="Rounded Rectangle 22"/>
          <p:cNvSpPr/>
          <p:nvPr/>
        </p:nvSpPr>
        <p:spPr>
          <a:xfrm>
            <a:off x="950976" y="5792690"/>
            <a:ext cx="7242048" cy="684310"/>
          </a:xfrm>
          <a:prstGeom prst="round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400" dirty="0">
                <a:solidFill>
                  <a:schemeClr val="tx1"/>
                </a:solidFill>
              </a:rPr>
              <a:t>The Department will allow – but not require – AMH+ practices and CMAs to work with a </a:t>
            </a:r>
            <a:r>
              <a:rPr lang="en-US" sz="1400" b="1" dirty="0">
                <a:solidFill>
                  <a:schemeClr val="tx1"/>
                </a:solidFill>
              </a:rPr>
              <a:t>CIN or other partner </a:t>
            </a:r>
            <a:r>
              <a:rPr lang="en-US" sz="1400" dirty="0">
                <a:solidFill>
                  <a:schemeClr val="tx1"/>
                </a:solidFill>
              </a:rPr>
              <a:t>to assist with the requirements of the Tailored Care Management model, </a:t>
            </a:r>
          </a:p>
          <a:p>
            <a:pPr algn="ctr" fontAlgn="base"/>
            <a:r>
              <a:rPr lang="en-US" sz="1400" dirty="0">
                <a:solidFill>
                  <a:schemeClr val="tx1"/>
                </a:solidFill>
              </a:rPr>
              <a:t>within the Department’s guidelines. </a:t>
            </a:r>
          </a:p>
        </p:txBody>
      </p:sp>
      <p:cxnSp>
        <p:nvCxnSpPr>
          <p:cNvPr id="28" name="Straight Arrow Connector 27"/>
          <p:cNvCxnSpPr/>
          <p:nvPr/>
        </p:nvCxnSpPr>
        <p:spPr>
          <a:xfrm>
            <a:off x="4572000" y="1983228"/>
            <a:ext cx="1" cy="357423"/>
          </a:xfrm>
          <a:prstGeom prst="straightConnector1">
            <a:avLst/>
          </a:prstGeom>
          <a:noFill/>
          <a:ln w="19050" cap="flat" cmpd="sng" algn="ctr">
            <a:solidFill>
              <a:sysClr val="windowText" lastClr="000000"/>
            </a:solidFill>
            <a:prstDash val="solid"/>
            <a:miter lim="800000"/>
            <a:tailEnd type="arrow"/>
          </a:ln>
          <a:effectLst/>
        </p:spPr>
      </p:cxnSp>
      <p:sp>
        <p:nvSpPr>
          <p:cNvPr id="29" name="Rounded Rectangle 28"/>
          <p:cNvSpPr/>
          <p:nvPr/>
        </p:nvSpPr>
        <p:spPr>
          <a:xfrm>
            <a:off x="45720" y="1295617"/>
            <a:ext cx="9052560" cy="983686"/>
          </a:xfrm>
          <a:prstGeom prst="roundRect">
            <a:avLst/>
          </a:prstGeom>
          <a:solidFill>
            <a:srgbClr val="1F497D">
              <a:lumMod val="50000"/>
            </a:srgbClr>
          </a:solidFill>
          <a:ln w="12700" cap="flat" cmpd="sng" algn="ctr">
            <a:solidFill>
              <a:srgbClr val="1F497D"/>
            </a:solidFill>
            <a:prstDash val="solid"/>
            <a:miter lim="800000"/>
          </a:ln>
          <a:effectLst/>
        </p:spPr>
        <p:txBody>
          <a:bodyPr rtlCol="0" anchor="ctr"/>
          <a:lstStyle/>
          <a:p>
            <a:pPr algn="ctr">
              <a:defRPr/>
            </a:pPr>
            <a:r>
              <a:rPr lang="en-US" sz="2400" b="1" kern="0" dirty="0">
                <a:solidFill>
                  <a:srgbClr val="FFFFFF"/>
                </a:solidFill>
              </a:rPr>
              <a:t> Department of Health and Human Services</a:t>
            </a:r>
          </a:p>
          <a:p>
            <a:pPr algn="ctr">
              <a:defRPr/>
            </a:pPr>
            <a:r>
              <a:rPr lang="en-US" sz="1400" b="1" i="1" kern="0" dirty="0">
                <a:solidFill>
                  <a:srgbClr val="FFFFFF"/>
                </a:solidFill>
              </a:rPr>
              <a:t>Establishes care management standards for BH I/DD Tailored Plans aligning with federal Health Home requirements. </a:t>
            </a:r>
          </a:p>
        </p:txBody>
      </p:sp>
      <p:sp>
        <p:nvSpPr>
          <p:cNvPr id="31" name="Rounded Rectangle 30"/>
          <p:cNvSpPr/>
          <p:nvPr/>
        </p:nvSpPr>
        <p:spPr>
          <a:xfrm>
            <a:off x="45720" y="3308862"/>
            <a:ext cx="9052560" cy="2407627"/>
          </a:xfrm>
          <a:prstGeom prst="roundRect">
            <a:avLst/>
          </a:prstGeom>
          <a:solidFill>
            <a:srgbClr val="1F497D">
              <a:lumMod val="20000"/>
              <a:lumOff val="80000"/>
            </a:srgbClr>
          </a:solidFill>
          <a:ln w="12700" cap="flat" cmpd="sng" algn="ctr">
            <a:noFill/>
            <a:prstDash val="solid"/>
            <a:miter lim="800000"/>
          </a:ln>
          <a:effectLst/>
        </p:spPr>
        <p:txBody>
          <a:bodyPr rtlCol="0" anchor="ctr"/>
          <a:lstStyle/>
          <a:p>
            <a:pPr algn="ctr">
              <a:defRPr/>
            </a:pPr>
            <a:endParaRPr lang="en-US" sz="2000" b="1" kern="0" dirty="0">
              <a:solidFill>
                <a:srgbClr val="FFFFFF"/>
              </a:solidFill>
            </a:endParaRPr>
          </a:p>
        </p:txBody>
      </p:sp>
      <p:sp>
        <p:nvSpPr>
          <p:cNvPr id="32" name="Rectangle 31"/>
          <p:cNvSpPr/>
          <p:nvPr/>
        </p:nvSpPr>
        <p:spPr>
          <a:xfrm>
            <a:off x="164775" y="3291381"/>
            <a:ext cx="8814450" cy="769441"/>
          </a:xfrm>
          <a:prstGeom prst="rect">
            <a:avLst/>
          </a:prstGeom>
        </p:spPr>
        <p:txBody>
          <a:bodyPr wrap="square">
            <a:spAutoFit/>
          </a:bodyPr>
          <a:lstStyle/>
          <a:p>
            <a:pPr algn="ctr">
              <a:defRPr/>
            </a:pPr>
            <a:r>
              <a:rPr lang="en-US" sz="1600" b="1" i="1" u="sng" kern="0" dirty="0">
                <a:solidFill>
                  <a:prstClr val="black"/>
                </a:solidFill>
                <a:sym typeface="Calibri"/>
              </a:rPr>
              <a:t>Care Management Approaches</a:t>
            </a:r>
          </a:p>
          <a:p>
            <a:pPr algn="ctr">
              <a:defRPr/>
            </a:pPr>
            <a:r>
              <a:rPr lang="en-US" sz="1400" b="1" i="1" kern="0" dirty="0">
                <a:solidFill>
                  <a:prstClr val="black"/>
                </a:solidFill>
                <a:sym typeface="Calibri"/>
              </a:rPr>
              <a:t>BH I/DD Tailored Plan beneficiaries will have the opportunity to choose among the care management approaches; </a:t>
            </a:r>
          </a:p>
          <a:p>
            <a:pPr algn="ctr">
              <a:defRPr/>
            </a:pPr>
            <a:r>
              <a:rPr lang="en-US" sz="1400" b="1" i="1" kern="0" dirty="0">
                <a:solidFill>
                  <a:prstClr val="black"/>
                </a:solidFill>
                <a:sym typeface="Calibri"/>
              </a:rPr>
              <a:t>all must meet the Department’s standards </a:t>
            </a:r>
            <a:r>
              <a:rPr lang="en-US" sz="1400" b="1" i="1" u="sng" kern="0" dirty="0">
                <a:solidFill>
                  <a:prstClr val="black"/>
                </a:solidFill>
                <a:sym typeface="Calibri"/>
              </a:rPr>
              <a:t>and</a:t>
            </a:r>
            <a:r>
              <a:rPr lang="en-US" sz="1400" b="1" i="1" kern="0" dirty="0">
                <a:solidFill>
                  <a:prstClr val="black"/>
                </a:solidFill>
                <a:sym typeface="Calibri"/>
              </a:rPr>
              <a:t> be provided in the community to the maximum extent possible.</a:t>
            </a:r>
          </a:p>
        </p:txBody>
      </p:sp>
      <p:grpSp>
        <p:nvGrpSpPr>
          <p:cNvPr id="9" name="Group 8"/>
          <p:cNvGrpSpPr/>
          <p:nvPr/>
        </p:nvGrpSpPr>
        <p:grpSpPr>
          <a:xfrm>
            <a:off x="6109692" y="4084434"/>
            <a:ext cx="2910484" cy="1472431"/>
            <a:chOff x="6109692" y="4084434"/>
            <a:chExt cx="2910484" cy="1472431"/>
          </a:xfrm>
        </p:grpSpPr>
        <p:sp>
          <p:nvSpPr>
            <p:cNvPr id="35" name="Rounded Rectangle 34"/>
            <p:cNvSpPr/>
            <p:nvPr/>
          </p:nvSpPr>
          <p:spPr>
            <a:xfrm>
              <a:off x="6109692" y="4084434"/>
              <a:ext cx="2910484" cy="1472431"/>
            </a:xfrm>
            <a:prstGeom prst="roundRect">
              <a:avLst/>
            </a:prstGeom>
            <a:solidFill>
              <a:srgbClr val="52849C">
                <a:lumMod val="20000"/>
                <a:lumOff val="80000"/>
              </a:srgbClr>
            </a:solidFill>
            <a:ln w="12700" cap="flat" cmpd="sng" algn="ctr">
              <a:solidFill>
                <a:srgbClr val="FFFFFF">
                  <a:lumMod val="50000"/>
                </a:srgbClr>
              </a:solidFill>
              <a:prstDash val="solid"/>
              <a:miter lim="800000"/>
            </a:ln>
            <a:effectLst/>
          </p:spPr>
          <p:txBody>
            <a:bodyPr rtlCol="0" anchor="ctr"/>
            <a:lstStyle/>
            <a:p>
              <a:pPr algn="ctr">
                <a:defRPr/>
              </a:pPr>
              <a:endParaRPr lang="en-US" sz="1200" kern="0" dirty="0">
                <a:solidFill>
                  <a:prstClr val="black"/>
                </a:solidFill>
              </a:endParaRPr>
            </a:p>
          </p:txBody>
        </p:sp>
        <p:sp>
          <p:nvSpPr>
            <p:cNvPr id="36" name="TextBox 35"/>
            <p:cNvSpPr txBox="1"/>
            <p:nvPr/>
          </p:nvSpPr>
          <p:spPr>
            <a:xfrm>
              <a:off x="6340972" y="4114800"/>
              <a:ext cx="2447925" cy="954107"/>
            </a:xfrm>
            <a:prstGeom prst="rect">
              <a:avLst/>
            </a:prstGeom>
            <a:noFill/>
          </p:spPr>
          <p:txBody>
            <a:bodyPr wrap="square" rtlCol="0">
              <a:spAutoFit/>
            </a:bodyPr>
            <a:lstStyle/>
            <a:p>
              <a:pPr algn="ctr">
                <a:defRPr/>
              </a:pPr>
              <a:r>
                <a:rPr lang="en-US" sz="1400" b="1" u="sng" kern="0" dirty="0">
                  <a:solidFill>
                    <a:prstClr val="black"/>
                  </a:solidFill>
                </a:rPr>
                <a:t>Approach 3:</a:t>
              </a:r>
              <a:r>
                <a:rPr lang="en-US" sz="1400" b="1" kern="0" dirty="0">
                  <a:solidFill>
                    <a:prstClr val="black"/>
                  </a:solidFill>
                </a:rPr>
                <a:t> </a:t>
              </a:r>
            </a:p>
            <a:p>
              <a:pPr algn="ctr">
                <a:defRPr/>
              </a:pPr>
              <a:r>
                <a:rPr lang="en-US" sz="1400" b="1" kern="0" dirty="0">
                  <a:solidFill>
                    <a:prstClr val="black"/>
                  </a:solidFill>
                </a:rPr>
                <a:t>BH I/DD Tailored Plan-Based Care Manager</a:t>
              </a:r>
            </a:p>
            <a:p>
              <a:pPr algn="ctr">
                <a:defRPr/>
              </a:pPr>
              <a:endParaRPr lang="en-US" sz="1400" kern="0" dirty="0">
                <a:solidFill>
                  <a:prstClr val="black"/>
                </a:solidFill>
              </a:endParaRPr>
            </a:p>
          </p:txBody>
        </p:sp>
      </p:grpSp>
      <p:grpSp>
        <p:nvGrpSpPr>
          <p:cNvPr id="7" name="Group 6"/>
          <p:cNvGrpSpPr/>
          <p:nvPr/>
        </p:nvGrpSpPr>
        <p:grpSpPr>
          <a:xfrm>
            <a:off x="112150" y="4097018"/>
            <a:ext cx="2910484" cy="1472432"/>
            <a:chOff x="112150" y="4097018"/>
            <a:chExt cx="2910484" cy="1472432"/>
          </a:xfrm>
          <a:solidFill>
            <a:schemeClr val="accent6"/>
          </a:solidFill>
        </p:grpSpPr>
        <p:sp>
          <p:nvSpPr>
            <p:cNvPr id="37" name="Rounded Rectangle 36"/>
            <p:cNvSpPr/>
            <p:nvPr/>
          </p:nvSpPr>
          <p:spPr>
            <a:xfrm>
              <a:off x="112150" y="4097018"/>
              <a:ext cx="2910484" cy="1472432"/>
            </a:xfrm>
            <a:prstGeom prst="roundRect">
              <a:avLst/>
            </a:prstGeom>
            <a:grpFill/>
            <a:ln w="12700" cap="flat" cmpd="sng" algn="ctr">
              <a:solidFill>
                <a:srgbClr val="FFFFFF">
                  <a:lumMod val="50000"/>
                </a:srgbClr>
              </a:solidFill>
              <a:prstDash val="solid"/>
              <a:miter lim="800000"/>
            </a:ln>
            <a:effectLst/>
          </p:spPr>
          <p:txBody>
            <a:bodyPr rtlCol="0" anchor="ctr"/>
            <a:lstStyle/>
            <a:p>
              <a:pPr algn="ctr">
                <a:defRPr/>
              </a:pPr>
              <a:endParaRPr lang="en-US" sz="1200" kern="0" dirty="0">
                <a:solidFill>
                  <a:prstClr val="black"/>
                </a:solidFill>
              </a:endParaRPr>
            </a:p>
          </p:txBody>
        </p:sp>
        <p:sp>
          <p:nvSpPr>
            <p:cNvPr id="38" name="TextBox 37"/>
            <p:cNvSpPr txBox="1"/>
            <p:nvPr/>
          </p:nvSpPr>
          <p:spPr>
            <a:xfrm>
              <a:off x="218123" y="4114800"/>
              <a:ext cx="2679488" cy="1384995"/>
            </a:xfrm>
            <a:prstGeom prst="rect">
              <a:avLst/>
            </a:prstGeom>
            <a:noFill/>
          </p:spPr>
          <p:txBody>
            <a:bodyPr wrap="square" rtlCol="0">
              <a:spAutoFit/>
            </a:bodyPr>
            <a:lstStyle/>
            <a:p>
              <a:pPr algn="ctr">
                <a:defRPr/>
              </a:pPr>
              <a:r>
                <a:rPr lang="en-US" sz="1400" b="1" u="sng" kern="0" dirty="0">
                  <a:solidFill>
                    <a:prstClr val="black"/>
                  </a:solidFill>
                </a:rPr>
                <a:t>Approach 1:</a:t>
              </a:r>
              <a:r>
                <a:rPr lang="en-US" sz="1400" b="1" kern="0" dirty="0">
                  <a:solidFill>
                    <a:prstClr val="black"/>
                  </a:solidFill>
                </a:rPr>
                <a:t> </a:t>
              </a:r>
            </a:p>
            <a:p>
              <a:pPr algn="ctr">
                <a:defRPr/>
              </a:pPr>
              <a:r>
                <a:rPr lang="en-US" sz="1400" b="1" kern="0" dirty="0">
                  <a:solidFill>
                    <a:prstClr val="black"/>
                  </a:solidFill>
                </a:rPr>
                <a:t>“AMH+” Primary Care Practice</a:t>
              </a:r>
            </a:p>
            <a:p>
              <a:pPr algn="ctr">
                <a:defRPr/>
              </a:pPr>
              <a:r>
                <a:rPr lang="en-US" sz="1400" kern="0" dirty="0">
                  <a:solidFill>
                    <a:prstClr val="black"/>
                  </a:solidFill>
                </a:rPr>
                <a:t>Practices must be certified by the Department to provide Tailored Care Management.</a:t>
              </a:r>
            </a:p>
            <a:p>
              <a:pPr algn="ctr">
                <a:defRPr/>
              </a:pPr>
              <a:endParaRPr lang="en-US" sz="1400" b="1" kern="0" dirty="0">
                <a:solidFill>
                  <a:prstClr val="black"/>
                </a:solidFill>
              </a:endParaRPr>
            </a:p>
          </p:txBody>
        </p:sp>
      </p:grpSp>
      <p:grpSp>
        <p:nvGrpSpPr>
          <p:cNvPr id="8" name="Group 7"/>
          <p:cNvGrpSpPr/>
          <p:nvPr/>
        </p:nvGrpSpPr>
        <p:grpSpPr>
          <a:xfrm>
            <a:off x="3116758" y="4090167"/>
            <a:ext cx="2910484" cy="1472433"/>
            <a:chOff x="3116758" y="4090167"/>
            <a:chExt cx="2910484" cy="1472433"/>
          </a:xfrm>
          <a:solidFill>
            <a:schemeClr val="accent6"/>
          </a:solidFill>
        </p:grpSpPr>
        <p:sp>
          <p:nvSpPr>
            <p:cNvPr id="34" name="Rounded Rectangle 33"/>
            <p:cNvSpPr/>
            <p:nvPr/>
          </p:nvSpPr>
          <p:spPr>
            <a:xfrm>
              <a:off x="3116758" y="4090167"/>
              <a:ext cx="2910484" cy="1472433"/>
            </a:xfrm>
            <a:prstGeom prst="roundRect">
              <a:avLst/>
            </a:prstGeom>
            <a:grpFill/>
            <a:ln w="12700" cap="flat" cmpd="sng" algn="ctr">
              <a:solidFill>
                <a:srgbClr val="FFFFFF">
                  <a:lumMod val="50000"/>
                </a:srgbClr>
              </a:solidFill>
              <a:prstDash val="solid"/>
              <a:miter lim="800000"/>
            </a:ln>
            <a:effectLst/>
          </p:spPr>
          <p:txBody>
            <a:bodyPr rtlCol="0" anchor="ctr"/>
            <a:lstStyle/>
            <a:p>
              <a:pPr algn="ctr">
                <a:defRPr/>
              </a:pPr>
              <a:endParaRPr lang="en-US" sz="1200" kern="0" dirty="0">
                <a:solidFill>
                  <a:prstClr val="black"/>
                </a:solidFill>
              </a:endParaRPr>
            </a:p>
          </p:txBody>
        </p:sp>
        <p:sp>
          <p:nvSpPr>
            <p:cNvPr id="40" name="TextBox 39"/>
            <p:cNvSpPr txBox="1"/>
            <p:nvPr/>
          </p:nvSpPr>
          <p:spPr>
            <a:xfrm>
              <a:off x="3190782" y="4114800"/>
              <a:ext cx="2752818" cy="1384995"/>
            </a:xfrm>
            <a:prstGeom prst="rect">
              <a:avLst/>
            </a:prstGeom>
            <a:noFill/>
          </p:spPr>
          <p:txBody>
            <a:bodyPr wrap="square" rtlCol="0">
              <a:spAutoFit/>
            </a:bodyPr>
            <a:lstStyle/>
            <a:p>
              <a:pPr algn="ctr">
                <a:defRPr/>
              </a:pPr>
              <a:r>
                <a:rPr lang="en-US" sz="1400" b="1" u="sng" kern="0" dirty="0">
                  <a:solidFill>
                    <a:prstClr val="black"/>
                  </a:solidFill>
                </a:rPr>
                <a:t>Approach 2:</a:t>
              </a:r>
              <a:r>
                <a:rPr lang="en-US" sz="1400" b="1" kern="0" dirty="0">
                  <a:solidFill>
                    <a:prstClr val="black"/>
                  </a:solidFill>
                </a:rPr>
                <a:t> </a:t>
              </a:r>
            </a:p>
            <a:p>
              <a:pPr algn="ctr">
                <a:defRPr/>
              </a:pPr>
              <a:r>
                <a:rPr lang="en-US" sz="1400" b="1" kern="0" dirty="0">
                  <a:solidFill>
                    <a:prstClr val="black"/>
                  </a:solidFill>
                </a:rPr>
                <a:t>Care Management Agency (CMA)</a:t>
              </a:r>
            </a:p>
            <a:p>
              <a:pPr algn="ctr">
                <a:defRPr/>
              </a:pPr>
              <a:r>
                <a:rPr lang="en-US" sz="1400" kern="0" dirty="0">
                  <a:solidFill>
                    <a:prstClr val="black"/>
                  </a:solidFill>
                </a:rPr>
                <a:t>Organizations eligible for certification by the Department as CMAs include those that provide BH or I/DD services.</a:t>
              </a:r>
            </a:p>
          </p:txBody>
        </p:sp>
      </p:grpSp>
      <p:cxnSp>
        <p:nvCxnSpPr>
          <p:cNvPr id="42" name="Straight Arrow Connector 41"/>
          <p:cNvCxnSpPr>
            <a:stCxn id="29" idx="2"/>
          </p:cNvCxnSpPr>
          <p:nvPr/>
        </p:nvCxnSpPr>
        <p:spPr>
          <a:xfrm>
            <a:off x="4572000" y="2279303"/>
            <a:ext cx="2" cy="1024198"/>
          </a:xfrm>
          <a:prstGeom prst="straightConnector1">
            <a:avLst/>
          </a:prstGeom>
          <a:noFill/>
          <a:ln w="19050" cap="flat" cmpd="sng" algn="ctr">
            <a:solidFill>
              <a:sysClr val="windowText" lastClr="000000"/>
            </a:solidFill>
            <a:prstDash val="solid"/>
            <a:miter lim="800000"/>
            <a:tailEnd type="arrow"/>
          </a:ln>
          <a:effectLst/>
        </p:spPr>
      </p:cxnSp>
      <p:sp>
        <p:nvSpPr>
          <p:cNvPr id="21" name="TextBox 20"/>
          <p:cNvSpPr txBox="1"/>
          <p:nvPr/>
        </p:nvSpPr>
        <p:spPr>
          <a:xfrm>
            <a:off x="76200" y="2484819"/>
            <a:ext cx="3216729" cy="715581"/>
          </a:xfrm>
          <a:prstGeom prst="rect">
            <a:avLst/>
          </a:prstGeom>
          <a:noFill/>
        </p:spPr>
        <p:txBody>
          <a:bodyPr wrap="square" rtlCol="0">
            <a:spAutoFit/>
          </a:bodyPr>
          <a:lstStyle/>
          <a:p>
            <a:pPr algn="ctr">
              <a:defRPr/>
            </a:pPr>
            <a:r>
              <a:rPr lang="en-US" sz="1350" i="1" kern="0" dirty="0">
                <a:solidFill>
                  <a:prstClr val="black"/>
                </a:solidFill>
              </a:rPr>
              <a:t>The </a:t>
            </a:r>
            <a:r>
              <a:rPr lang="en-US" sz="1350" i="1" u="sng" kern="0" dirty="0">
                <a:solidFill>
                  <a:prstClr val="black"/>
                </a:solidFill>
              </a:rPr>
              <a:t>BH I/DD Tailored Plan will act as the Health Home</a:t>
            </a:r>
            <a:r>
              <a:rPr lang="en-US" sz="1350" i="1" kern="0" dirty="0">
                <a:solidFill>
                  <a:prstClr val="black"/>
                </a:solidFill>
              </a:rPr>
              <a:t> and will be responsible for meeting federal Health Home requirements</a:t>
            </a:r>
          </a:p>
        </p:txBody>
      </p:sp>
      <p:sp>
        <p:nvSpPr>
          <p:cNvPr id="24" name="Rounded Rectangle 23"/>
          <p:cNvSpPr/>
          <p:nvPr/>
        </p:nvSpPr>
        <p:spPr>
          <a:xfrm>
            <a:off x="3288829" y="2449288"/>
            <a:ext cx="2566344" cy="598712"/>
          </a:xfrm>
          <a:prstGeom prst="roundRect">
            <a:avLst/>
          </a:prstGeom>
          <a:solidFill>
            <a:srgbClr val="1F497D">
              <a:lumMod val="60000"/>
              <a:lumOff val="40000"/>
            </a:srgbClr>
          </a:solidFill>
          <a:ln w="12700" cap="flat" cmpd="sng" algn="ctr">
            <a:noFill/>
            <a:prstDash val="solid"/>
            <a:miter lim="800000"/>
          </a:ln>
          <a:effectLst/>
        </p:spPr>
        <p:txBody>
          <a:bodyPr rtlCol="0" anchor="ctr"/>
          <a:lstStyle/>
          <a:p>
            <a:pPr algn="ctr">
              <a:defRPr/>
            </a:pPr>
            <a:r>
              <a:rPr lang="en-US" sz="2000" b="1" kern="0" dirty="0">
                <a:solidFill>
                  <a:srgbClr val="FFFFFF"/>
                </a:solidFill>
              </a:rPr>
              <a:t>BH I/DD Tailored Plan</a:t>
            </a:r>
          </a:p>
          <a:p>
            <a:pPr algn="ctr">
              <a:defRPr/>
            </a:pPr>
            <a:r>
              <a:rPr lang="en-US" sz="2000" b="1" kern="0" dirty="0">
                <a:solidFill>
                  <a:srgbClr val="FFFFFF"/>
                </a:solidFill>
              </a:rPr>
              <a:t>(Health Home)</a:t>
            </a:r>
          </a:p>
        </p:txBody>
      </p:sp>
    </p:spTree>
    <p:extLst>
      <p:ext uri="{BB962C8B-B14F-4D97-AF65-F5344CB8AC3E}">
        <p14:creationId xmlns:p14="http://schemas.microsoft.com/office/powerpoint/2010/main" val="265154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96709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5" name="Rectangle 4"/>
          <p:cNvSpPr/>
          <p:nvPr/>
        </p:nvSpPr>
        <p:spPr bwMode="auto">
          <a:xfrm>
            <a:off x="0" y="1360501"/>
            <a:ext cx="9144000" cy="51926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2" name="Title 1"/>
          <p:cNvSpPr>
            <a:spLocks noGrp="1"/>
          </p:cNvSpPr>
          <p:nvPr>
            <p:ph type="title"/>
          </p:nvPr>
        </p:nvSpPr>
        <p:spPr>
          <a:xfrm>
            <a:off x="0" y="624054"/>
            <a:ext cx="8472446" cy="548640"/>
          </a:xfrm>
        </p:spPr>
        <p:txBody>
          <a:bodyPr vert="horz" lIns="91440" tIns="45720" rIns="91440" bIns="45720" rtlCol="0" anchor="t">
            <a:noAutofit/>
          </a:bodyPr>
          <a:lstStyle/>
          <a:p>
            <a:r>
              <a:rPr lang="en-US" sz="2800" dirty="0"/>
              <a:t>Glide Path to Provider-based Care Management</a:t>
            </a:r>
          </a:p>
        </p:txBody>
      </p:sp>
      <p:sp>
        <p:nvSpPr>
          <p:cNvPr id="11" name="Slide Number Placeholder 10"/>
          <p:cNvSpPr>
            <a:spLocks noGrp="1"/>
          </p:cNvSpPr>
          <p:nvPr>
            <p:ph type="sldNum" sz="quarter" idx="15"/>
          </p:nvPr>
        </p:nvSpPr>
        <p:spPr/>
        <p:txBody>
          <a:bodyPr/>
          <a:lstStyle/>
          <a:p>
            <a:fld id="{11F27F3A-B3E9-41ED-AF8F-A365F10BB65F}" type="slidenum">
              <a:rPr lang="en-US" smtClean="0"/>
              <a:pPr/>
              <a:t>7</a:t>
            </a:fld>
            <a:endParaRPr lang="en-US" dirty="0"/>
          </a:p>
        </p:txBody>
      </p:sp>
      <p:sp>
        <p:nvSpPr>
          <p:cNvPr id="21" name="Rectangle 20"/>
          <p:cNvSpPr/>
          <p:nvPr/>
        </p:nvSpPr>
        <p:spPr bwMode="auto">
          <a:xfrm>
            <a:off x="-5183" y="1223926"/>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lnSpc>
                <a:spcPct val="85000"/>
              </a:lnSpc>
            </a:pPr>
            <a:r>
              <a:rPr lang="en-US" b="1" dirty="0">
                <a:solidFill>
                  <a:prstClr val="black"/>
                </a:solidFill>
              </a:rPr>
              <a:t>Tailored Care Management will require a multiyear effort to enhance the workforce at the AMH+ and CMA level. The Department will establish a “glide path” to guide the growth of provider-based capacity.</a:t>
            </a:r>
          </a:p>
        </p:txBody>
      </p:sp>
      <p:sp>
        <p:nvSpPr>
          <p:cNvPr id="22" name="Rounded Rectangle 21"/>
          <p:cNvSpPr/>
          <p:nvPr/>
        </p:nvSpPr>
        <p:spPr>
          <a:xfrm>
            <a:off x="950976" y="6019800"/>
            <a:ext cx="7242048" cy="457200"/>
          </a:xfrm>
          <a:prstGeom prst="roundRect">
            <a:avLst/>
          </a:prstGeom>
          <a:solidFill>
            <a:schemeClr val="accent6">
              <a:lumMod val="20000"/>
              <a:lumOff val="8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400" dirty="0">
                <a:solidFill>
                  <a:prstClr val="black"/>
                </a:solidFill>
              </a:rPr>
              <a:t>The Department believes that provider- and community-based care management </a:t>
            </a:r>
          </a:p>
          <a:p>
            <a:pPr algn="ctr" fontAlgn="base"/>
            <a:r>
              <a:rPr lang="en-US" sz="1400" dirty="0">
                <a:solidFill>
                  <a:prstClr val="black"/>
                </a:solidFill>
              </a:rPr>
              <a:t>is critical to the success of fully integrated managed care. </a:t>
            </a:r>
          </a:p>
        </p:txBody>
      </p:sp>
      <p:sp>
        <p:nvSpPr>
          <p:cNvPr id="23" name="Rectangle 22"/>
          <p:cNvSpPr/>
          <p:nvPr/>
        </p:nvSpPr>
        <p:spPr bwMode="auto">
          <a:xfrm>
            <a:off x="148626" y="2057400"/>
            <a:ext cx="8839199" cy="3886200"/>
          </a:xfrm>
          <a:prstGeom prst="rect">
            <a:avLst/>
          </a:prstGeom>
          <a:solidFill>
            <a:schemeClr val="bg1"/>
          </a:solidFill>
          <a:ln w="28575" algn="ctr">
            <a:solidFill>
              <a:schemeClr val="tx2"/>
            </a:solidFill>
            <a:round/>
            <a:headEnd/>
            <a:tailEnd/>
          </a:ln>
          <a:effectLst/>
        </p:spPr>
        <p:txBody>
          <a:bodyPr rtlCol="0" anchor="ctr"/>
          <a:lstStyle/>
          <a:p>
            <a:pPr algn="ctr"/>
            <a:endParaRPr lang="en-US" sz="900" dirty="0">
              <a:solidFill>
                <a:prstClr val="black"/>
              </a:solidFill>
            </a:endParaRPr>
          </a:p>
        </p:txBody>
      </p:sp>
      <p:grpSp>
        <p:nvGrpSpPr>
          <p:cNvPr id="24" name="Group 23"/>
          <p:cNvGrpSpPr/>
          <p:nvPr/>
        </p:nvGrpSpPr>
        <p:grpSpPr>
          <a:xfrm>
            <a:off x="538875" y="2164254"/>
            <a:ext cx="6700125" cy="1173354"/>
            <a:chOff x="152124" y="2743200"/>
            <a:chExt cx="6242925" cy="1009650"/>
          </a:xfrm>
        </p:grpSpPr>
        <p:sp>
          <p:nvSpPr>
            <p:cNvPr id="25" name="TextBox 24"/>
            <p:cNvSpPr txBox="1"/>
            <p:nvPr/>
          </p:nvSpPr>
          <p:spPr>
            <a:xfrm>
              <a:off x="216693" y="2798629"/>
              <a:ext cx="1149156" cy="873959"/>
            </a:xfrm>
            <a:prstGeom prst="rect">
              <a:avLst/>
            </a:prstGeom>
            <a:noFill/>
          </p:spPr>
          <p:txBody>
            <a:bodyPr wrap="square" rtlCol="0">
              <a:spAutoFit/>
            </a:bodyPr>
            <a:lstStyle/>
            <a:p>
              <a:r>
                <a:rPr lang="en-US" sz="1200" i="1" dirty="0">
                  <a:solidFill>
                    <a:prstClr val="black"/>
                  </a:solidFill>
                </a:rPr>
                <a:t>Numerator:     	          </a:t>
              </a:r>
              <a:r>
                <a:rPr lang="en-US" sz="1200" b="1" dirty="0">
                  <a:solidFill>
                    <a:prstClr val="black"/>
                  </a:solidFill>
                </a:rPr>
                <a:t>		</a:t>
              </a:r>
              <a:endParaRPr lang="en-US" sz="400" i="1" dirty="0">
                <a:solidFill>
                  <a:prstClr val="black"/>
                </a:solidFill>
              </a:endParaRPr>
            </a:p>
            <a:p>
              <a:endParaRPr lang="en-US" sz="1200" i="1" dirty="0">
                <a:solidFill>
                  <a:prstClr val="black"/>
                </a:solidFill>
              </a:endParaRPr>
            </a:p>
            <a:p>
              <a:r>
                <a:rPr lang="en-US" sz="1200" i="1" dirty="0">
                  <a:solidFill>
                    <a:prstClr val="black"/>
                  </a:solidFill>
                </a:rPr>
                <a:t>Denominator:</a:t>
              </a:r>
              <a:endParaRPr lang="en-US" sz="1200" dirty="0">
                <a:solidFill>
                  <a:prstClr val="black"/>
                </a:solidFill>
              </a:endParaRPr>
            </a:p>
          </p:txBody>
        </p:sp>
        <p:sp>
          <p:nvSpPr>
            <p:cNvPr id="26" name="Rectangle 25"/>
            <p:cNvSpPr/>
            <p:nvPr/>
          </p:nvSpPr>
          <p:spPr bwMode="auto">
            <a:xfrm>
              <a:off x="152124" y="2743200"/>
              <a:ext cx="6242925" cy="1009650"/>
            </a:xfrm>
            <a:prstGeom prst="rect">
              <a:avLst/>
            </a:prstGeom>
            <a:noFill/>
            <a:ln w="28575" algn="ctr">
              <a:solidFill>
                <a:schemeClr val="accent6">
                  <a:lumMod val="75000"/>
                </a:schemeClr>
              </a:solidFill>
              <a:prstDash val="sysDash"/>
              <a:round/>
              <a:headEnd/>
              <a:tailEnd/>
            </a:ln>
            <a:effectLst/>
          </p:spPr>
          <p:txBody>
            <a:bodyPr rtlCol="0" anchor="ctr"/>
            <a:lstStyle/>
            <a:p>
              <a:pPr algn="ctr"/>
              <a:endParaRPr lang="en-US" sz="900" dirty="0">
                <a:solidFill>
                  <a:prstClr val="black"/>
                </a:solidFill>
              </a:endParaRPr>
            </a:p>
          </p:txBody>
        </p:sp>
      </p:grpSp>
      <p:graphicFrame>
        <p:nvGraphicFramePr>
          <p:cNvPr id="27" name="Table 26"/>
          <p:cNvGraphicFramePr>
            <a:graphicFrameLocks noGrp="1"/>
          </p:cNvGraphicFramePr>
          <p:nvPr>
            <p:extLst>
              <p:ext uri="{D42A27DB-BD31-4B8C-83A1-F6EECF244321}">
                <p14:modId xmlns:p14="http://schemas.microsoft.com/office/powerpoint/2010/main" val="360114206"/>
              </p:ext>
            </p:extLst>
          </p:nvPr>
        </p:nvGraphicFramePr>
        <p:xfrm>
          <a:off x="234359" y="3870960"/>
          <a:ext cx="8661991" cy="1463040"/>
        </p:xfrm>
        <a:graphic>
          <a:graphicData uri="http://schemas.openxmlformats.org/drawingml/2006/table">
            <a:tbl>
              <a:tblPr firstRow="1" bandRow="1">
                <a:tableStyleId>{5C22544A-7EE6-4342-B048-85BDC9FD1C3A}</a:tableStyleId>
              </a:tblPr>
              <a:tblGrid>
                <a:gridCol w="1594441">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352550">
                  <a:extLst>
                    <a:ext uri="{9D8B030D-6E8A-4147-A177-3AD203B41FA5}">
                      <a16:colId xmlns:a16="http://schemas.microsoft.com/office/drawing/2014/main" val="20003"/>
                    </a:ext>
                  </a:extLst>
                </a:gridCol>
                <a:gridCol w="1352550">
                  <a:extLst>
                    <a:ext uri="{9D8B030D-6E8A-4147-A177-3AD203B41FA5}">
                      <a16:colId xmlns:a16="http://schemas.microsoft.com/office/drawing/2014/main" val="20004"/>
                    </a:ext>
                  </a:extLst>
                </a:gridCol>
                <a:gridCol w="1352550">
                  <a:extLst>
                    <a:ext uri="{9D8B030D-6E8A-4147-A177-3AD203B41FA5}">
                      <a16:colId xmlns:a16="http://schemas.microsoft.com/office/drawing/2014/main" val="20005"/>
                    </a:ext>
                  </a:extLst>
                </a:gridCol>
              </a:tblGrid>
              <a:tr h="228600">
                <a:tc>
                  <a:txBody>
                    <a:bodyPr/>
                    <a:lstStyle/>
                    <a:p>
                      <a:pPr algn="ctr"/>
                      <a:endParaRPr lang="en-US" sz="1200" strike="noStrik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strike="noStrike" dirty="0">
                          <a:solidFill>
                            <a:schemeClr val="bg1"/>
                          </a:solidFill>
                        </a:rPr>
                        <a:t>Year 0</a:t>
                      </a:r>
                    </a:p>
                    <a:p>
                      <a:pPr algn="ctr"/>
                      <a:r>
                        <a:rPr lang="en-US" sz="1200" strike="noStrike" dirty="0">
                          <a:solidFill>
                            <a:schemeClr val="bg1"/>
                          </a:solidFill>
                        </a:rPr>
                        <a:t>(Mid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strike="noStrike" dirty="0">
                          <a:solidFill>
                            <a:schemeClr val="bg1"/>
                          </a:solidFill>
                        </a:rPr>
                        <a:t>Year 1</a:t>
                      </a:r>
                    </a:p>
                    <a:p>
                      <a:pPr algn="ctr"/>
                      <a:r>
                        <a:rPr lang="en-US" sz="1200" strike="noStrike" dirty="0">
                          <a:solidFill>
                            <a:schemeClr val="bg1"/>
                          </a:solidFill>
                        </a:rPr>
                        <a:t>(Mid</a:t>
                      </a:r>
                      <a:r>
                        <a:rPr lang="en-US" sz="1200" strike="noStrike" baseline="0" dirty="0">
                          <a:solidFill>
                            <a:schemeClr val="bg1"/>
                          </a:solidFill>
                        </a:rPr>
                        <a:t> </a:t>
                      </a:r>
                      <a:r>
                        <a:rPr lang="en-US" sz="1200" strike="noStrike" dirty="0">
                          <a:solidFill>
                            <a:schemeClr val="bg1"/>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strike="noStrike" dirty="0">
                          <a:solidFill>
                            <a:schemeClr val="bg1"/>
                          </a:solidFill>
                        </a:rPr>
                        <a:t>Year 2</a:t>
                      </a:r>
                    </a:p>
                    <a:p>
                      <a:pPr algn="ctr"/>
                      <a:r>
                        <a:rPr lang="en-US" sz="1200" strike="noStrike" dirty="0">
                          <a:solidFill>
                            <a:schemeClr val="bg1"/>
                          </a:solidFill>
                        </a:rPr>
                        <a:t>(Mid</a:t>
                      </a:r>
                      <a:r>
                        <a:rPr lang="en-US" sz="1200" strike="noStrike" baseline="0" dirty="0">
                          <a:solidFill>
                            <a:schemeClr val="bg1"/>
                          </a:solidFill>
                        </a:rPr>
                        <a:t> </a:t>
                      </a:r>
                      <a:r>
                        <a:rPr lang="en-US" sz="1200" strike="noStrike" dirty="0">
                          <a:solidFill>
                            <a:schemeClr val="bg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strike="noStrike" dirty="0">
                          <a:solidFill>
                            <a:schemeClr val="bg1"/>
                          </a:solidFill>
                        </a:rPr>
                        <a:t>Year 3</a:t>
                      </a:r>
                    </a:p>
                    <a:p>
                      <a:pPr algn="ctr"/>
                      <a:r>
                        <a:rPr lang="en-US" sz="1200" strike="noStrike" dirty="0">
                          <a:solidFill>
                            <a:schemeClr val="bg1"/>
                          </a:solidFill>
                        </a:rPr>
                        <a:t>(Mid</a:t>
                      </a:r>
                      <a:r>
                        <a:rPr lang="en-US" sz="1200" strike="noStrike" baseline="0" dirty="0">
                          <a:solidFill>
                            <a:schemeClr val="bg1"/>
                          </a:solidFill>
                        </a:rPr>
                        <a:t> </a:t>
                      </a:r>
                      <a:r>
                        <a:rPr lang="en-US" sz="1200" strike="noStrike" dirty="0">
                          <a:solidFill>
                            <a:schemeClr val="bg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strike="noStrike" dirty="0">
                          <a:solidFill>
                            <a:schemeClr val="bg1"/>
                          </a:solidFill>
                        </a:rPr>
                        <a:t>Year 4</a:t>
                      </a:r>
                    </a:p>
                    <a:p>
                      <a:pPr algn="ctr"/>
                      <a:r>
                        <a:rPr lang="en-US" sz="1200" strike="noStrike" dirty="0">
                          <a:solidFill>
                            <a:schemeClr val="bg1"/>
                          </a:solidFill>
                        </a:rPr>
                        <a:t>(Mid</a:t>
                      </a:r>
                      <a:r>
                        <a:rPr lang="en-US" sz="1200" strike="noStrike" baseline="0" dirty="0">
                          <a:solidFill>
                            <a:schemeClr val="bg1"/>
                          </a:solidFill>
                        </a:rPr>
                        <a:t> </a:t>
                      </a:r>
                      <a:r>
                        <a:rPr lang="en-US" sz="1200" strike="noStrike" dirty="0">
                          <a:solidFill>
                            <a:schemeClr val="bg1"/>
                          </a:solidFill>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82880">
                <a:tc>
                  <a:txBody>
                    <a:bodyPr/>
                    <a:lstStyle/>
                    <a:p>
                      <a:pPr algn="l" rtl="0" fontAlgn="ctr"/>
                      <a:r>
                        <a:rPr lang="en-US" sz="1200" b="1" i="0" u="none" strike="noStrike" dirty="0">
                          <a:solidFill>
                            <a:srgbClr val="000000"/>
                          </a:solidFill>
                          <a:effectLst/>
                          <a:latin typeface="+mn-lt"/>
                        </a:rPr>
                        <a:t>Target percentage of beneficiaries served by care managers/</a:t>
                      </a:r>
                    </a:p>
                    <a:p>
                      <a:pPr algn="l" rtl="0" fontAlgn="ctr"/>
                      <a:r>
                        <a:rPr lang="en-US" sz="1200" b="1" i="0" u="none" strike="noStrike" dirty="0">
                          <a:solidFill>
                            <a:srgbClr val="000000"/>
                          </a:solidFill>
                          <a:effectLst/>
                          <a:latin typeface="+mn-lt"/>
                        </a:rPr>
                        <a:t>supervisors based in AMH+ practice/CMA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baseline="0" dirty="0">
                          <a:solidFill>
                            <a:schemeClr val="tx1"/>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baseline="0"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baseline="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baseline="0" dirty="0">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800" b="1" baseline="0" dirty="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28" name="Rectangle 27"/>
          <p:cNvSpPr/>
          <p:nvPr/>
        </p:nvSpPr>
        <p:spPr bwMode="auto">
          <a:xfrm>
            <a:off x="7772400" y="2178843"/>
            <a:ext cx="838200" cy="1009650"/>
          </a:xfrm>
          <a:prstGeom prst="rect">
            <a:avLst/>
          </a:prstGeom>
          <a:noFill/>
          <a:ln w="28575" algn="ctr">
            <a:solidFill>
              <a:schemeClr val="tx2"/>
            </a:solidFill>
            <a:prstDash val="sysDash"/>
            <a:round/>
            <a:headEnd/>
            <a:tailEnd/>
          </a:ln>
          <a:effectLst/>
        </p:spPr>
        <p:txBody>
          <a:bodyPr rtlCol="0" anchor="ctr"/>
          <a:lstStyle/>
          <a:p>
            <a:pPr algn="ctr"/>
            <a:r>
              <a:rPr lang="en-US" sz="1200" b="1" dirty="0">
                <a:solidFill>
                  <a:prstClr val="black"/>
                </a:solidFill>
              </a:rPr>
              <a:t>X%</a:t>
            </a:r>
          </a:p>
        </p:txBody>
      </p:sp>
      <p:sp>
        <p:nvSpPr>
          <p:cNvPr id="29" name="TextBox 28"/>
          <p:cNvSpPr txBox="1"/>
          <p:nvPr/>
        </p:nvSpPr>
        <p:spPr>
          <a:xfrm>
            <a:off x="625426" y="3558063"/>
            <a:ext cx="8946098" cy="276999"/>
          </a:xfrm>
          <a:prstGeom prst="rect">
            <a:avLst/>
          </a:prstGeom>
          <a:noFill/>
        </p:spPr>
        <p:txBody>
          <a:bodyPr wrap="square" rtlCol="0">
            <a:spAutoFit/>
          </a:bodyPr>
          <a:lstStyle/>
          <a:p>
            <a:r>
              <a:rPr lang="en-US" sz="1200" b="1" i="1" dirty="0">
                <a:solidFill>
                  <a:prstClr val="black"/>
                </a:solidFill>
              </a:rPr>
              <a:t>Department will compare X to annual targets that will be measured during the 1</a:t>
            </a:r>
            <a:r>
              <a:rPr lang="en-US" sz="1200" b="1" i="1" baseline="30000" dirty="0">
                <a:solidFill>
                  <a:prstClr val="black"/>
                </a:solidFill>
              </a:rPr>
              <a:t>st</a:t>
            </a:r>
            <a:r>
              <a:rPr lang="en-US" sz="1200" b="1" i="1" dirty="0">
                <a:solidFill>
                  <a:prstClr val="black"/>
                </a:solidFill>
              </a:rPr>
              <a:t> quarter of the subsequent contract year:</a:t>
            </a:r>
          </a:p>
        </p:txBody>
      </p:sp>
      <p:sp>
        <p:nvSpPr>
          <p:cNvPr id="30" name="TextBox 29"/>
          <p:cNvSpPr txBox="1"/>
          <p:nvPr/>
        </p:nvSpPr>
        <p:spPr>
          <a:xfrm>
            <a:off x="1905000" y="2207418"/>
            <a:ext cx="4493084" cy="646331"/>
          </a:xfrm>
          <a:prstGeom prst="rect">
            <a:avLst/>
          </a:prstGeom>
          <a:noFill/>
        </p:spPr>
        <p:txBody>
          <a:bodyPr wrap="square" rtlCol="0">
            <a:spAutoFit/>
          </a:bodyPr>
          <a:lstStyle/>
          <a:p>
            <a:pPr algn="ctr"/>
            <a:r>
              <a:rPr lang="en-US" sz="1200" dirty="0"/>
              <a:t>Number of members actively engaged in Tailored Care Management provided by care managers based in AMH+ practices or CMAs </a:t>
            </a:r>
          </a:p>
          <a:p>
            <a:pPr algn="ctr"/>
            <a:r>
              <a:rPr lang="en-US" sz="1200" dirty="0"/>
              <a:t>certified by the Department </a:t>
            </a:r>
          </a:p>
        </p:txBody>
      </p:sp>
      <p:sp>
        <p:nvSpPr>
          <p:cNvPr id="31" name="TextBox 30"/>
          <p:cNvSpPr txBox="1"/>
          <p:nvPr/>
        </p:nvSpPr>
        <p:spPr>
          <a:xfrm>
            <a:off x="1923216" y="2891135"/>
            <a:ext cx="4401384" cy="461665"/>
          </a:xfrm>
          <a:prstGeom prst="rect">
            <a:avLst/>
          </a:prstGeom>
          <a:noFill/>
        </p:spPr>
        <p:txBody>
          <a:bodyPr wrap="square" rtlCol="0">
            <a:spAutoFit/>
          </a:bodyPr>
          <a:lstStyle/>
          <a:p>
            <a:pPr algn="ctr"/>
            <a:r>
              <a:rPr lang="en-US" sz="1200" dirty="0"/>
              <a:t>Total number of members actively engaged in </a:t>
            </a:r>
          </a:p>
          <a:p>
            <a:pPr algn="ctr"/>
            <a:r>
              <a:rPr lang="en-US" sz="1200" dirty="0"/>
              <a:t>Tailored Care Management</a:t>
            </a:r>
          </a:p>
        </p:txBody>
      </p:sp>
      <p:cxnSp>
        <p:nvCxnSpPr>
          <p:cNvPr id="32" name="Straight Connector 31"/>
          <p:cNvCxnSpPr/>
          <p:nvPr/>
        </p:nvCxnSpPr>
        <p:spPr>
          <a:xfrm>
            <a:off x="1828800" y="28194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00800" y="2542401"/>
            <a:ext cx="676692" cy="276999"/>
          </a:xfrm>
          <a:prstGeom prst="rect">
            <a:avLst/>
          </a:prstGeom>
          <a:noFill/>
        </p:spPr>
        <p:txBody>
          <a:bodyPr wrap="square" rtlCol="0">
            <a:spAutoFit/>
          </a:bodyPr>
          <a:lstStyle/>
          <a:p>
            <a:pPr algn="ctr"/>
            <a:r>
              <a:rPr lang="en-US" sz="1200" dirty="0">
                <a:solidFill>
                  <a:prstClr val="black"/>
                </a:solidFill>
              </a:rPr>
              <a:t>x 100</a:t>
            </a:r>
          </a:p>
        </p:txBody>
      </p:sp>
      <p:sp>
        <p:nvSpPr>
          <p:cNvPr id="34" name="TextBox 33"/>
          <p:cNvSpPr txBox="1"/>
          <p:nvPr/>
        </p:nvSpPr>
        <p:spPr>
          <a:xfrm>
            <a:off x="7200900" y="2522577"/>
            <a:ext cx="609600" cy="276999"/>
          </a:xfrm>
          <a:prstGeom prst="rect">
            <a:avLst/>
          </a:prstGeom>
          <a:noFill/>
        </p:spPr>
        <p:txBody>
          <a:bodyPr wrap="square" rtlCol="0">
            <a:spAutoFit/>
          </a:bodyPr>
          <a:lstStyle/>
          <a:p>
            <a:pPr algn="ctr"/>
            <a:r>
              <a:rPr lang="en-US" sz="1200" dirty="0">
                <a:solidFill>
                  <a:prstClr val="black"/>
                </a:solidFill>
              </a:rPr>
              <a:t>=</a:t>
            </a:r>
          </a:p>
        </p:txBody>
      </p:sp>
      <p:sp>
        <p:nvSpPr>
          <p:cNvPr id="35" name="Right Triangle 34"/>
          <p:cNvSpPr/>
          <p:nvPr/>
        </p:nvSpPr>
        <p:spPr bwMode="auto">
          <a:xfrm flipH="1">
            <a:off x="1809750" y="5391150"/>
            <a:ext cx="7086600" cy="457200"/>
          </a:xfrm>
          <a:prstGeom prst="rtTriangle">
            <a:avLst/>
          </a:prstGeom>
          <a:gradFill>
            <a:gsLst>
              <a:gs pos="31000">
                <a:schemeClr val="accent1"/>
              </a:gs>
              <a:gs pos="100000">
                <a:schemeClr val="accent1">
                  <a:tint val="44500"/>
                  <a:satMod val="160000"/>
                </a:schemeClr>
              </a:gs>
              <a:gs pos="100000">
                <a:schemeClr val="accent1">
                  <a:tint val="23500"/>
                  <a:satMod val="160000"/>
                </a:schemeClr>
              </a:gs>
            </a:gsLst>
            <a:lin ang="5400000" scaled="0"/>
          </a:gradFill>
          <a:ln w="0" algn="ctr">
            <a:solidFill>
              <a:srgbClr val="808080"/>
            </a:solidFill>
            <a:round/>
            <a:headEnd/>
            <a:tailEnd/>
          </a:ln>
          <a:effectLst/>
        </p:spPr>
        <p:txBody>
          <a:bodyPr rtlCol="0" anchor="ctr"/>
          <a:lstStyle/>
          <a:p>
            <a:pPr algn="ctr"/>
            <a:endParaRPr lang="en-US" sz="900" dirty="0">
              <a:solidFill>
                <a:prstClr val="black"/>
              </a:solidFill>
            </a:endParaRPr>
          </a:p>
        </p:txBody>
      </p:sp>
    </p:spTree>
    <p:extLst>
      <p:ext uri="{BB962C8B-B14F-4D97-AF65-F5344CB8AC3E}">
        <p14:creationId xmlns:p14="http://schemas.microsoft.com/office/powerpoint/2010/main" val="391449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6624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5" name="Rectangle 4"/>
          <p:cNvSpPr/>
          <p:nvPr/>
        </p:nvSpPr>
        <p:spPr bwMode="auto">
          <a:xfrm>
            <a:off x="0" y="1360501"/>
            <a:ext cx="9144000" cy="51926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2" name="Title 1"/>
          <p:cNvSpPr>
            <a:spLocks noGrp="1"/>
          </p:cNvSpPr>
          <p:nvPr>
            <p:ph type="title"/>
          </p:nvPr>
        </p:nvSpPr>
        <p:spPr>
          <a:xfrm>
            <a:off x="0" y="624054"/>
            <a:ext cx="8472446" cy="548640"/>
          </a:xfrm>
        </p:spPr>
        <p:txBody>
          <a:bodyPr vert="horz" lIns="91440" tIns="45720" rIns="91440" bIns="45720" rtlCol="0" anchor="t">
            <a:noAutofit/>
          </a:bodyPr>
          <a:lstStyle/>
          <a:p>
            <a:r>
              <a:rPr lang="en-US" sz="2800" dirty="0"/>
              <a:t>Care Management Process Flow </a:t>
            </a:r>
          </a:p>
        </p:txBody>
      </p:sp>
      <p:sp>
        <p:nvSpPr>
          <p:cNvPr id="11" name="Slide Number Placeholder 10"/>
          <p:cNvSpPr>
            <a:spLocks noGrp="1"/>
          </p:cNvSpPr>
          <p:nvPr>
            <p:ph type="sldNum" sz="quarter" idx="15"/>
          </p:nvPr>
        </p:nvSpPr>
        <p:spPr>
          <a:ln w="19050">
            <a:noFill/>
          </a:ln>
        </p:spPr>
        <p:txBody>
          <a:bodyPr/>
          <a:lstStyle/>
          <a:p>
            <a:fld id="{11F27F3A-B3E9-41ED-AF8F-A365F10BB65F}" type="slidenum">
              <a:rPr lang="en-US" smtClean="0"/>
              <a:pPr/>
              <a:t>8</a:t>
            </a:fld>
            <a:endParaRPr lang="en-US" dirty="0"/>
          </a:p>
        </p:txBody>
      </p:sp>
      <p:sp>
        <p:nvSpPr>
          <p:cNvPr id="21" name="Rectangle 20"/>
          <p:cNvSpPr/>
          <p:nvPr/>
        </p:nvSpPr>
        <p:spPr bwMode="auto">
          <a:xfrm>
            <a:off x="-2815" y="1219200"/>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lnSpc>
                <a:spcPct val="85000"/>
              </a:lnSpc>
            </a:pPr>
            <a:r>
              <a:rPr lang="en-US" b="1" dirty="0">
                <a:solidFill>
                  <a:prstClr val="black"/>
                </a:solidFill>
              </a:rPr>
              <a:t>Care management design aligns with Standard Plan requirements to the greatest extent possible, but in several areas the Department has built special guardrails </a:t>
            </a:r>
          </a:p>
          <a:p>
            <a:pPr algn="ctr">
              <a:lnSpc>
                <a:spcPct val="85000"/>
              </a:lnSpc>
            </a:pPr>
            <a:r>
              <a:rPr lang="en-US" b="1" dirty="0">
                <a:solidFill>
                  <a:prstClr val="black"/>
                </a:solidFill>
              </a:rPr>
              <a:t>to meet the unique needs of the BH I/DD Tailored Plan population.</a:t>
            </a:r>
          </a:p>
        </p:txBody>
      </p:sp>
      <p:grpSp>
        <p:nvGrpSpPr>
          <p:cNvPr id="6" name="Group 5"/>
          <p:cNvGrpSpPr/>
          <p:nvPr/>
        </p:nvGrpSpPr>
        <p:grpSpPr>
          <a:xfrm>
            <a:off x="191030" y="3462524"/>
            <a:ext cx="8761940" cy="804676"/>
            <a:chOff x="229660" y="2700524"/>
            <a:chExt cx="8761940" cy="804676"/>
          </a:xfrm>
        </p:grpSpPr>
        <p:sp>
          <p:nvSpPr>
            <p:cNvPr id="10" name="Freeform 9"/>
            <p:cNvSpPr/>
            <p:nvPr/>
          </p:nvSpPr>
          <p:spPr>
            <a:xfrm>
              <a:off x="229660" y="2700524"/>
              <a:ext cx="1736935"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0 w 1736935"/>
                <a:gd name="connsiteY5"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935" h="694774">
                  <a:moveTo>
                    <a:pt x="0" y="0"/>
                  </a:moveTo>
                  <a:lnTo>
                    <a:pt x="1389548" y="0"/>
                  </a:lnTo>
                  <a:lnTo>
                    <a:pt x="1736935" y="347387"/>
                  </a:lnTo>
                  <a:lnTo>
                    <a:pt x="1389548" y="694774"/>
                  </a:lnTo>
                  <a:lnTo>
                    <a:pt x="0" y="694774"/>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674" tIns="29337" rIns="188362" bIns="29337" numCol="1" spcCol="1270" anchor="ctr" anchorCtr="0">
              <a:noAutofit/>
            </a:bodyPr>
            <a:lstStyle/>
            <a:p>
              <a:pPr algn="ctr" defTabSz="488950">
                <a:lnSpc>
                  <a:spcPct val="90000"/>
                </a:lnSpc>
                <a:spcBef>
                  <a:spcPct val="0"/>
                </a:spcBef>
                <a:spcAft>
                  <a:spcPct val="35000"/>
                </a:spcAft>
              </a:pPr>
              <a:r>
                <a:rPr lang="en-US" sz="1200" b="1" dirty="0">
                  <a:solidFill>
                    <a:prstClr val="black">
                      <a:hueOff val="0"/>
                      <a:satOff val="0"/>
                      <a:lumOff val="0"/>
                      <a:alphaOff val="0"/>
                    </a:prstClr>
                  </a:solidFill>
                </a:rPr>
                <a:t>Enrollment</a:t>
              </a:r>
            </a:p>
          </p:txBody>
        </p:sp>
        <p:sp>
          <p:nvSpPr>
            <p:cNvPr id="12" name="Freeform 11"/>
            <p:cNvSpPr/>
            <p:nvPr/>
          </p:nvSpPr>
          <p:spPr>
            <a:xfrm>
              <a:off x="1619209" y="2700524"/>
              <a:ext cx="1736935"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347387 w 1736935"/>
                <a:gd name="connsiteY5" fmla="*/ 347387 h 694774"/>
                <a:gd name="connsiteX6" fmla="*/ 0 w 1736935"/>
                <a:gd name="connsiteY6"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935" h="694774">
                  <a:moveTo>
                    <a:pt x="0" y="0"/>
                  </a:moveTo>
                  <a:lnTo>
                    <a:pt x="1389548" y="0"/>
                  </a:lnTo>
                  <a:lnTo>
                    <a:pt x="1736935" y="347387"/>
                  </a:lnTo>
                  <a:lnTo>
                    <a:pt x="1389548" y="694774"/>
                  </a:lnTo>
                  <a:lnTo>
                    <a:pt x="0" y="694774"/>
                  </a:lnTo>
                  <a:lnTo>
                    <a:pt x="347387" y="347387"/>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1393" tIns="29337" rIns="362056" bIns="29337" numCol="1" spcCol="1270" anchor="ctr" anchorCtr="0">
              <a:noAutofit/>
            </a:bodyPr>
            <a:lstStyle/>
            <a:p>
              <a:pPr algn="ctr" defTabSz="488950">
                <a:lnSpc>
                  <a:spcPct val="90000"/>
                </a:lnSpc>
                <a:spcBef>
                  <a:spcPct val="0"/>
                </a:spcBef>
                <a:spcAft>
                  <a:spcPct val="35000"/>
                </a:spcAft>
              </a:pPr>
              <a:r>
                <a:rPr lang="en-US" sz="1200" b="1" dirty="0">
                  <a:solidFill>
                    <a:prstClr val="black">
                      <a:hueOff val="0"/>
                      <a:satOff val="0"/>
                      <a:lumOff val="0"/>
                      <a:alphaOff val="0"/>
                    </a:prstClr>
                  </a:solidFill>
                </a:rPr>
                <a:t>Care Management Assignment</a:t>
              </a:r>
            </a:p>
          </p:txBody>
        </p:sp>
        <p:sp>
          <p:nvSpPr>
            <p:cNvPr id="13" name="Freeform 12"/>
            <p:cNvSpPr/>
            <p:nvPr/>
          </p:nvSpPr>
          <p:spPr>
            <a:xfrm>
              <a:off x="3008757" y="2700524"/>
              <a:ext cx="1791843"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347387 w 1736935"/>
                <a:gd name="connsiteY5" fmla="*/ 347387 h 694774"/>
                <a:gd name="connsiteX6" fmla="*/ 0 w 1736935"/>
                <a:gd name="connsiteY6"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935" h="694774">
                  <a:moveTo>
                    <a:pt x="0" y="0"/>
                  </a:moveTo>
                  <a:lnTo>
                    <a:pt x="1389548" y="0"/>
                  </a:lnTo>
                  <a:lnTo>
                    <a:pt x="1736935" y="347387"/>
                  </a:lnTo>
                  <a:lnTo>
                    <a:pt x="1389548" y="694774"/>
                  </a:lnTo>
                  <a:lnTo>
                    <a:pt x="0" y="694774"/>
                  </a:lnTo>
                  <a:lnTo>
                    <a:pt x="347387" y="347387"/>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1393" tIns="29337" rIns="362056" bIns="29337" numCol="1" spcCol="1270" anchor="ctr" anchorCtr="0">
              <a:noAutofit/>
            </a:bodyPr>
            <a:lstStyle/>
            <a:p>
              <a:pPr algn="ctr" defTabSz="488950">
                <a:lnSpc>
                  <a:spcPct val="90000"/>
                </a:lnSpc>
                <a:spcBef>
                  <a:spcPct val="0"/>
                </a:spcBef>
                <a:spcAft>
                  <a:spcPct val="35000"/>
                </a:spcAft>
              </a:pPr>
              <a:r>
                <a:rPr lang="en-US" sz="1200" b="1" dirty="0">
                  <a:solidFill>
                    <a:prstClr val="black">
                      <a:hueOff val="0"/>
                      <a:satOff val="0"/>
                      <a:lumOff val="0"/>
                      <a:alphaOff val="0"/>
                    </a:prstClr>
                  </a:solidFill>
                </a:rPr>
                <a:t>Engagement into Care Management</a:t>
              </a:r>
            </a:p>
          </p:txBody>
        </p:sp>
        <p:sp>
          <p:nvSpPr>
            <p:cNvPr id="14" name="Freeform 13"/>
            <p:cNvSpPr/>
            <p:nvPr/>
          </p:nvSpPr>
          <p:spPr>
            <a:xfrm>
              <a:off x="4398306" y="2700524"/>
              <a:ext cx="1850094"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347387 w 1736935"/>
                <a:gd name="connsiteY5" fmla="*/ 347387 h 694774"/>
                <a:gd name="connsiteX6" fmla="*/ 0 w 1736935"/>
                <a:gd name="connsiteY6"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935" h="694774">
                  <a:moveTo>
                    <a:pt x="0" y="0"/>
                  </a:moveTo>
                  <a:lnTo>
                    <a:pt x="1389548" y="0"/>
                  </a:lnTo>
                  <a:lnTo>
                    <a:pt x="1736935" y="347387"/>
                  </a:lnTo>
                  <a:lnTo>
                    <a:pt x="1389548" y="694774"/>
                  </a:lnTo>
                  <a:lnTo>
                    <a:pt x="0" y="694774"/>
                  </a:lnTo>
                  <a:lnTo>
                    <a:pt x="347387" y="347387"/>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1393" tIns="29337" rIns="362056" bIns="29337" numCol="1" spcCol="1270" anchor="ctr" anchorCtr="0">
              <a:noAutofit/>
            </a:bodyPr>
            <a:lstStyle/>
            <a:p>
              <a:pPr algn="ctr" defTabSz="488950">
                <a:lnSpc>
                  <a:spcPct val="90000"/>
                </a:lnSpc>
                <a:spcBef>
                  <a:spcPct val="0"/>
                </a:spcBef>
              </a:pPr>
              <a:r>
                <a:rPr lang="en-US" sz="1200" b="1" dirty="0">
                  <a:solidFill>
                    <a:prstClr val="black">
                      <a:hueOff val="0"/>
                      <a:satOff val="0"/>
                      <a:lumOff val="0"/>
                      <a:alphaOff val="0"/>
                    </a:prstClr>
                  </a:solidFill>
                </a:rPr>
                <a:t>Care Management</a:t>
              </a:r>
            </a:p>
            <a:p>
              <a:pPr algn="ctr" defTabSz="488950">
                <a:lnSpc>
                  <a:spcPct val="90000"/>
                </a:lnSpc>
                <a:spcBef>
                  <a:spcPct val="0"/>
                </a:spcBef>
                <a:spcAft>
                  <a:spcPct val="35000"/>
                </a:spcAft>
              </a:pPr>
              <a:r>
                <a:rPr lang="en-US" sz="1200" b="1" dirty="0">
                  <a:solidFill>
                    <a:prstClr val="black">
                      <a:hueOff val="0"/>
                      <a:satOff val="0"/>
                      <a:lumOff val="0"/>
                      <a:alphaOff val="0"/>
                    </a:prstClr>
                  </a:solidFill>
                </a:rPr>
                <a:t>Comprehensive Assessment</a:t>
              </a:r>
            </a:p>
          </p:txBody>
        </p:sp>
        <p:sp>
          <p:nvSpPr>
            <p:cNvPr id="15" name="Freeform 14"/>
            <p:cNvSpPr/>
            <p:nvPr/>
          </p:nvSpPr>
          <p:spPr>
            <a:xfrm>
              <a:off x="5883065" y="2700524"/>
              <a:ext cx="1736935"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347387 w 1736935"/>
                <a:gd name="connsiteY5" fmla="*/ 347387 h 694774"/>
                <a:gd name="connsiteX6" fmla="*/ 0 w 1736935"/>
                <a:gd name="connsiteY6"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935" h="694774">
                  <a:moveTo>
                    <a:pt x="0" y="0"/>
                  </a:moveTo>
                  <a:lnTo>
                    <a:pt x="1389548" y="0"/>
                  </a:lnTo>
                  <a:lnTo>
                    <a:pt x="1736935" y="347387"/>
                  </a:lnTo>
                  <a:lnTo>
                    <a:pt x="1389548" y="694774"/>
                  </a:lnTo>
                  <a:lnTo>
                    <a:pt x="0" y="694774"/>
                  </a:lnTo>
                  <a:lnTo>
                    <a:pt x="347387" y="347387"/>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1393" tIns="29337" rIns="362056" bIns="29337" numCol="1" spcCol="1270" anchor="ctr" anchorCtr="0">
              <a:noAutofit/>
            </a:bodyPr>
            <a:lstStyle/>
            <a:p>
              <a:pPr algn="ctr" defTabSz="488950">
                <a:lnSpc>
                  <a:spcPct val="90000"/>
                </a:lnSpc>
                <a:spcBef>
                  <a:spcPct val="0"/>
                </a:spcBef>
                <a:spcAft>
                  <a:spcPct val="35000"/>
                </a:spcAft>
              </a:pPr>
              <a:r>
                <a:rPr lang="en-US" sz="1200" b="1" dirty="0">
                  <a:solidFill>
                    <a:prstClr val="black">
                      <a:hueOff val="0"/>
                      <a:satOff val="0"/>
                      <a:lumOff val="0"/>
                      <a:alphaOff val="0"/>
                    </a:prstClr>
                  </a:solidFill>
                </a:rPr>
                <a:t>Care Team Formation and Person-Centered Care Planning</a:t>
              </a:r>
            </a:p>
          </p:txBody>
        </p:sp>
        <p:sp>
          <p:nvSpPr>
            <p:cNvPr id="16" name="Freeform 15"/>
            <p:cNvSpPr/>
            <p:nvPr/>
          </p:nvSpPr>
          <p:spPr>
            <a:xfrm>
              <a:off x="7254665" y="2700524"/>
              <a:ext cx="1736935" cy="804676"/>
            </a:xfrm>
            <a:custGeom>
              <a:avLst/>
              <a:gdLst>
                <a:gd name="connsiteX0" fmla="*/ 0 w 1736935"/>
                <a:gd name="connsiteY0" fmla="*/ 0 h 694774"/>
                <a:gd name="connsiteX1" fmla="*/ 1389548 w 1736935"/>
                <a:gd name="connsiteY1" fmla="*/ 0 h 694774"/>
                <a:gd name="connsiteX2" fmla="*/ 1736935 w 1736935"/>
                <a:gd name="connsiteY2" fmla="*/ 347387 h 694774"/>
                <a:gd name="connsiteX3" fmla="*/ 1389548 w 1736935"/>
                <a:gd name="connsiteY3" fmla="*/ 694774 h 694774"/>
                <a:gd name="connsiteX4" fmla="*/ 0 w 1736935"/>
                <a:gd name="connsiteY4" fmla="*/ 694774 h 694774"/>
                <a:gd name="connsiteX5" fmla="*/ 347387 w 1736935"/>
                <a:gd name="connsiteY5" fmla="*/ 347387 h 694774"/>
                <a:gd name="connsiteX6" fmla="*/ 0 w 1736935"/>
                <a:gd name="connsiteY6" fmla="*/ 0 h 69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935" h="694774">
                  <a:moveTo>
                    <a:pt x="0" y="0"/>
                  </a:moveTo>
                  <a:lnTo>
                    <a:pt x="1389548" y="0"/>
                  </a:lnTo>
                  <a:lnTo>
                    <a:pt x="1736935" y="347387"/>
                  </a:lnTo>
                  <a:lnTo>
                    <a:pt x="1389548" y="694774"/>
                  </a:lnTo>
                  <a:lnTo>
                    <a:pt x="0" y="694774"/>
                  </a:lnTo>
                  <a:lnTo>
                    <a:pt x="347387" y="347387"/>
                  </a:lnTo>
                  <a:lnTo>
                    <a:pt x="0" y="0"/>
                  </a:lnTo>
                  <a:close/>
                </a:path>
              </a:pathLst>
            </a:custGeom>
            <a:solidFill>
              <a:schemeClr val="accent1">
                <a:lumMod val="20000"/>
                <a:lumOff val="80000"/>
              </a:schemeClr>
            </a:solidFill>
            <a:ln w="19050">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1393" tIns="29337" rIns="362056" bIns="29337" numCol="1" spcCol="1270" anchor="ctr" anchorCtr="0">
              <a:noAutofit/>
            </a:bodyPr>
            <a:lstStyle/>
            <a:p>
              <a:pPr algn="ctr" defTabSz="488950">
                <a:lnSpc>
                  <a:spcPct val="90000"/>
                </a:lnSpc>
                <a:spcBef>
                  <a:spcPct val="0"/>
                </a:spcBef>
                <a:spcAft>
                  <a:spcPct val="35000"/>
                </a:spcAft>
              </a:pPr>
              <a:r>
                <a:rPr lang="en-US" sz="1200" b="1" dirty="0">
                  <a:solidFill>
                    <a:prstClr val="black">
                      <a:hueOff val="0"/>
                      <a:satOff val="0"/>
                      <a:lumOff val="0"/>
                      <a:alphaOff val="0"/>
                    </a:prstClr>
                  </a:solidFill>
                </a:rPr>
                <a:t>Ongoing Care Management</a:t>
              </a:r>
            </a:p>
          </p:txBody>
        </p:sp>
      </p:grpSp>
      <p:sp>
        <p:nvSpPr>
          <p:cNvPr id="7" name="Rectangle 6"/>
          <p:cNvSpPr/>
          <p:nvPr/>
        </p:nvSpPr>
        <p:spPr>
          <a:xfrm>
            <a:off x="145100" y="2108537"/>
            <a:ext cx="1782865" cy="1015663"/>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BH I/DD Tailored Plan </a:t>
            </a:r>
            <a:r>
              <a:rPr lang="en-US" sz="1200" b="1" dirty="0">
                <a:solidFill>
                  <a:prstClr val="black"/>
                </a:solidFill>
              </a:rPr>
              <a:t>auto-enrolls</a:t>
            </a:r>
            <a:r>
              <a:rPr lang="en-US" sz="1200" dirty="0">
                <a:solidFill>
                  <a:prstClr val="black"/>
                </a:solidFill>
              </a:rPr>
              <a:t> beneficiary into Tailored Care Management; beneficiary has ability to </a:t>
            </a:r>
            <a:r>
              <a:rPr lang="en-US" sz="1200" b="1" dirty="0">
                <a:solidFill>
                  <a:prstClr val="black"/>
                </a:solidFill>
              </a:rPr>
              <a:t>opt out</a:t>
            </a:r>
          </a:p>
        </p:txBody>
      </p:sp>
      <p:sp>
        <p:nvSpPr>
          <p:cNvPr id="18" name="Rectangle 17"/>
          <p:cNvSpPr/>
          <p:nvPr/>
        </p:nvSpPr>
        <p:spPr>
          <a:xfrm>
            <a:off x="1576429" y="4615068"/>
            <a:ext cx="1737360" cy="1569660"/>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BH I/DD Tailored Plan </a:t>
            </a:r>
            <a:r>
              <a:rPr lang="en-US" sz="1200" b="1" dirty="0">
                <a:solidFill>
                  <a:prstClr val="black"/>
                </a:solidFill>
              </a:rPr>
              <a:t>assigns</a:t>
            </a:r>
            <a:r>
              <a:rPr lang="en-US" sz="1200" dirty="0">
                <a:solidFill>
                  <a:prstClr val="black"/>
                </a:solidFill>
              </a:rPr>
              <a:t> each beneficiary to CMA, AMH+, or BH I/DD Tailored Plan for care management; that organization </a:t>
            </a:r>
            <a:r>
              <a:rPr lang="en-US" sz="1200" b="1" dirty="0">
                <a:solidFill>
                  <a:prstClr val="black"/>
                </a:solidFill>
              </a:rPr>
              <a:t>assigns </a:t>
            </a:r>
            <a:r>
              <a:rPr lang="en-US" sz="1200" dirty="0">
                <a:solidFill>
                  <a:prstClr val="black"/>
                </a:solidFill>
              </a:rPr>
              <a:t>beneficiary to a specific care manager*</a:t>
            </a:r>
            <a:endParaRPr lang="en-US" sz="1200" b="1" dirty="0">
              <a:solidFill>
                <a:prstClr val="black"/>
              </a:solidFill>
            </a:endParaRPr>
          </a:p>
        </p:txBody>
      </p:sp>
      <p:sp>
        <p:nvSpPr>
          <p:cNvPr id="19" name="Rectangle 18"/>
          <p:cNvSpPr/>
          <p:nvPr/>
        </p:nvSpPr>
        <p:spPr>
          <a:xfrm>
            <a:off x="2797028" y="2294998"/>
            <a:ext cx="1906673" cy="830997"/>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CMA, AMH+, or BH I/DD Tailored Plan care manager facilitates </a:t>
            </a:r>
            <a:r>
              <a:rPr lang="en-US" sz="1200" b="1" dirty="0">
                <a:solidFill>
                  <a:prstClr val="black"/>
                </a:solidFill>
              </a:rPr>
              <a:t>outreach and engagement</a:t>
            </a:r>
          </a:p>
        </p:txBody>
      </p:sp>
      <p:sp>
        <p:nvSpPr>
          <p:cNvPr id="22" name="Rectangle 21"/>
          <p:cNvSpPr/>
          <p:nvPr/>
        </p:nvSpPr>
        <p:spPr>
          <a:xfrm>
            <a:off x="4114800" y="4615069"/>
            <a:ext cx="2117324" cy="1384995"/>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Care management comprehensive assessment informs </a:t>
            </a:r>
            <a:r>
              <a:rPr lang="en-US" sz="1200" b="1" dirty="0">
                <a:solidFill>
                  <a:prstClr val="black"/>
                </a:solidFill>
              </a:rPr>
              <a:t>care plan </a:t>
            </a:r>
            <a:r>
              <a:rPr lang="en-US" sz="1200" dirty="0"/>
              <a:t>or </a:t>
            </a:r>
            <a:r>
              <a:rPr lang="en-US" sz="1200" b="1" dirty="0"/>
              <a:t>Individual </a:t>
            </a:r>
            <a:r>
              <a:rPr lang="en-US" sz="1200" b="1" dirty="0">
                <a:solidFill>
                  <a:prstClr val="black"/>
                </a:solidFill>
              </a:rPr>
              <a:t>Support Plan (ISP)</a:t>
            </a:r>
            <a:r>
              <a:rPr lang="en-US" sz="1200" dirty="0">
                <a:solidFill>
                  <a:prstClr val="black"/>
                </a:solidFill>
              </a:rPr>
              <a:t>; care manager facilitates completion of care management comprehensive assessment </a:t>
            </a:r>
          </a:p>
        </p:txBody>
      </p:sp>
      <p:sp>
        <p:nvSpPr>
          <p:cNvPr id="23" name="Rectangle 22"/>
          <p:cNvSpPr/>
          <p:nvPr/>
        </p:nvSpPr>
        <p:spPr>
          <a:xfrm>
            <a:off x="7010400" y="4615068"/>
            <a:ext cx="1942570" cy="1200329"/>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Required care management activities will include requirements for </a:t>
            </a:r>
            <a:r>
              <a:rPr lang="en-US" sz="1200" b="1" dirty="0">
                <a:solidFill>
                  <a:prstClr val="black"/>
                </a:solidFill>
              </a:rPr>
              <a:t>contacts</a:t>
            </a:r>
            <a:r>
              <a:rPr lang="en-US" sz="1200" dirty="0">
                <a:solidFill>
                  <a:prstClr val="black"/>
                </a:solidFill>
              </a:rPr>
              <a:t>, </a:t>
            </a:r>
            <a:r>
              <a:rPr lang="en-US" sz="1200" b="1" dirty="0">
                <a:solidFill>
                  <a:prstClr val="black"/>
                </a:solidFill>
              </a:rPr>
              <a:t>care transitions</a:t>
            </a:r>
            <a:r>
              <a:rPr lang="en-US" sz="1200" dirty="0">
                <a:solidFill>
                  <a:prstClr val="black"/>
                </a:solidFill>
              </a:rPr>
              <a:t>, and </a:t>
            </a:r>
            <a:r>
              <a:rPr lang="en-US" sz="1200" b="1" dirty="0">
                <a:solidFill>
                  <a:prstClr val="black"/>
                </a:solidFill>
              </a:rPr>
              <a:t>unmet health-related resource needs</a:t>
            </a:r>
          </a:p>
        </p:txBody>
      </p:sp>
      <p:sp>
        <p:nvSpPr>
          <p:cNvPr id="25" name="Rectangle 24"/>
          <p:cNvSpPr/>
          <p:nvPr/>
        </p:nvSpPr>
        <p:spPr>
          <a:xfrm>
            <a:off x="0" y="6534090"/>
            <a:ext cx="8531948" cy="400110"/>
          </a:xfrm>
          <a:prstGeom prst="rect">
            <a:avLst/>
          </a:prstGeom>
        </p:spPr>
        <p:txBody>
          <a:bodyPr wrap="square">
            <a:spAutoFit/>
          </a:bodyPr>
          <a:lstStyle/>
          <a:p>
            <a:r>
              <a:rPr lang="en-US" sz="1000" dirty="0">
                <a:solidFill>
                  <a:prstClr val="black"/>
                </a:solidFill>
              </a:rPr>
              <a:t>*Innovations and TBI waiver beneficiaries will have the choice of keeping their current care coordinators if the care coordinators meet all of the care manager requirements to serve BH I/DD Tailored Plan beneficiaries and federal requirements for conflict-free case management.</a:t>
            </a:r>
          </a:p>
        </p:txBody>
      </p:sp>
      <p:cxnSp>
        <p:nvCxnSpPr>
          <p:cNvPr id="27" name="Straight Connector 26"/>
          <p:cNvCxnSpPr/>
          <p:nvPr/>
        </p:nvCxnSpPr>
        <p:spPr>
          <a:xfrm>
            <a:off x="914400" y="3125995"/>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62200" y="4267200"/>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29400" y="3124200"/>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50365" y="3123776"/>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24800" y="4267200"/>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81600" y="4267199"/>
            <a:ext cx="0" cy="33652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65417" y="2662111"/>
            <a:ext cx="1927965" cy="461665"/>
          </a:xfrm>
          <a:prstGeom prst="rect">
            <a:avLst/>
          </a:prstGeom>
          <a:solidFill>
            <a:schemeClr val="bg1"/>
          </a:solidFill>
          <a:ln w="19050">
            <a:solidFill>
              <a:schemeClr val="tx1">
                <a:lumMod val="65000"/>
                <a:lumOff val="35000"/>
              </a:schemeClr>
            </a:solidFill>
          </a:ln>
        </p:spPr>
        <p:txBody>
          <a:bodyPr wrap="square">
            <a:spAutoFit/>
          </a:bodyPr>
          <a:lstStyle/>
          <a:p>
            <a:pPr>
              <a:spcAft>
                <a:spcPts val="200"/>
              </a:spcAft>
            </a:pPr>
            <a:r>
              <a:rPr lang="en-US" sz="1200" dirty="0">
                <a:solidFill>
                  <a:prstClr val="black"/>
                </a:solidFill>
              </a:rPr>
              <a:t>Care manager convenes a </a:t>
            </a:r>
            <a:r>
              <a:rPr lang="en-US" sz="1200" b="1" dirty="0">
                <a:solidFill>
                  <a:prstClr val="black"/>
                </a:solidFill>
              </a:rPr>
              <a:t>multidisciplinary care team</a:t>
            </a:r>
          </a:p>
        </p:txBody>
      </p:sp>
    </p:spTree>
    <p:extLst>
      <p:ext uri="{BB962C8B-B14F-4D97-AF65-F5344CB8AC3E}">
        <p14:creationId xmlns:p14="http://schemas.microsoft.com/office/powerpoint/2010/main" val="378936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813800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cs typeface="Times New Roman"/>
              <a:sym typeface="Calibri"/>
            </a:endParaRPr>
          </a:p>
        </p:txBody>
      </p:sp>
      <p:sp>
        <p:nvSpPr>
          <p:cNvPr id="5" name="Rectangle 4"/>
          <p:cNvSpPr/>
          <p:nvPr/>
        </p:nvSpPr>
        <p:spPr bwMode="auto">
          <a:xfrm>
            <a:off x="0" y="1380609"/>
            <a:ext cx="9144000" cy="51926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2" name="Title 1"/>
          <p:cNvSpPr>
            <a:spLocks noGrp="1"/>
          </p:cNvSpPr>
          <p:nvPr>
            <p:ph type="title"/>
          </p:nvPr>
        </p:nvSpPr>
        <p:spPr>
          <a:xfrm>
            <a:off x="0" y="624054"/>
            <a:ext cx="8472446" cy="548640"/>
          </a:xfrm>
        </p:spPr>
        <p:txBody>
          <a:bodyPr vert="horz" lIns="91440" tIns="45720" rIns="91440" bIns="45720" rtlCol="0" anchor="t">
            <a:noAutofit/>
          </a:bodyPr>
          <a:lstStyle/>
          <a:p>
            <a:r>
              <a:rPr lang="en-US" sz="2800" dirty="0"/>
              <a:t>Payment for Care Management</a:t>
            </a:r>
          </a:p>
        </p:txBody>
      </p:sp>
      <p:sp>
        <p:nvSpPr>
          <p:cNvPr id="11" name="Slide Number Placeholder 10"/>
          <p:cNvSpPr>
            <a:spLocks noGrp="1"/>
          </p:cNvSpPr>
          <p:nvPr>
            <p:ph type="sldNum" sz="quarter" idx="15"/>
          </p:nvPr>
        </p:nvSpPr>
        <p:spPr/>
        <p:txBody>
          <a:bodyPr/>
          <a:lstStyle/>
          <a:p>
            <a:fld id="{11F27F3A-B3E9-41ED-AF8F-A365F10BB65F}" type="slidenum">
              <a:rPr lang="en-US" smtClean="0"/>
              <a:pPr/>
              <a:t>9</a:t>
            </a:fld>
            <a:endParaRPr lang="en-US" dirty="0"/>
          </a:p>
        </p:txBody>
      </p:sp>
      <p:sp>
        <p:nvSpPr>
          <p:cNvPr id="21" name="Rectangle 20"/>
          <p:cNvSpPr/>
          <p:nvPr/>
        </p:nvSpPr>
        <p:spPr bwMode="auto">
          <a:xfrm>
            <a:off x="0" y="1219200"/>
            <a:ext cx="9146815" cy="7874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lnSpc>
                <a:spcPct val="85000"/>
              </a:lnSpc>
            </a:pPr>
            <a:r>
              <a:rPr lang="en-US" b="1" dirty="0">
                <a:solidFill>
                  <a:prstClr val="black"/>
                </a:solidFill>
              </a:rPr>
              <a:t>AMH+ practices and CMAs will be paid </a:t>
            </a:r>
            <a:r>
              <a:rPr lang="en-US" b="1" u="sng" dirty="0">
                <a:solidFill>
                  <a:prstClr val="black"/>
                </a:solidFill>
              </a:rPr>
              <a:t>standardized (fixed) PMPM rates</a:t>
            </a:r>
            <a:r>
              <a:rPr lang="en-US" b="1" dirty="0">
                <a:solidFill>
                  <a:prstClr val="black"/>
                </a:solidFill>
              </a:rPr>
              <a:t>, tiered by acuity. These rates will be </a:t>
            </a:r>
            <a:r>
              <a:rPr lang="en-US" b="1" i="1" dirty="0">
                <a:solidFill>
                  <a:prstClr val="black"/>
                </a:solidFill>
              </a:rPr>
              <a:t>significantly higher</a:t>
            </a:r>
            <a:r>
              <a:rPr lang="en-US" b="1" dirty="0">
                <a:solidFill>
                  <a:prstClr val="black"/>
                </a:solidFill>
              </a:rPr>
              <a:t> than Standard Plan care management rates.</a:t>
            </a:r>
          </a:p>
        </p:txBody>
      </p:sp>
      <p:grpSp>
        <p:nvGrpSpPr>
          <p:cNvPr id="9" name="Group 8"/>
          <p:cNvGrpSpPr/>
          <p:nvPr/>
        </p:nvGrpSpPr>
        <p:grpSpPr>
          <a:xfrm>
            <a:off x="124166" y="2053106"/>
            <a:ext cx="8867433" cy="4417544"/>
            <a:chOff x="462805" y="681506"/>
            <a:chExt cx="7545400" cy="4417544"/>
          </a:xfrm>
        </p:grpSpPr>
        <p:grpSp>
          <p:nvGrpSpPr>
            <p:cNvPr id="10" name="Group 9"/>
            <p:cNvGrpSpPr/>
            <p:nvPr/>
          </p:nvGrpSpPr>
          <p:grpSpPr>
            <a:xfrm>
              <a:off x="462805" y="681506"/>
              <a:ext cx="7545400" cy="4417544"/>
              <a:chOff x="462805" y="681506"/>
              <a:chExt cx="7545400" cy="4417544"/>
            </a:xfrm>
          </p:grpSpPr>
          <p:sp>
            <p:nvSpPr>
              <p:cNvPr id="13" name="Rectangle 12"/>
              <p:cNvSpPr/>
              <p:nvPr/>
            </p:nvSpPr>
            <p:spPr>
              <a:xfrm>
                <a:off x="462805" y="681506"/>
                <a:ext cx="7545400" cy="44175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4" name="Group 13"/>
              <p:cNvGrpSpPr/>
              <p:nvPr/>
            </p:nvGrpSpPr>
            <p:grpSpPr>
              <a:xfrm>
                <a:off x="3493121" y="3886200"/>
                <a:ext cx="1265485" cy="1143001"/>
                <a:chOff x="3493121" y="3886200"/>
                <a:chExt cx="1265485" cy="1143001"/>
              </a:xfrm>
            </p:grpSpPr>
            <p:sp>
              <p:nvSpPr>
                <p:cNvPr id="34" name="Rectangle 33"/>
                <p:cNvSpPr/>
                <p:nvPr/>
              </p:nvSpPr>
              <p:spPr>
                <a:xfrm>
                  <a:off x="3493121" y="3900857"/>
                  <a:ext cx="1265484" cy="1128344"/>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sp>
              <p:nvSpPr>
                <p:cNvPr id="35" name="TextBox 34"/>
                <p:cNvSpPr txBox="1"/>
                <p:nvPr/>
              </p:nvSpPr>
              <p:spPr>
                <a:xfrm>
                  <a:off x="3493122" y="4495800"/>
                  <a:ext cx="1265484" cy="246221"/>
                </a:xfrm>
                <a:prstGeom prst="rect">
                  <a:avLst/>
                </a:prstGeom>
                <a:noFill/>
              </p:spPr>
              <p:txBody>
                <a:bodyPr wrap="square" rtlCol="0">
                  <a:spAutoFit/>
                </a:bodyPr>
                <a:lstStyle/>
                <a:p>
                  <a:pPr algn="ctr"/>
                  <a:r>
                    <a:rPr lang="en-US" sz="1000" b="1" dirty="0">
                      <a:solidFill>
                        <a:prstClr val="black"/>
                      </a:solidFill>
                    </a:rPr>
                    <a:t>AMH+ Practice/CMA</a:t>
                  </a:r>
                </a:p>
              </p:txBody>
            </p:sp>
            <p:pic>
              <p:nvPicPr>
                <p:cNvPr id="36" name="Picture 4" descr="http://icons.iconarchive.com/icons/aha-soft/large-home/512/Drugstore-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757923" y="3886200"/>
                  <a:ext cx="735887" cy="6793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16509" y="967740"/>
                <a:ext cx="1265485" cy="3888032"/>
                <a:chOff x="79302" y="539378"/>
                <a:chExt cx="1265485" cy="3888032"/>
              </a:xfrm>
            </p:grpSpPr>
            <p:sp>
              <p:nvSpPr>
                <p:cNvPr id="30" name="Rectangle 29"/>
                <p:cNvSpPr/>
                <p:nvPr/>
              </p:nvSpPr>
              <p:spPr>
                <a:xfrm>
                  <a:off x="79302" y="539378"/>
                  <a:ext cx="1265484" cy="99688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pic>
              <p:nvPicPr>
                <p:cNvPr id="31" name="Picture 4" descr="https://static.thenounproject.com/png/481148-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653" y="578142"/>
                  <a:ext cx="761110" cy="7543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07311" y="1275773"/>
                  <a:ext cx="980672" cy="246221"/>
                </a:xfrm>
                <a:prstGeom prst="rect">
                  <a:avLst/>
                </a:prstGeom>
                <a:noFill/>
              </p:spPr>
              <p:txBody>
                <a:bodyPr wrap="square" rtlCol="0">
                  <a:spAutoFit/>
                </a:bodyPr>
                <a:lstStyle/>
                <a:p>
                  <a:pPr algn="ctr"/>
                  <a:r>
                    <a:rPr lang="en-US" sz="1000" b="1" dirty="0">
                      <a:solidFill>
                        <a:prstClr val="black"/>
                      </a:solidFill>
                    </a:rPr>
                    <a:t>The Department</a:t>
                  </a:r>
                </a:p>
              </p:txBody>
            </p:sp>
            <p:sp>
              <p:nvSpPr>
                <p:cNvPr id="33" name="Rectangle 32"/>
                <p:cNvSpPr/>
                <p:nvPr/>
              </p:nvSpPr>
              <p:spPr>
                <a:xfrm>
                  <a:off x="79303" y="3430530"/>
                  <a:ext cx="1265484" cy="99688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grpSp>
          <p:sp>
            <p:nvSpPr>
              <p:cNvPr id="16" name="Rectangle 15"/>
              <p:cNvSpPr/>
              <p:nvPr/>
            </p:nvSpPr>
            <p:spPr bwMode="auto">
              <a:xfrm>
                <a:off x="2016937" y="967740"/>
                <a:ext cx="2741668" cy="996880"/>
              </a:xfrm>
              <a:prstGeom prst="rect">
                <a:avLst/>
              </a:prstGeom>
              <a:solidFill>
                <a:schemeClr val="bg1">
                  <a:lumMod val="95000"/>
                </a:schemeClr>
              </a:solidFill>
              <a:ln w="25400" cap="flat" cmpd="sng" algn="ctr">
                <a:solidFill>
                  <a:srgbClr val="336699"/>
                </a:solidFill>
                <a:prstDash val="dash"/>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defTabSz="1019175" fontAlgn="base">
                  <a:spcAft>
                    <a:spcPts val="300"/>
                  </a:spcAft>
                </a:pPr>
                <a:r>
                  <a:rPr lang="en-US" sz="1200" b="1" dirty="0">
                    <a:solidFill>
                      <a:prstClr val="black"/>
                    </a:solidFill>
                  </a:rPr>
                  <a:t>The Department </a:t>
                </a:r>
                <a:r>
                  <a:rPr lang="en-US" sz="1200" dirty="0">
                    <a:solidFill>
                      <a:prstClr val="black"/>
                    </a:solidFill>
                  </a:rPr>
                  <a:t>pays a care management PMPM </a:t>
                </a:r>
                <a:r>
                  <a:rPr lang="en-US" sz="1200" u="sng" dirty="0">
                    <a:solidFill>
                      <a:prstClr val="black"/>
                    </a:solidFill>
                  </a:rPr>
                  <a:t>separate from the capitation rate</a:t>
                </a:r>
                <a:r>
                  <a:rPr lang="en-US" sz="1200" dirty="0">
                    <a:solidFill>
                      <a:prstClr val="black"/>
                    </a:solidFill>
                  </a:rPr>
                  <a:t> based on care management claims submitted for enrollees actively engaged in care management.</a:t>
                </a:r>
              </a:p>
            </p:txBody>
          </p:sp>
          <p:sp>
            <p:nvSpPr>
              <p:cNvPr id="17" name="Rectangle 16"/>
              <p:cNvSpPr/>
              <p:nvPr/>
            </p:nvSpPr>
            <p:spPr bwMode="auto">
              <a:xfrm>
                <a:off x="3446580" y="2417202"/>
                <a:ext cx="3096548" cy="1031071"/>
              </a:xfrm>
              <a:prstGeom prst="rect">
                <a:avLst/>
              </a:prstGeom>
              <a:solidFill>
                <a:schemeClr val="bg1">
                  <a:lumMod val="95000"/>
                </a:schemeClr>
              </a:solidFill>
              <a:ln w="25400" cap="flat" cmpd="sng" algn="ctr">
                <a:solidFill>
                  <a:srgbClr val="336699"/>
                </a:solidFill>
                <a:prstDash val="dash"/>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defTabSz="1019175" fontAlgn="base">
                  <a:spcAft>
                    <a:spcPts val="300"/>
                  </a:spcAft>
                </a:pPr>
                <a:r>
                  <a:rPr lang="en-US" sz="1200" b="1" dirty="0">
                    <a:solidFill>
                      <a:prstClr val="black"/>
                    </a:solidFill>
                  </a:rPr>
                  <a:t>BH I/DD Tailored Plan </a:t>
                </a:r>
                <a:r>
                  <a:rPr lang="en-US" sz="1200" dirty="0">
                    <a:solidFill>
                      <a:prstClr val="black"/>
                    </a:solidFill>
                  </a:rPr>
                  <a:t>pays AMH+ practices and CMAs </a:t>
                </a:r>
                <a:r>
                  <a:rPr lang="en-US" sz="1200" dirty="0"/>
                  <a:t>PMPM for </a:t>
                </a:r>
                <a:r>
                  <a:rPr lang="en-US" sz="1200" dirty="0">
                    <a:solidFill>
                      <a:prstClr val="black"/>
                    </a:solidFill>
                  </a:rPr>
                  <a:t>care management, tiered by acuity level; submits claims for care management to the Department. Retains care management PMPM if providing care management directly.</a:t>
                </a:r>
                <a:r>
                  <a:rPr lang="en-US" sz="1200" dirty="0">
                    <a:solidFill>
                      <a:srgbClr val="FF0000"/>
                    </a:solidFill>
                  </a:rPr>
                  <a:t> </a:t>
                </a:r>
                <a:endParaRPr lang="en-US" sz="1200" i="1" dirty="0">
                  <a:solidFill>
                    <a:prstClr val="black"/>
                  </a:solidFill>
                </a:endParaRPr>
              </a:p>
            </p:txBody>
          </p:sp>
          <p:cxnSp>
            <p:nvCxnSpPr>
              <p:cNvPr id="18" name="Elbow Connector 17"/>
              <p:cNvCxnSpPr/>
              <p:nvPr/>
            </p:nvCxnSpPr>
            <p:spPr>
              <a:xfrm rot="16200000" flipH="1">
                <a:off x="1338528" y="2098789"/>
                <a:ext cx="812580" cy="544243"/>
              </a:xfrm>
              <a:prstGeom prst="bentConnector3">
                <a:avLst>
                  <a:gd name="adj1" fmla="val 99567"/>
                </a:avLst>
              </a:prstGeom>
              <a:ln w="254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901693" y="3900856"/>
                <a:ext cx="1828800" cy="1128343"/>
              </a:xfrm>
              <a:prstGeom prst="rect">
                <a:avLst/>
              </a:prstGeom>
              <a:solidFill>
                <a:schemeClr val="accent6">
                  <a:lumMod val="40000"/>
                  <a:lumOff val="60000"/>
                </a:schemeClr>
              </a:solidFill>
              <a:ln w="25400" cap="flat" cmpd="sng" algn="ctr">
                <a:solidFill>
                  <a:srgbClr val="336699"/>
                </a:solidFill>
                <a:prstDash val="dash"/>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r>
                  <a:rPr lang="en-US" sz="1200" b="1" dirty="0">
                    <a:solidFill>
                      <a:prstClr val="black"/>
                    </a:solidFill>
                  </a:rPr>
                  <a:t>AMH+ practice or CMA </a:t>
                </a:r>
                <a:r>
                  <a:rPr lang="en-US" sz="1200" dirty="0">
                    <a:solidFill>
                      <a:prstClr val="black"/>
                    </a:solidFill>
                  </a:rPr>
                  <a:t>submits monthly claims to BH I/DD Tailored Plans for care management payments.</a:t>
                </a:r>
              </a:p>
            </p:txBody>
          </p:sp>
          <p:cxnSp>
            <p:nvCxnSpPr>
              <p:cNvPr id="20" name="Elbow Connector 19"/>
              <p:cNvCxnSpPr/>
              <p:nvPr/>
            </p:nvCxnSpPr>
            <p:spPr>
              <a:xfrm rot="16200000" flipV="1">
                <a:off x="991345" y="1988772"/>
                <a:ext cx="1087623" cy="1039319"/>
              </a:xfrm>
              <a:prstGeom prst="bentConnector3">
                <a:avLst>
                  <a:gd name="adj1" fmla="val -1044"/>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2814710" y="3555744"/>
                <a:ext cx="812580" cy="544243"/>
              </a:xfrm>
              <a:prstGeom prst="bentConnector3">
                <a:avLst>
                  <a:gd name="adj1" fmla="val 99567"/>
                </a:avLst>
              </a:prstGeom>
              <a:ln w="254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V="1">
                <a:off x="2405065" y="3459574"/>
                <a:ext cx="1087623" cy="1039319"/>
              </a:xfrm>
              <a:prstGeom prst="bentConnector3">
                <a:avLst>
                  <a:gd name="adj1" fmla="val -1044"/>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054814" y="2434299"/>
                <a:ext cx="1265484" cy="996880"/>
                <a:chOff x="3149092" y="1760983"/>
                <a:chExt cx="1265484" cy="996880"/>
              </a:xfrm>
            </p:grpSpPr>
            <p:sp>
              <p:nvSpPr>
                <p:cNvPr id="27" name="Rectangle 26"/>
                <p:cNvSpPr/>
                <p:nvPr/>
              </p:nvSpPr>
              <p:spPr>
                <a:xfrm>
                  <a:off x="3149092" y="1760983"/>
                  <a:ext cx="1265484" cy="99688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endParaRPr>
                </a:p>
              </p:txBody>
            </p:sp>
            <p:sp>
              <p:nvSpPr>
                <p:cNvPr id="28" name="TextBox 27"/>
                <p:cNvSpPr txBox="1"/>
                <p:nvPr/>
              </p:nvSpPr>
              <p:spPr>
                <a:xfrm>
                  <a:off x="3149093" y="2378927"/>
                  <a:ext cx="1262733" cy="369332"/>
                </a:xfrm>
                <a:prstGeom prst="rect">
                  <a:avLst/>
                </a:prstGeom>
                <a:noFill/>
              </p:spPr>
              <p:txBody>
                <a:bodyPr wrap="square" rtlCol="0">
                  <a:spAutoFit/>
                </a:bodyPr>
                <a:lstStyle/>
                <a:p>
                  <a:pPr algn="ctr"/>
                  <a:r>
                    <a:rPr lang="en-US" sz="900" b="1" dirty="0">
                      <a:solidFill>
                        <a:prstClr val="black"/>
                      </a:solidFill>
                    </a:rPr>
                    <a:t>BH I/DD Tailored Plan</a:t>
                  </a:r>
                </a:p>
                <a:p>
                  <a:pPr algn="ctr"/>
                  <a:r>
                    <a:rPr lang="en-US" sz="900" b="1" dirty="0">
                      <a:solidFill>
                        <a:prstClr val="black"/>
                      </a:solidFill>
                    </a:rPr>
                    <a:t>(Health Home)</a:t>
                  </a:r>
                </a:p>
              </p:txBody>
            </p:sp>
            <p:pic>
              <p:nvPicPr>
                <p:cNvPr id="29" name="Picture 43" descr="C:\Users\NIpakchi\Desktop\icons\company-building-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933" y="1760983"/>
                  <a:ext cx="685800" cy="6858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5" name="Elbow Connector 24"/>
              <p:cNvCxnSpPr/>
              <p:nvPr/>
            </p:nvCxnSpPr>
            <p:spPr>
              <a:xfrm flipV="1">
                <a:off x="1272233" y="4319881"/>
                <a:ext cx="544241" cy="2"/>
              </a:xfrm>
              <a:prstGeom prst="bentConnector3">
                <a:avLst>
                  <a:gd name="adj1" fmla="val 50000"/>
                </a:avLst>
              </a:prstGeom>
              <a:ln w="254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1272233" y="4604265"/>
                <a:ext cx="519942" cy="1"/>
              </a:xfrm>
              <a:prstGeom prst="bentConnector3">
                <a:avLst>
                  <a:gd name="adj1" fmla="val 50000"/>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16509" y="3900857"/>
              <a:ext cx="655723" cy="815608"/>
            </a:xfrm>
            <a:prstGeom prst="rect">
              <a:avLst/>
            </a:prstGeom>
            <a:noFill/>
          </p:spPr>
          <p:txBody>
            <a:bodyPr wrap="square" rtlCol="0">
              <a:spAutoFit/>
            </a:bodyPr>
            <a:lstStyle/>
            <a:p>
              <a:r>
                <a:rPr lang="en-US" sz="1100" b="1" u="sng" dirty="0">
                  <a:solidFill>
                    <a:prstClr val="black"/>
                  </a:solidFill>
                </a:rPr>
                <a:t>Key</a:t>
              </a:r>
            </a:p>
            <a:p>
              <a:endParaRPr lang="en-US" sz="900" b="1" u="sng" dirty="0">
                <a:solidFill>
                  <a:prstClr val="black"/>
                </a:solidFill>
              </a:endParaRPr>
            </a:p>
            <a:p>
              <a:r>
                <a:rPr lang="en-US" sz="900" b="1" dirty="0">
                  <a:solidFill>
                    <a:prstClr val="black"/>
                  </a:solidFill>
                </a:rPr>
                <a:t>Payments</a:t>
              </a:r>
            </a:p>
            <a:p>
              <a:endParaRPr lang="en-US" sz="900" b="1" dirty="0">
                <a:solidFill>
                  <a:prstClr val="black"/>
                </a:solidFill>
              </a:endParaRPr>
            </a:p>
            <a:p>
              <a:r>
                <a:rPr lang="en-US" sz="900" b="1" dirty="0">
                  <a:solidFill>
                    <a:prstClr val="black"/>
                  </a:solidFill>
                </a:rPr>
                <a:t>Claims</a:t>
              </a:r>
            </a:p>
          </p:txBody>
        </p:sp>
      </p:grpSp>
      <p:graphicFrame>
        <p:nvGraphicFramePr>
          <p:cNvPr id="6" name="Table 5">
            <a:extLst>
              <a:ext uri="{FF2B5EF4-FFF2-40B4-BE49-F238E27FC236}">
                <a16:creationId xmlns:a16="http://schemas.microsoft.com/office/drawing/2014/main" id="{2489D86B-B1ED-46A2-ABB4-A3222ABBEE11}"/>
              </a:ext>
            </a:extLst>
          </p:cNvPr>
          <p:cNvGraphicFramePr>
            <a:graphicFrameLocks noGrp="1"/>
          </p:cNvGraphicFramePr>
          <p:nvPr>
            <p:extLst>
              <p:ext uri="{D42A27DB-BD31-4B8C-83A1-F6EECF244321}">
                <p14:modId xmlns:p14="http://schemas.microsoft.com/office/powerpoint/2010/main" val="3662146636"/>
              </p:ext>
            </p:extLst>
          </p:nvPr>
        </p:nvGraphicFramePr>
        <p:xfrm>
          <a:off x="5453776" y="2081620"/>
          <a:ext cx="3170579" cy="1653540"/>
        </p:xfrm>
        <a:graphic>
          <a:graphicData uri="http://schemas.openxmlformats.org/drawingml/2006/table">
            <a:tbl>
              <a:tblPr firstRow="1" bandRow="1">
                <a:tableStyleId>{073A0DAA-6AF3-43AB-8588-CEC1D06C72B9}</a:tableStyleId>
              </a:tblPr>
              <a:tblGrid>
                <a:gridCol w="1659354">
                  <a:extLst>
                    <a:ext uri="{9D8B030D-6E8A-4147-A177-3AD203B41FA5}">
                      <a16:colId xmlns:a16="http://schemas.microsoft.com/office/drawing/2014/main" val="1037697292"/>
                    </a:ext>
                  </a:extLst>
                </a:gridCol>
                <a:gridCol w="1511225">
                  <a:extLst>
                    <a:ext uri="{9D8B030D-6E8A-4147-A177-3AD203B41FA5}">
                      <a16:colId xmlns:a16="http://schemas.microsoft.com/office/drawing/2014/main" val="149864056"/>
                    </a:ext>
                  </a:extLst>
                </a:gridCol>
              </a:tblGrid>
              <a:tr h="161192">
                <a:tc>
                  <a:txBody>
                    <a:bodyPr/>
                    <a:lstStyle/>
                    <a:p>
                      <a:r>
                        <a:rPr lang="en-US" sz="950" dirty="0"/>
                        <a:t>Acuity Tier</a:t>
                      </a:r>
                    </a:p>
                  </a:txBody>
                  <a:tcPr/>
                </a:tc>
                <a:tc>
                  <a:txBody>
                    <a:bodyPr/>
                    <a:lstStyle/>
                    <a:p>
                      <a:r>
                        <a:rPr lang="en-US" sz="950" i="1" u="sng" dirty="0"/>
                        <a:t>Illustrative</a:t>
                      </a:r>
                      <a:r>
                        <a:rPr lang="en-US" sz="950" dirty="0"/>
                        <a:t> Rates in RFA</a:t>
                      </a:r>
                    </a:p>
                  </a:txBody>
                  <a:tcPr/>
                </a:tc>
                <a:extLst>
                  <a:ext uri="{0D108BD9-81ED-4DB2-BD59-A6C34878D82A}">
                    <a16:rowId xmlns:a16="http://schemas.microsoft.com/office/drawing/2014/main" val="1898020646"/>
                  </a:ext>
                </a:extLst>
              </a:tr>
              <a:tr h="161192">
                <a:tc>
                  <a:txBody>
                    <a:bodyPr/>
                    <a:lstStyle/>
                    <a:p>
                      <a:r>
                        <a:rPr lang="en-US" sz="950" dirty="0"/>
                        <a:t>BH, Low Acuity</a:t>
                      </a:r>
                    </a:p>
                  </a:txBody>
                  <a:tcPr/>
                </a:tc>
                <a:tc>
                  <a:txBody>
                    <a:bodyPr/>
                    <a:lstStyle/>
                    <a:p>
                      <a:r>
                        <a:rPr lang="en-US" sz="950" dirty="0"/>
                        <a:t>$160</a:t>
                      </a:r>
                    </a:p>
                  </a:txBody>
                  <a:tcPr/>
                </a:tc>
                <a:extLst>
                  <a:ext uri="{0D108BD9-81ED-4DB2-BD59-A6C34878D82A}">
                    <a16:rowId xmlns:a16="http://schemas.microsoft.com/office/drawing/2014/main" val="2207651488"/>
                  </a:ext>
                </a:extLst>
              </a:tr>
              <a:tr h="161192">
                <a:tc>
                  <a:txBody>
                    <a:bodyPr/>
                    <a:lstStyle/>
                    <a:p>
                      <a:r>
                        <a:rPr lang="en-US" sz="950" dirty="0"/>
                        <a:t>BH, Moderate Acuity</a:t>
                      </a:r>
                    </a:p>
                  </a:txBody>
                  <a:tcPr/>
                </a:tc>
                <a:tc>
                  <a:txBody>
                    <a:bodyPr/>
                    <a:lstStyle/>
                    <a:p>
                      <a:r>
                        <a:rPr lang="en-US" sz="950" dirty="0"/>
                        <a:t>$260</a:t>
                      </a:r>
                    </a:p>
                  </a:txBody>
                  <a:tcPr/>
                </a:tc>
                <a:extLst>
                  <a:ext uri="{0D108BD9-81ED-4DB2-BD59-A6C34878D82A}">
                    <a16:rowId xmlns:a16="http://schemas.microsoft.com/office/drawing/2014/main" val="3821082760"/>
                  </a:ext>
                </a:extLst>
              </a:tr>
              <a:tr h="161192">
                <a:tc>
                  <a:txBody>
                    <a:bodyPr/>
                    <a:lstStyle/>
                    <a:p>
                      <a:r>
                        <a:rPr lang="en-US" sz="950" dirty="0"/>
                        <a:t>BH, High Acuity</a:t>
                      </a:r>
                    </a:p>
                  </a:txBody>
                  <a:tcPr/>
                </a:tc>
                <a:tc>
                  <a:txBody>
                    <a:bodyPr/>
                    <a:lstStyle/>
                    <a:p>
                      <a:r>
                        <a:rPr lang="en-US" sz="950" dirty="0"/>
                        <a:t>$360</a:t>
                      </a:r>
                    </a:p>
                  </a:txBody>
                  <a:tcPr/>
                </a:tc>
                <a:extLst>
                  <a:ext uri="{0D108BD9-81ED-4DB2-BD59-A6C34878D82A}">
                    <a16:rowId xmlns:a16="http://schemas.microsoft.com/office/drawing/2014/main" val="3985543907"/>
                  </a:ext>
                </a:extLst>
              </a:tr>
              <a:tr h="161192">
                <a:tc>
                  <a:txBody>
                    <a:bodyPr/>
                    <a:lstStyle/>
                    <a:p>
                      <a:r>
                        <a:rPr lang="en-US" sz="950" dirty="0"/>
                        <a:t>I/DD or TBI, Low Acuity</a:t>
                      </a:r>
                    </a:p>
                  </a:txBody>
                  <a:tcPr/>
                </a:tc>
                <a:tc>
                  <a:txBody>
                    <a:bodyPr/>
                    <a:lstStyle/>
                    <a:p>
                      <a:r>
                        <a:rPr lang="en-US" sz="950" dirty="0"/>
                        <a:t>$90</a:t>
                      </a:r>
                    </a:p>
                  </a:txBody>
                  <a:tcPr/>
                </a:tc>
                <a:extLst>
                  <a:ext uri="{0D108BD9-81ED-4DB2-BD59-A6C34878D82A}">
                    <a16:rowId xmlns:a16="http://schemas.microsoft.com/office/drawing/2014/main" val="1064781928"/>
                  </a:ext>
                </a:extLst>
              </a:tr>
              <a:tr h="161192">
                <a:tc>
                  <a:txBody>
                    <a:bodyPr/>
                    <a:lstStyle/>
                    <a:p>
                      <a:r>
                        <a:rPr lang="en-US" sz="950" dirty="0"/>
                        <a:t>I/DD or TBI, Moderate Acuity</a:t>
                      </a:r>
                    </a:p>
                  </a:txBody>
                  <a:tcPr/>
                </a:tc>
                <a:tc>
                  <a:txBody>
                    <a:bodyPr/>
                    <a:lstStyle/>
                    <a:p>
                      <a:r>
                        <a:rPr lang="en-US" sz="950" dirty="0"/>
                        <a:t>$260</a:t>
                      </a:r>
                    </a:p>
                  </a:txBody>
                  <a:tcPr/>
                </a:tc>
                <a:extLst>
                  <a:ext uri="{0D108BD9-81ED-4DB2-BD59-A6C34878D82A}">
                    <a16:rowId xmlns:a16="http://schemas.microsoft.com/office/drawing/2014/main" val="3710635998"/>
                  </a:ext>
                </a:extLst>
              </a:tr>
              <a:tr h="161192">
                <a:tc>
                  <a:txBody>
                    <a:bodyPr/>
                    <a:lstStyle/>
                    <a:p>
                      <a:r>
                        <a:rPr lang="en-US" sz="950" dirty="0"/>
                        <a:t>I/DD or TBI, High Acuity</a:t>
                      </a:r>
                    </a:p>
                  </a:txBody>
                  <a:tcPr/>
                </a:tc>
                <a:tc>
                  <a:txBody>
                    <a:bodyPr/>
                    <a:lstStyle/>
                    <a:p>
                      <a:r>
                        <a:rPr lang="en-US" sz="950" dirty="0"/>
                        <a:t>$320 </a:t>
                      </a:r>
                    </a:p>
                  </a:txBody>
                  <a:tcPr/>
                </a:tc>
                <a:extLst>
                  <a:ext uri="{0D108BD9-81ED-4DB2-BD59-A6C34878D82A}">
                    <a16:rowId xmlns:a16="http://schemas.microsoft.com/office/drawing/2014/main" val="1900202936"/>
                  </a:ext>
                </a:extLst>
              </a:tr>
            </a:tbl>
          </a:graphicData>
        </a:graphic>
      </p:graphicFrame>
      <p:sp>
        <p:nvSpPr>
          <p:cNvPr id="39" name="Rounded Rectangular Callout 4">
            <a:extLst>
              <a:ext uri="{FF2B5EF4-FFF2-40B4-BE49-F238E27FC236}">
                <a16:creationId xmlns:a16="http://schemas.microsoft.com/office/drawing/2014/main" id="{BE0F2F54-B3CD-4B56-9413-23C90842F6AD}"/>
              </a:ext>
            </a:extLst>
          </p:cNvPr>
          <p:cNvSpPr/>
          <p:nvPr/>
        </p:nvSpPr>
        <p:spPr>
          <a:xfrm>
            <a:off x="7334377" y="3763674"/>
            <a:ext cx="1618794" cy="506781"/>
          </a:xfrm>
          <a:prstGeom prst="wedgeRoundRectCallout">
            <a:avLst>
              <a:gd name="adj1" fmla="val 558"/>
              <a:gd name="adj2" fmla="val -74083"/>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i="1" dirty="0">
                <a:solidFill>
                  <a:schemeClr val="tx1"/>
                </a:solidFill>
              </a:rPr>
              <a:t>The Department will release more information about payment rates in the future.</a:t>
            </a:r>
          </a:p>
        </p:txBody>
      </p:sp>
    </p:spTree>
    <p:extLst>
      <p:ext uri="{BB962C8B-B14F-4D97-AF65-F5344CB8AC3E}">
        <p14:creationId xmlns:p14="http://schemas.microsoft.com/office/powerpoint/2010/main" val="711678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XvTnM_UB7WwEFOzZ8iRF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GCpgrXXRquWmhtb8Yog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GCpgrXXRquWmhtb8Yogp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MztUYnBHQg6Ay7uKf0NRg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ztUYnBHQg6Ay7uKf0NR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MztUYnBHQg6Ay7uKf0NRg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l7R3m1pwNLe5bYJLBptc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TYuxy8rCTyMtGuFydiQA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07F1SaEirZgA76vuzuXG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TYuxy8rCTyMtGuFydiQA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kO2oSPOYLirboQpUnWvWk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nGCpgrXXRquWmhtb8Yog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82j_Okh_UmhBTbY4Opp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heme/theme1.xml><?xml version="1.0" encoding="utf-8"?>
<a:theme xmlns:a="http://schemas.openxmlformats.org/drawingml/2006/main" name="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lumMod val="60000"/>
            <a:lumOff val="40000"/>
          </a:schemeClr>
        </a:solidFill>
        <a:ln w="9525" cap="flat" cmpd="sng" algn="ctr">
          <a:noFill/>
          <a:prstDash val="solid"/>
          <a:round/>
          <a:headEnd type="none" w="med" len="med"/>
          <a:tailEnd type="none" w="med" len="med"/>
        </a:ln>
        <a:effectLst/>
      </a:spPr>
      <a:bodyPr vert="horz" wrap="square" lIns="274320" tIns="50929" rIns="274320" bIns="50929" numCol="1" rtlCol="0" anchor="ctr" anchorCtr="0" compatLnSpc="1">
        <a:prstTxWarp prst="textNoShape">
          <a:avLst/>
        </a:prstTxWarp>
      </a:bodyPr>
      <a:lstStyle>
        <a:defPPr algn="ctr">
          <a:defRPr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0" algn="ctr">
          <a:solidFill>
            <a:srgbClr val="808080"/>
          </a:solidFill>
          <a:round/>
          <a:headEnd/>
          <a:tailEnd/>
        </a:ln>
        <a:effectLst/>
      </a:spPr>
      <a:bodyPr/>
      <a:lstStyle>
        <a:defPPr>
          <a:defRPr sz="900">
            <a:latin typeface="Calibri" pitchFamily="34" charset="0"/>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lumMod val="60000"/>
            <a:lumOff val="40000"/>
          </a:schemeClr>
        </a:solidFill>
        <a:ln w="9525" cap="flat" cmpd="sng" algn="ctr">
          <a:noFill/>
          <a:prstDash val="solid"/>
          <a:round/>
          <a:headEnd type="none" w="med" len="med"/>
          <a:tailEnd type="none" w="med" len="med"/>
        </a:ln>
        <a:effectLst/>
      </a:spPr>
      <a:bodyPr vert="horz" wrap="square" lIns="274320" tIns="50929" rIns="274320" bIns="50929" numCol="1" rtlCol="0" anchor="ctr" anchorCtr="0" compatLnSpc="1">
        <a:prstTxWarp prst="textNoShape">
          <a:avLst/>
        </a:prstTxWarp>
      </a:bodyPr>
      <a:lstStyle>
        <a:defPPr algn="ctr">
          <a:defRPr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lumMod val="60000"/>
            <a:lumOff val="40000"/>
          </a:schemeClr>
        </a:solidFill>
        <a:ln w="9525" cap="flat" cmpd="sng" algn="ctr">
          <a:noFill/>
          <a:prstDash val="solid"/>
          <a:round/>
          <a:headEnd type="none" w="med" len="med"/>
          <a:tailEnd type="none" w="med" len="med"/>
        </a:ln>
        <a:effectLst/>
      </a:spPr>
      <a:bodyPr vert="horz" wrap="square" lIns="274320" tIns="50929" rIns="274320" bIns="50929" numCol="1" rtlCol="0" anchor="ctr" anchorCtr="0" compatLnSpc="1">
        <a:prstTxWarp prst="textNoShape">
          <a:avLst/>
        </a:prstTxWarp>
      </a:bodyPr>
      <a:lstStyle>
        <a:defPPr algn="ctr">
          <a:defRPr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_Original">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0" algn="ctr">
          <a:solidFill>
            <a:srgbClr val="808080"/>
          </a:solidFill>
          <a:round/>
          <a:headEnd/>
          <a:tailEnd/>
        </a:ln>
        <a:effectLst/>
      </a:spPr>
      <a:bodyPr/>
      <a:lstStyle>
        <a:defPPr>
          <a:defRPr sz="900">
            <a:latin typeface="Calibri" pitchFamily="34" charset="0"/>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 E a s t ! 2 0 5 9 2 7 5 5 3 . 3 < / d o c u m e n t i d >  
     < s e n d e r i d > M L I P S O N < / s e n d e r i d >  
     < s e n d e r e m a i l > M L I P S O N @ M A N A T T . C O M < / s e n d e r e m a i l >  
     < l a s t m o d i f i e d > 2 0 2 0 - 1 2 - 1 6 T 1 8 : 3 7 : 4 0 . 0 0 0 0 0 0 0 - 0 5 : 0 0 < / l a s t m o d i f i e d >  
     < d a t a b a s e > E a s t < / 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4D01FB9E91DF4790182251A53D315A" ma:contentTypeVersion="10" ma:contentTypeDescription="Create a new document." ma:contentTypeScope="" ma:versionID="921e452a2c168dc20ad38c8aa3f9921b">
  <xsd:schema xmlns:xsd="http://www.w3.org/2001/XMLSchema" xmlns:xs="http://www.w3.org/2001/XMLSchema" xmlns:p="http://schemas.microsoft.com/office/2006/metadata/properties" xmlns:ns2="c24ac4ba-089d-46dd-b37a-f203d6c76dee" targetNamespace="http://schemas.microsoft.com/office/2006/metadata/properties" ma:root="true" ma:fieldsID="6981cfc85c1a245017677e6165aadf23" ns2:_="">
    <xsd:import namespace="c24ac4ba-089d-46dd-b37a-f203d6c76d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ac4ba-089d-46dd-b37a-f203d6c76d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777008-BCD8-402B-80CA-9E99DD804889}">
  <ds:schemaRefs>
    <ds:schemaRef ds:uri="http://www.imanage.com/work/xmlschema"/>
  </ds:schemaRefs>
</ds:datastoreItem>
</file>

<file path=customXml/itemProps2.xml><?xml version="1.0" encoding="utf-8"?>
<ds:datastoreItem xmlns:ds="http://schemas.openxmlformats.org/officeDocument/2006/customXml" ds:itemID="{B4A6AF98-0FC5-4C8B-9D11-893633F952AA}"/>
</file>

<file path=customXml/itemProps3.xml><?xml version="1.0" encoding="utf-8"?>
<ds:datastoreItem xmlns:ds="http://schemas.openxmlformats.org/officeDocument/2006/customXml" ds:itemID="{AF300AAA-53AB-412A-A2A0-05D51159312F}"/>
</file>

<file path=customXml/itemProps4.xml><?xml version="1.0" encoding="utf-8"?>
<ds:datastoreItem xmlns:ds="http://schemas.openxmlformats.org/officeDocument/2006/customXml" ds:itemID="{AA3E90AF-FA98-4F01-A596-E5AB36AC2D73}"/>
</file>

<file path=docProps/app.xml><?xml version="1.0" encoding="utf-8"?>
<Properties xmlns="http://schemas.openxmlformats.org/officeDocument/2006/extended-properties" xmlns:vt="http://schemas.openxmlformats.org/officeDocument/2006/docPropsVTypes">
  <TotalTime>2567</TotalTime>
  <Words>5373</Words>
  <Application>Microsoft Office PowerPoint</Application>
  <PresentationFormat>On-screen Show (4:3)</PresentationFormat>
  <Paragraphs>677</Paragraphs>
  <Slides>39</Slides>
  <Notes>36</Notes>
  <HiddenSlides>0</HiddenSlides>
  <MMClips>0</MMClips>
  <ScaleCrop>false</ScaleCrop>
  <HeadingPairs>
    <vt:vector size="8" baseType="variant">
      <vt:variant>
        <vt:lpstr>Fonts Used</vt:lpstr>
      </vt:variant>
      <vt:variant>
        <vt:i4>13</vt:i4>
      </vt:variant>
      <vt:variant>
        <vt:lpstr>Theme</vt:lpstr>
      </vt:variant>
      <vt:variant>
        <vt:i4>13</vt:i4>
      </vt:variant>
      <vt:variant>
        <vt:lpstr>Embedded OLE Servers</vt:lpstr>
      </vt:variant>
      <vt:variant>
        <vt:i4>1</vt:i4>
      </vt:variant>
      <vt:variant>
        <vt:lpstr>Slide Titles</vt:lpstr>
      </vt:variant>
      <vt:variant>
        <vt:i4>39</vt:i4>
      </vt:variant>
    </vt:vector>
  </HeadingPairs>
  <TitlesOfParts>
    <vt:vector size="66" baseType="lpstr">
      <vt:lpstr>Arial</vt:lpstr>
      <vt:lpstr>Arial Black</vt:lpstr>
      <vt:lpstr>Arial Regular</vt:lpstr>
      <vt:lpstr>Arial,Sans-Serif</vt:lpstr>
      <vt:lpstr>Calibri</vt:lpstr>
      <vt:lpstr>Courier New</vt:lpstr>
      <vt:lpstr>Franklin Gothic Book</vt:lpstr>
      <vt:lpstr>Franklin Gothic Demi Cond</vt:lpstr>
      <vt:lpstr>Franklin Gothic Medium</vt:lpstr>
      <vt:lpstr>Franklin Gothic Medium Cond</vt:lpstr>
      <vt:lpstr>Gotham Bold</vt:lpstr>
      <vt:lpstr>Symbol</vt:lpstr>
      <vt:lpstr>Wingdings</vt:lpstr>
      <vt:lpstr>NC_Calibri</vt:lpstr>
      <vt:lpstr>NC_Original</vt:lpstr>
      <vt:lpstr>48_Office Theme</vt:lpstr>
      <vt:lpstr>1_NC_Calibri</vt:lpstr>
      <vt:lpstr>2_NC_Calibri</vt:lpstr>
      <vt:lpstr>3_NC_Calibri</vt:lpstr>
      <vt:lpstr>4_NC_Calibri</vt:lpstr>
      <vt:lpstr>5_NC_Calibri</vt:lpstr>
      <vt:lpstr>6_NC_Calibri</vt:lpstr>
      <vt:lpstr>31_Office Theme</vt:lpstr>
      <vt:lpstr>7_NC_Calibri</vt:lpstr>
      <vt:lpstr>8_NC_Calibri</vt:lpstr>
      <vt:lpstr>9_NC_Calibri</vt:lpstr>
      <vt:lpstr>think-cell Slide</vt:lpstr>
      <vt:lpstr>PowerPoint Presentation</vt:lpstr>
      <vt:lpstr>Agenda</vt:lpstr>
      <vt:lpstr>Medicaid Managed Care Overview</vt:lpstr>
      <vt:lpstr>PowerPoint Presentation</vt:lpstr>
      <vt:lpstr>Tailored Care Management Model</vt:lpstr>
      <vt:lpstr>Three Approaches to Delivering Tailored Care Management</vt:lpstr>
      <vt:lpstr>Glide Path to Provider-based Care Management</vt:lpstr>
      <vt:lpstr>Care Management Process Flow </vt:lpstr>
      <vt:lpstr>Payment for Care Management</vt:lpstr>
      <vt:lpstr>PowerPoint Presentation</vt:lpstr>
      <vt:lpstr>AMH+/CMA Certification Process is Open! </vt:lpstr>
      <vt:lpstr>AMH+ and CMA Certification Process </vt:lpstr>
      <vt:lpstr>PowerPoint Presentation</vt:lpstr>
      <vt:lpstr>Certification Requirements Overview </vt:lpstr>
      <vt:lpstr>1. Eligibility</vt:lpstr>
      <vt:lpstr>Certification will be Organized by Population</vt:lpstr>
      <vt:lpstr>2. Organizational Standing/Experience </vt:lpstr>
      <vt:lpstr>Category 3: Staffing</vt:lpstr>
      <vt:lpstr>Category 4: Delivery of Tailored Care Management </vt:lpstr>
      <vt:lpstr>Category 4: Delivery of Tailored Care Management </vt:lpstr>
      <vt:lpstr>Category 5: Health Information Technology </vt:lpstr>
      <vt:lpstr>PowerPoint Presentation</vt:lpstr>
      <vt:lpstr>Category 6: Quality Measurement and Improvement</vt:lpstr>
      <vt:lpstr>Category 6: Quality Measurement and Improvement</vt:lpstr>
      <vt:lpstr>Category 7: Training</vt:lpstr>
      <vt:lpstr>Information about the Tailored Care Management Model</vt:lpstr>
      <vt:lpstr>PowerPoint Presentation</vt:lpstr>
      <vt:lpstr>Communications &amp; Engagement</vt:lpstr>
      <vt:lpstr>NC Medicaid Beneficiary Portal</vt:lpstr>
      <vt:lpstr>PowerPoint Presentation</vt:lpstr>
      <vt:lpstr>PowerPoint Presentation</vt:lpstr>
      <vt:lpstr>Beneficiary Communication </vt:lpstr>
      <vt:lpstr>Beneficiary Communication </vt:lpstr>
      <vt:lpstr>Beneficiary Communication </vt:lpstr>
      <vt:lpstr>ncmedicaidplans.gov</vt:lpstr>
      <vt:lpstr>Introductory Video</vt:lpstr>
      <vt:lpstr>Partner Engagement &amp; Community Outreach</vt:lpstr>
      <vt:lpstr>Outreach Events Home Page</vt:lpstr>
      <vt:lpstr>Outreach Materials </vt:lpstr>
    </vt:vector>
  </TitlesOfParts>
  <Company>Manatt, Phelps &amp; Phillips,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Lipson</dc:creator>
  <cp:lastModifiedBy>Ann Rodriguez</cp:lastModifiedBy>
  <cp:revision>2888</cp:revision>
  <cp:lastPrinted>2019-12-17T22:52:02Z</cp:lastPrinted>
  <dcterms:created xsi:type="dcterms:W3CDTF">2018-08-03T20:36:17Z</dcterms:created>
  <dcterms:modified xsi:type="dcterms:W3CDTF">2021-04-09T18:07:41Z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0x010100154D01FB9E91DF4790182251A53D315A</vt:lpwstr>
  </property>
</Properties>
</file>