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32"/>
  </p:notesMasterIdLst>
  <p:sldIdLst>
    <p:sldId id="357" r:id="rId2"/>
    <p:sldId id="356" r:id="rId3"/>
    <p:sldId id="349" r:id="rId4"/>
    <p:sldId id="350" r:id="rId5"/>
    <p:sldId id="345" r:id="rId6"/>
    <p:sldId id="348" r:id="rId7"/>
    <p:sldId id="351" r:id="rId8"/>
    <p:sldId id="315" r:id="rId9"/>
    <p:sldId id="279" r:id="rId10"/>
    <p:sldId id="280" r:id="rId11"/>
    <p:sldId id="281" r:id="rId12"/>
    <p:sldId id="282" r:id="rId13"/>
    <p:sldId id="256" r:id="rId14"/>
    <p:sldId id="269" r:id="rId15"/>
    <p:sldId id="352" r:id="rId16"/>
    <p:sldId id="257" r:id="rId17"/>
    <p:sldId id="353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70" r:id="rId26"/>
    <p:sldId id="265" r:id="rId27"/>
    <p:sldId id="355" r:id="rId28"/>
    <p:sldId id="267" r:id="rId29"/>
    <p:sldId id="275" r:id="rId30"/>
    <p:sldId id="35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71020" autoAdjust="0"/>
  </p:normalViewPr>
  <p:slideViewPr>
    <p:cSldViewPr snapToGrid="0">
      <p:cViewPr varScale="1">
        <p:scale>
          <a:sx n="60" d="100"/>
          <a:sy n="60" d="100"/>
        </p:scale>
        <p:origin x="1320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businessofpt.com/tag/referrals/" TargetMode="External"/><Relationship Id="rId1" Type="http://schemas.openxmlformats.org/officeDocument/2006/relationships/image" Target="../media/image4.jpg"/><Relationship Id="rId6" Type="http://schemas.openxmlformats.org/officeDocument/2006/relationships/hyperlink" Target="https://marketingmath.aarmusa.com/category/agency-fee-time-management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www.scarymommy.com/moving-with-kids-parents-feed-guilt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77F31-293F-42F6-91E9-122C6CD3EFE1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F44C73BE-1B6E-48C0-9CA4-C22CD4BB007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Referral Sources: needed efficiency  in referring to multiple agencies</a:t>
          </a:r>
        </a:p>
      </dgm:t>
    </dgm:pt>
    <dgm:pt modelId="{8AC35266-4E8C-449A-8FF4-3776F9C14373}" type="parTrans" cxnId="{BE5FD2CD-43DF-461B-8EC0-74F67EED92AF}">
      <dgm:prSet/>
      <dgm:spPr/>
      <dgm:t>
        <a:bodyPr/>
        <a:lstStyle/>
        <a:p>
          <a:endParaRPr lang="en-US"/>
        </a:p>
      </dgm:t>
    </dgm:pt>
    <dgm:pt modelId="{FE91FF03-E27F-436E-8DFB-A073AF62537F}" type="sibTrans" cxnId="{BE5FD2CD-43DF-461B-8EC0-74F67EED92AF}">
      <dgm:prSet/>
      <dgm:spPr/>
      <dgm:t>
        <a:bodyPr/>
        <a:lstStyle/>
        <a:p>
          <a:endParaRPr lang="en-US"/>
        </a:p>
      </dgm:t>
    </dgm:pt>
    <dgm:pt modelId="{F582495F-BF8D-4CB9-AF9E-E55E01A5F0D3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MCO’s: wanted to know how many times a youth moves/disrupts, outcomes of services/EBP’s </a:t>
          </a:r>
        </a:p>
      </dgm:t>
    </dgm:pt>
    <dgm:pt modelId="{7163F549-3AD7-4C63-8CFB-D426E325F2CA}" type="parTrans" cxnId="{7C65D4F6-F1AB-4858-9A06-BF62A720179A}">
      <dgm:prSet/>
      <dgm:spPr/>
      <dgm:t>
        <a:bodyPr/>
        <a:lstStyle/>
        <a:p>
          <a:endParaRPr lang="en-US"/>
        </a:p>
      </dgm:t>
    </dgm:pt>
    <dgm:pt modelId="{F26BC36B-346D-4CF2-B23F-85BB4A8AFF3A}" type="sibTrans" cxnId="{7C65D4F6-F1AB-4858-9A06-BF62A720179A}">
      <dgm:prSet/>
      <dgm:spPr/>
      <dgm:t>
        <a:bodyPr/>
        <a:lstStyle/>
        <a:p>
          <a:endParaRPr lang="en-US"/>
        </a:p>
      </dgm:t>
    </dgm:pt>
    <dgm:pt modelId="{AB046476-0122-44AD-8538-15811647BD1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TFC Agencies interested in outcomes and comparisons to the Network </a:t>
          </a:r>
        </a:p>
      </dgm:t>
    </dgm:pt>
    <dgm:pt modelId="{2CAB8246-A3F0-4D68-9BE6-916D9E44B382}" type="parTrans" cxnId="{5FA007D7-0BC0-4348-82D0-B0F7EE43A9B9}">
      <dgm:prSet/>
      <dgm:spPr/>
      <dgm:t>
        <a:bodyPr/>
        <a:lstStyle/>
        <a:p>
          <a:endParaRPr lang="en-US"/>
        </a:p>
      </dgm:t>
    </dgm:pt>
    <dgm:pt modelId="{7AB66A26-39B6-4160-8302-938A7EF0E5DE}" type="sibTrans" cxnId="{5FA007D7-0BC0-4348-82D0-B0F7EE43A9B9}">
      <dgm:prSet/>
      <dgm:spPr/>
      <dgm:t>
        <a:bodyPr/>
        <a:lstStyle/>
        <a:p>
          <a:endParaRPr lang="en-US"/>
        </a:p>
      </dgm:t>
    </dgm:pt>
    <dgm:pt modelId="{5B3DDE20-CAF3-445A-9113-D464EE498DF5}" type="pres">
      <dgm:prSet presAssocID="{E7C77F31-293F-42F6-91E9-122C6CD3EFE1}" presName="Name0" presStyleCnt="0">
        <dgm:presLayoutVars>
          <dgm:dir/>
          <dgm:resizeHandles val="exact"/>
        </dgm:presLayoutVars>
      </dgm:prSet>
      <dgm:spPr/>
    </dgm:pt>
    <dgm:pt modelId="{CCAD017E-5F6B-4EE0-A262-41C59474CD37}" type="pres">
      <dgm:prSet presAssocID="{E7C77F31-293F-42F6-91E9-122C6CD3EFE1}" presName="fgShape" presStyleLbl="fgShp" presStyleIdx="0" presStyleCnt="1"/>
      <dgm:spPr/>
    </dgm:pt>
    <dgm:pt modelId="{5B443AFD-252A-4282-AA81-6AFDF2C13AEC}" type="pres">
      <dgm:prSet presAssocID="{E7C77F31-293F-42F6-91E9-122C6CD3EFE1}" presName="linComp" presStyleCnt="0"/>
      <dgm:spPr/>
    </dgm:pt>
    <dgm:pt modelId="{0D516CFD-44F3-4D41-874B-39BD116F1F7C}" type="pres">
      <dgm:prSet presAssocID="{F44C73BE-1B6E-48C0-9CA4-C22CD4BB0077}" presName="compNode" presStyleCnt="0"/>
      <dgm:spPr/>
    </dgm:pt>
    <dgm:pt modelId="{4F1CB3AB-9674-484F-B261-DD4805A04533}" type="pres">
      <dgm:prSet presAssocID="{F44C73BE-1B6E-48C0-9CA4-C22CD4BB0077}" presName="bkgdShape" presStyleLbl="node1" presStyleIdx="0" presStyleCnt="3"/>
      <dgm:spPr/>
      <dgm:t>
        <a:bodyPr/>
        <a:lstStyle/>
        <a:p>
          <a:endParaRPr lang="en-US"/>
        </a:p>
      </dgm:t>
    </dgm:pt>
    <dgm:pt modelId="{379B75FB-6973-40F3-8C7F-A67F2378A334}" type="pres">
      <dgm:prSet presAssocID="{F44C73BE-1B6E-48C0-9CA4-C22CD4BB007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A05F1-35D4-437A-B120-B206776190F1}" type="pres">
      <dgm:prSet presAssocID="{F44C73BE-1B6E-48C0-9CA4-C22CD4BB0077}" presName="invisiNode" presStyleLbl="node1" presStyleIdx="0" presStyleCnt="3"/>
      <dgm:spPr/>
    </dgm:pt>
    <dgm:pt modelId="{D8C6834E-2CF0-41B8-97AA-381EB8F26927}" type="pres">
      <dgm:prSet presAssocID="{F44C73BE-1B6E-48C0-9CA4-C22CD4BB007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6000" r="-6000"/>
          </a:stretch>
        </a:blipFill>
      </dgm:spPr>
    </dgm:pt>
    <dgm:pt modelId="{B8E1695C-41A2-49A6-B046-BF741D09B057}" type="pres">
      <dgm:prSet presAssocID="{FE91FF03-E27F-436E-8DFB-A073AF62537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F19DBF-119F-404A-A13A-3A6E003890B3}" type="pres">
      <dgm:prSet presAssocID="{F582495F-BF8D-4CB9-AF9E-E55E01A5F0D3}" presName="compNode" presStyleCnt="0"/>
      <dgm:spPr/>
    </dgm:pt>
    <dgm:pt modelId="{47A8F3ED-272C-4E06-8823-1FDAC73A316E}" type="pres">
      <dgm:prSet presAssocID="{F582495F-BF8D-4CB9-AF9E-E55E01A5F0D3}" presName="bkgdShape" presStyleLbl="node1" presStyleIdx="1" presStyleCnt="3" custLinFactNeighborX="944" custLinFactNeighborY="-405"/>
      <dgm:spPr/>
      <dgm:t>
        <a:bodyPr/>
        <a:lstStyle/>
        <a:p>
          <a:endParaRPr lang="en-US"/>
        </a:p>
      </dgm:t>
    </dgm:pt>
    <dgm:pt modelId="{C24C0B54-DAC8-472F-A0A2-A20166CB3C6B}" type="pres">
      <dgm:prSet presAssocID="{F582495F-BF8D-4CB9-AF9E-E55E01A5F0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B079-3BF5-4E5E-9D7B-316BD8A3578F}" type="pres">
      <dgm:prSet presAssocID="{F582495F-BF8D-4CB9-AF9E-E55E01A5F0D3}" presName="invisiNode" presStyleLbl="node1" presStyleIdx="1" presStyleCnt="3"/>
      <dgm:spPr/>
    </dgm:pt>
    <dgm:pt modelId="{E3C53BD3-6FDC-42F3-9A55-599011B48689}" type="pres">
      <dgm:prSet presAssocID="{F582495F-BF8D-4CB9-AF9E-E55E01A5F0D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38000" r="-38000"/>
          </a:stretch>
        </a:blipFill>
      </dgm:spPr>
    </dgm:pt>
    <dgm:pt modelId="{0C75C1BA-1DC1-4E39-9D14-74E486294EAD}" type="pres">
      <dgm:prSet presAssocID="{F26BC36B-346D-4CF2-B23F-85BB4A8AFF3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8D0932-1C14-4478-B6E9-52BF7F341B12}" type="pres">
      <dgm:prSet presAssocID="{AB046476-0122-44AD-8538-15811647BD10}" presName="compNode" presStyleCnt="0"/>
      <dgm:spPr/>
    </dgm:pt>
    <dgm:pt modelId="{986E430E-5699-4039-A920-B8FE4A3EAE61}" type="pres">
      <dgm:prSet presAssocID="{AB046476-0122-44AD-8538-15811647BD10}" presName="bkgdShape" presStyleLbl="node1" presStyleIdx="2" presStyleCnt="3" custLinFactNeighborX="472" custLinFactNeighborY="-405"/>
      <dgm:spPr/>
      <dgm:t>
        <a:bodyPr/>
        <a:lstStyle/>
        <a:p>
          <a:endParaRPr lang="en-US"/>
        </a:p>
      </dgm:t>
    </dgm:pt>
    <dgm:pt modelId="{4FF94781-19E4-4539-8CCD-9B41CB95FE4D}" type="pres">
      <dgm:prSet presAssocID="{AB046476-0122-44AD-8538-15811647BD1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4B9DA-84CD-4D18-84AD-D5FD8BE85B57}" type="pres">
      <dgm:prSet presAssocID="{AB046476-0122-44AD-8538-15811647BD10}" presName="invisiNode" presStyleLbl="node1" presStyleIdx="2" presStyleCnt="3"/>
      <dgm:spPr/>
    </dgm:pt>
    <dgm:pt modelId="{26C8482A-C7C2-47ED-BA8C-AAE1C812EA9C}" type="pres">
      <dgm:prSet presAssocID="{AB046476-0122-44AD-8538-15811647BD10}" presName="imagNode" presStyleLbl="fgImgPlace1" presStyleIdx="2" presStyleCnt="3" custScaleX="111486" custScaleY="111486" custLinFactNeighborX="1388" custLinFactNeighborY="34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/>
          </a:stretch>
        </a:blipFill>
      </dgm:spPr>
    </dgm:pt>
  </dgm:ptLst>
  <dgm:cxnLst>
    <dgm:cxn modelId="{BE5FD2CD-43DF-461B-8EC0-74F67EED92AF}" srcId="{E7C77F31-293F-42F6-91E9-122C6CD3EFE1}" destId="{F44C73BE-1B6E-48C0-9CA4-C22CD4BB0077}" srcOrd="0" destOrd="0" parTransId="{8AC35266-4E8C-449A-8FF4-3776F9C14373}" sibTransId="{FE91FF03-E27F-436E-8DFB-A073AF62537F}"/>
    <dgm:cxn modelId="{F41EF6DB-167A-4117-A012-8FC0003BAD27}" type="presOf" srcId="{AB046476-0122-44AD-8538-15811647BD10}" destId="{4FF94781-19E4-4539-8CCD-9B41CB95FE4D}" srcOrd="1" destOrd="0" presId="urn:microsoft.com/office/officeart/2005/8/layout/hList7"/>
    <dgm:cxn modelId="{10C91026-0599-4E1D-BCBC-225330E3E93A}" type="presOf" srcId="{AB046476-0122-44AD-8538-15811647BD10}" destId="{986E430E-5699-4039-A920-B8FE4A3EAE61}" srcOrd="0" destOrd="0" presId="urn:microsoft.com/office/officeart/2005/8/layout/hList7"/>
    <dgm:cxn modelId="{A18DB603-BC7B-40AA-B84D-09FE9529E377}" type="presOf" srcId="{F582495F-BF8D-4CB9-AF9E-E55E01A5F0D3}" destId="{C24C0B54-DAC8-472F-A0A2-A20166CB3C6B}" srcOrd="1" destOrd="0" presId="urn:microsoft.com/office/officeart/2005/8/layout/hList7"/>
    <dgm:cxn modelId="{5A627476-70F8-4BAC-BDCA-46416672C999}" type="presOf" srcId="{F26BC36B-346D-4CF2-B23F-85BB4A8AFF3A}" destId="{0C75C1BA-1DC1-4E39-9D14-74E486294EAD}" srcOrd="0" destOrd="0" presId="urn:microsoft.com/office/officeart/2005/8/layout/hList7"/>
    <dgm:cxn modelId="{7C65D4F6-F1AB-4858-9A06-BF62A720179A}" srcId="{E7C77F31-293F-42F6-91E9-122C6CD3EFE1}" destId="{F582495F-BF8D-4CB9-AF9E-E55E01A5F0D3}" srcOrd="1" destOrd="0" parTransId="{7163F549-3AD7-4C63-8CFB-D426E325F2CA}" sibTransId="{F26BC36B-346D-4CF2-B23F-85BB4A8AFF3A}"/>
    <dgm:cxn modelId="{8203B9ED-7248-42B9-A100-482ABE57CA59}" type="presOf" srcId="{F44C73BE-1B6E-48C0-9CA4-C22CD4BB0077}" destId="{379B75FB-6973-40F3-8C7F-A67F2378A334}" srcOrd="1" destOrd="0" presId="urn:microsoft.com/office/officeart/2005/8/layout/hList7"/>
    <dgm:cxn modelId="{5FD0B680-DDA2-49F2-86B6-7F56D032D501}" type="presOf" srcId="{F582495F-BF8D-4CB9-AF9E-E55E01A5F0D3}" destId="{47A8F3ED-272C-4E06-8823-1FDAC73A316E}" srcOrd="0" destOrd="0" presId="urn:microsoft.com/office/officeart/2005/8/layout/hList7"/>
    <dgm:cxn modelId="{5FA007D7-0BC0-4348-82D0-B0F7EE43A9B9}" srcId="{E7C77F31-293F-42F6-91E9-122C6CD3EFE1}" destId="{AB046476-0122-44AD-8538-15811647BD10}" srcOrd="2" destOrd="0" parTransId="{2CAB8246-A3F0-4D68-9BE6-916D9E44B382}" sibTransId="{7AB66A26-39B6-4160-8302-938A7EF0E5DE}"/>
    <dgm:cxn modelId="{EA025B2B-8088-4972-A789-68B8497A74B8}" type="presOf" srcId="{FE91FF03-E27F-436E-8DFB-A073AF62537F}" destId="{B8E1695C-41A2-49A6-B046-BF741D09B057}" srcOrd="0" destOrd="0" presId="urn:microsoft.com/office/officeart/2005/8/layout/hList7"/>
    <dgm:cxn modelId="{C0679702-9E97-4D2B-8ECF-482F43CA8E39}" type="presOf" srcId="{E7C77F31-293F-42F6-91E9-122C6CD3EFE1}" destId="{5B3DDE20-CAF3-445A-9113-D464EE498DF5}" srcOrd="0" destOrd="0" presId="urn:microsoft.com/office/officeart/2005/8/layout/hList7"/>
    <dgm:cxn modelId="{4ADF13DE-E0A3-4144-8F34-FFAE7B990253}" type="presOf" srcId="{F44C73BE-1B6E-48C0-9CA4-C22CD4BB0077}" destId="{4F1CB3AB-9674-484F-B261-DD4805A04533}" srcOrd="0" destOrd="0" presId="urn:microsoft.com/office/officeart/2005/8/layout/hList7"/>
    <dgm:cxn modelId="{3D03D58E-2E83-4BD1-A56D-1D48CDEF9C90}" type="presParOf" srcId="{5B3DDE20-CAF3-445A-9113-D464EE498DF5}" destId="{CCAD017E-5F6B-4EE0-A262-41C59474CD37}" srcOrd="0" destOrd="0" presId="urn:microsoft.com/office/officeart/2005/8/layout/hList7"/>
    <dgm:cxn modelId="{DAF17238-260F-4E67-8F44-9915D349C094}" type="presParOf" srcId="{5B3DDE20-CAF3-445A-9113-D464EE498DF5}" destId="{5B443AFD-252A-4282-AA81-6AFDF2C13AEC}" srcOrd="1" destOrd="0" presId="urn:microsoft.com/office/officeart/2005/8/layout/hList7"/>
    <dgm:cxn modelId="{B2F898EA-2FD3-4D5F-8228-B8C4B336066F}" type="presParOf" srcId="{5B443AFD-252A-4282-AA81-6AFDF2C13AEC}" destId="{0D516CFD-44F3-4D41-874B-39BD116F1F7C}" srcOrd="0" destOrd="0" presId="urn:microsoft.com/office/officeart/2005/8/layout/hList7"/>
    <dgm:cxn modelId="{B3362A10-BF6A-412C-9FBA-CBDFE150EF58}" type="presParOf" srcId="{0D516CFD-44F3-4D41-874B-39BD116F1F7C}" destId="{4F1CB3AB-9674-484F-B261-DD4805A04533}" srcOrd="0" destOrd="0" presId="urn:microsoft.com/office/officeart/2005/8/layout/hList7"/>
    <dgm:cxn modelId="{28575CF6-BBA1-4F12-B812-56DAD8D720AC}" type="presParOf" srcId="{0D516CFD-44F3-4D41-874B-39BD116F1F7C}" destId="{379B75FB-6973-40F3-8C7F-A67F2378A334}" srcOrd="1" destOrd="0" presId="urn:microsoft.com/office/officeart/2005/8/layout/hList7"/>
    <dgm:cxn modelId="{D9D84971-DE56-4305-B8C8-A1E0A9F13247}" type="presParOf" srcId="{0D516CFD-44F3-4D41-874B-39BD116F1F7C}" destId="{F6DA05F1-35D4-437A-B120-B206776190F1}" srcOrd="2" destOrd="0" presId="urn:microsoft.com/office/officeart/2005/8/layout/hList7"/>
    <dgm:cxn modelId="{1C9619FC-D719-4A1E-A2D9-2DA3FE04C2B1}" type="presParOf" srcId="{0D516CFD-44F3-4D41-874B-39BD116F1F7C}" destId="{D8C6834E-2CF0-41B8-97AA-381EB8F26927}" srcOrd="3" destOrd="0" presId="urn:microsoft.com/office/officeart/2005/8/layout/hList7"/>
    <dgm:cxn modelId="{D1E30B7C-6BD5-4AAF-92F0-8D2806BD470F}" type="presParOf" srcId="{5B443AFD-252A-4282-AA81-6AFDF2C13AEC}" destId="{B8E1695C-41A2-49A6-B046-BF741D09B057}" srcOrd="1" destOrd="0" presId="urn:microsoft.com/office/officeart/2005/8/layout/hList7"/>
    <dgm:cxn modelId="{C4AFE5A6-2533-452B-A20B-B0446ED52442}" type="presParOf" srcId="{5B443AFD-252A-4282-AA81-6AFDF2C13AEC}" destId="{A7F19DBF-119F-404A-A13A-3A6E003890B3}" srcOrd="2" destOrd="0" presId="urn:microsoft.com/office/officeart/2005/8/layout/hList7"/>
    <dgm:cxn modelId="{E0F601E9-3F2D-4AF7-A3C9-DCF89F35B60F}" type="presParOf" srcId="{A7F19DBF-119F-404A-A13A-3A6E003890B3}" destId="{47A8F3ED-272C-4E06-8823-1FDAC73A316E}" srcOrd="0" destOrd="0" presId="urn:microsoft.com/office/officeart/2005/8/layout/hList7"/>
    <dgm:cxn modelId="{0518857E-2198-4B1F-BDB8-6766BD247EAC}" type="presParOf" srcId="{A7F19DBF-119F-404A-A13A-3A6E003890B3}" destId="{C24C0B54-DAC8-472F-A0A2-A20166CB3C6B}" srcOrd="1" destOrd="0" presId="urn:microsoft.com/office/officeart/2005/8/layout/hList7"/>
    <dgm:cxn modelId="{AD2997D7-7738-479D-B5A7-63188FB66AF3}" type="presParOf" srcId="{A7F19DBF-119F-404A-A13A-3A6E003890B3}" destId="{8437B079-3BF5-4E5E-9D7B-316BD8A3578F}" srcOrd="2" destOrd="0" presId="urn:microsoft.com/office/officeart/2005/8/layout/hList7"/>
    <dgm:cxn modelId="{8B13612B-E8EC-4888-ACBF-ABE8C4CE1D17}" type="presParOf" srcId="{A7F19DBF-119F-404A-A13A-3A6E003890B3}" destId="{E3C53BD3-6FDC-42F3-9A55-599011B48689}" srcOrd="3" destOrd="0" presId="urn:microsoft.com/office/officeart/2005/8/layout/hList7"/>
    <dgm:cxn modelId="{B3598CE6-7627-4F6F-A4C8-10D815A31DBD}" type="presParOf" srcId="{5B443AFD-252A-4282-AA81-6AFDF2C13AEC}" destId="{0C75C1BA-1DC1-4E39-9D14-74E486294EAD}" srcOrd="3" destOrd="0" presId="urn:microsoft.com/office/officeart/2005/8/layout/hList7"/>
    <dgm:cxn modelId="{1361608B-4C0B-4B3B-981F-97228F8F2949}" type="presParOf" srcId="{5B443AFD-252A-4282-AA81-6AFDF2C13AEC}" destId="{A38D0932-1C14-4478-B6E9-52BF7F341B12}" srcOrd="4" destOrd="0" presId="urn:microsoft.com/office/officeart/2005/8/layout/hList7"/>
    <dgm:cxn modelId="{B9B8F00A-0BF5-4D54-96F5-4BD060C5C384}" type="presParOf" srcId="{A38D0932-1C14-4478-B6E9-52BF7F341B12}" destId="{986E430E-5699-4039-A920-B8FE4A3EAE61}" srcOrd="0" destOrd="0" presId="urn:microsoft.com/office/officeart/2005/8/layout/hList7"/>
    <dgm:cxn modelId="{262E7BDA-AC81-41F1-9338-85091938406E}" type="presParOf" srcId="{A38D0932-1C14-4478-B6E9-52BF7F341B12}" destId="{4FF94781-19E4-4539-8CCD-9B41CB95FE4D}" srcOrd="1" destOrd="0" presId="urn:microsoft.com/office/officeart/2005/8/layout/hList7"/>
    <dgm:cxn modelId="{375A91FE-F7AE-4A42-A88D-D62280807524}" type="presParOf" srcId="{A38D0932-1C14-4478-B6E9-52BF7F341B12}" destId="{5DA4B9DA-84CD-4D18-84AD-D5FD8BE85B57}" srcOrd="2" destOrd="0" presId="urn:microsoft.com/office/officeart/2005/8/layout/hList7"/>
    <dgm:cxn modelId="{99366EE5-F433-44E6-948C-45AEDE2DF243}" type="presParOf" srcId="{A38D0932-1C14-4478-B6E9-52BF7F341B12}" destId="{26C8482A-C7C2-47ED-BA8C-AAE1C812EA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4B8CA-CA49-48D8-A40E-C1628904E05D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844454-E93E-404B-A75E-8C19EC1D0E1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Providing data collection across a continuum of care for youth within the system.</a:t>
          </a:r>
          <a:endParaRPr lang="en-US" dirty="0">
            <a:solidFill>
              <a:schemeClr val="tx1"/>
            </a:solidFill>
          </a:endParaRPr>
        </a:p>
      </dgm:t>
    </dgm:pt>
    <dgm:pt modelId="{D3D14641-073C-4BC0-97F2-2D07E200F45F}" type="parTrans" cxnId="{15EF52AC-2FD8-4B34-9BDF-CE3F36D161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F8937-8FCE-44B0-B92B-0F7F919800CD}" type="sibTrans" cxnId="{15EF52AC-2FD8-4B34-9BDF-CE3F36D161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95F850-B6D1-4D3C-9F7C-8B4699CC66E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Central database for referrals across BFFC, TFC and IAFT® services</a:t>
          </a:r>
          <a:endParaRPr lang="en-US">
            <a:solidFill>
              <a:schemeClr val="tx1"/>
            </a:solidFill>
          </a:endParaRPr>
        </a:p>
      </dgm:t>
    </dgm:pt>
    <dgm:pt modelId="{D5D9B34A-AFCB-4E74-AAE9-6D92C01FE845}" type="parTrans" cxnId="{B125EDE0-6BB3-4445-913E-B81F3B4130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D93358-39D5-40F0-94C1-6A1128BC2556}" type="sibTrans" cxnId="{B125EDE0-6BB3-4445-913E-B81F3B4130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6B4EC8-BA40-47F8-B89A-BD8EB7F9C3E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Providing a greater insight into referral demand for MCO management, gaps and service needs.</a:t>
          </a:r>
          <a:endParaRPr lang="en-US">
            <a:solidFill>
              <a:schemeClr val="tx1"/>
            </a:solidFill>
          </a:endParaRPr>
        </a:p>
      </dgm:t>
    </dgm:pt>
    <dgm:pt modelId="{85BE8B55-E7B3-4CC6-9493-5D1E658ECEC1}" type="parTrans" cxnId="{52AD8C8E-D1B1-41FE-97A8-13676FB764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0128C2-C2D0-44AB-8519-E5D5FF121BBB}" type="sibTrans" cxnId="{52AD8C8E-D1B1-41FE-97A8-13676FB764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D10D0E-55EB-489C-BB2A-23FD22DA27E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Demographic tracking for better population management </a:t>
          </a:r>
          <a:endParaRPr lang="en-US">
            <a:solidFill>
              <a:schemeClr val="tx1"/>
            </a:solidFill>
          </a:endParaRPr>
        </a:p>
      </dgm:t>
    </dgm:pt>
    <dgm:pt modelId="{C09E23C8-6FE7-4285-8E58-445AB647F143}" type="parTrans" cxnId="{0783C1A0-01D9-413F-800C-5D9D571B3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7561D7-4C3B-4379-BA5D-02CF01BA1194}" type="sibTrans" cxnId="{0783C1A0-01D9-413F-800C-5D9D571B3C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4072CF-6F1B-4236-A054-2C04D155BACD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Tracking lateral moves within individual placement agencies; length of stay; discharge outcomes and nature of discharge</a:t>
          </a:r>
          <a:endParaRPr lang="en-US">
            <a:solidFill>
              <a:schemeClr val="tx1"/>
            </a:solidFill>
          </a:endParaRPr>
        </a:p>
      </dgm:t>
    </dgm:pt>
    <dgm:pt modelId="{27F06A89-C2DC-42FA-A65C-3948FEFBCFD7}" type="parTrans" cxnId="{6FDB324F-4435-411D-BD4F-AB405546E4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B80AC8-B5D9-4F60-BADE-301F44E46972}" type="sibTrans" cxnId="{6FDB324F-4435-411D-BD4F-AB405546E4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207493-7862-4959-9E76-12C189EAFAD1}" type="pres">
      <dgm:prSet presAssocID="{3E24B8CA-CA49-48D8-A40E-C1628904E0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06C83D-F530-4718-8EEB-C8455E1A4C34}" type="pres">
      <dgm:prSet presAssocID="{95844454-E93E-404B-A75E-8C19EC1D0E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CA845-EE85-4DF0-B968-454D262C36FE}" type="pres">
      <dgm:prSet presAssocID="{070F8937-8FCE-44B0-B92B-0F7F919800CD}" presName="sibTrans" presStyleCnt="0"/>
      <dgm:spPr/>
    </dgm:pt>
    <dgm:pt modelId="{4B771664-018A-40A5-9193-F63BC52C3218}" type="pres">
      <dgm:prSet presAssocID="{6795F850-B6D1-4D3C-9F7C-8B4699CC66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5171B-2930-4038-AE10-1FCDE4A82975}" type="pres">
      <dgm:prSet presAssocID="{28D93358-39D5-40F0-94C1-6A1128BC2556}" presName="sibTrans" presStyleCnt="0"/>
      <dgm:spPr/>
    </dgm:pt>
    <dgm:pt modelId="{926589D0-B72A-4C3A-8D80-3ECF735D5AEA}" type="pres">
      <dgm:prSet presAssocID="{226B4EC8-BA40-47F8-B89A-BD8EB7F9C3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200BA-81E9-4A67-A3D2-7D0D1016DA4C}" type="pres">
      <dgm:prSet presAssocID="{920128C2-C2D0-44AB-8519-E5D5FF121BBB}" presName="sibTrans" presStyleCnt="0"/>
      <dgm:spPr/>
    </dgm:pt>
    <dgm:pt modelId="{7D0226E1-7ACD-41D1-B3AF-D898F8A48F57}" type="pres">
      <dgm:prSet presAssocID="{18D10D0E-55EB-489C-BB2A-23FD22DA27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8BC55-C052-45FF-9B8A-A59D98F3CAE1}" type="pres">
      <dgm:prSet presAssocID="{9C7561D7-4C3B-4379-BA5D-02CF01BA1194}" presName="sibTrans" presStyleCnt="0"/>
      <dgm:spPr/>
    </dgm:pt>
    <dgm:pt modelId="{D06A0A31-CC04-4D8B-9275-02B355AC73C7}" type="pres">
      <dgm:prSet presAssocID="{C64072CF-6F1B-4236-A054-2C04D155BA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C8DD2-A929-4E26-BB3E-F771F8E1E851}" type="presOf" srcId="{95844454-E93E-404B-A75E-8C19EC1D0E1D}" destId="{EA06C83D-F530-4718-8EEB-C8455E1A4C34}" srcOrd="0" destOrd="0" presId="urn:microsoft.com/office/officeart/2005/8/layout/default"/>
    <dgm:cxn modelId="{7D955F2D-4ED1-4A41-B7BD-489CCD841171}" type="presOf" srcId="{C64072CF-6F1B-4236-A054-2C04D155BACD}" destId="{D06A0A31-CC04-4D8B-9275-02B355AC73C7}" srcOrd="0" destOrd="0" presId="urn:microsoft.com/office/officeart/2005/8/layout/default"/>
    <dgm:cxn modelId="{6FDB324F-4435-411D-BD4F-AB405546E45E}" srcId="{3E24B8CA-CA49-48D8-A40E-C1628904E05D}" destId="{C64072CF-6F1B-4236-A054-2C04D155BACD}" srcOrd="4" destOrd="0" parTransId="{27F06A89-C2DC-42FA-A65C-3948FEFBCFD7}" sibTransId="{A8B80AC8-B5D9-4F60-BADE-301F44E46972}"/>
    <dgm:cxn modelId="{0414EC5C-C4C8-467C-92B7-308CB2ACAA93}" type="presOf" srcId="{18D10D0E-55EB-489C-BB2A-23FD22DA27EB}" destId="{7D0226E1-7ACD-41D1-B3AF-D898F8A48F57}" srcOrd="0" destOrd="0" presId="urn:microsoft.com/office/officeart/2005/8/layout/default"/>
    <dgm:cxn modelId="{15EF52AC-2FD8-4B34-9BDF-CE3F36D16199}" srcId="{3E24B8CA-CA49-48D8-A40E-C1628904E05D}" destId="{95844454-E93E-404B-A75E-8C19EC1D0E1D}" srcOrd="0" destOrd="0" parTransId="{D3D14641-073C-4BC0-97F2-2D07E200F45F}" sibTransId="{070F8937-8FCE-44B0-B92B-0F7F919800CD}"/>
    <dgm:cxn modelId="{0783C1A0-01D9-413F-800C-5D9D571B3CD3}" srcId="{3E24B8CA-CA49-48D8-A40E-C1628904E05D}" destId="{18D10D0E-55EB-489C-BB2A-23FD22DA27EB}" srcOrd="3" destOrd="0" parTransId="{C09E23C8-6FE7-4285-8E58-445AB647F143}" sibTransId="{9C7561D7-4C3B-4379-BA5D-02CF01BA1194}"/>
    <dgm:cxn modelId="{52AD8C8E-D1B1-41FE-97A8-13676FB764AE}" srcId="{3E24B8CA-CA49-48D8-A40E-C1628904E05D}" destId="{226B4EC8-BA40-47F8-B89A-BD8EB7F9C3EB}" srcOrd="2" destOrd="0" parTransId="{85BE8B55-E7B3-4CC6-9493-5D1E658ECEC1}" sibTransId="{920128C2-C2D0-44AB-8519-E5D5FF121BBB}"/>
    <dgm:cxn modelId="{FC16826F-9FB3-4562-AA5F-51630ED899E4}" type="presOf" srcId="{3E24B8CA-CA49-48D8-A40E-C1628904E05D}" destId="{AB207493-7862-4959-9E76-12C189EAFAD1}" srcOrd="0" destOrd="0" presId="urn:microsoft.com/office/officeart/2005/8/layout/default"/>
    <dgm:cxn modelId="{B125EDE0-6BB3-4445-913E-B81F3B4130EE}" srcId="{3E24B8CA-CA49-48D8-A40E-C1628904E05D}" destId="{6795F850-B6D1-4D3C-9F7C-8B4699CC66E7}" srcOrd="1" destOrd="0" parTransId="{D5D9B34A-AFCB-4E74-AAE9-6D92C01FE845}" sibTransId="{28D93358-39D5-40F0-94C1-6A1128BC2556}"/>
    <dgm:cxn modelId="{121B6FFD-9051-4460-8E2C-17A7918B1E76}" type="presOf" srcId="{6795F850-B6D1-4D3C-9F7C-8B4699CC66E7}" destId="{4B771664-018A-40A5-9193-F63BC52C3218}" srcOrd="0" destOrd="0" presId="urn:microsoft.com/office/officeart/2005/8/layout/default"/>
    <dgm:cxn modelId="{D16BF538-271A-4258-9F2D-599457F3265A}" type="presOf" srcId="{226B4EC8-BA40-47F8-B89A-BD8EB7F9C3EB}" destId="{926589D0-B72A-4C3A-8D80-3ECF735D5AEA}" srcOrd="0" destOrd="0" presId="urn:microsoft.com/office/officeart/2005/8/layout/default"/>
    <dgm:cxn modelId="{665B04FE-5146-40B2-8A78-AC094982626F}" type="presParOf" srcId="{AB207493-7862-4959-9E76-12C189EAFAD1}" destId="{EA06C83D-F530-4718-8EEB-C8455E1A4C34}" srcOrd="0" destOrd="0" presId="urn:microsoft.com/office/officeart/2005/8/layout/default"/>
    <dgm:cxn modelId="{F3F6DDD4-77BD-4203-8060-E6B7404B0ED5}" type="presParOf" srcId="{AB207493-7862-4959-9E76-12C189EAFAD1}" destId="{F30CA845-EE85-4DF0-B968-454D262C36FE}" srcOrd="1" destOrd="0" presId="urn:microsoft.com/office/officeart/2005/8/layout/default"/>
    <dgm:cxn modelId="{CF01D70D-9079-47A4-ADFC-34FC43781152}" type="presParOf" srcId="{AB207493-7862-4959-9E76-12C189EAFAD1}" destId="{4B771664-018A-40A5-9193-F63BC52C3218}" srcOrd="2" destOrd="0" presId="urn:microsoft.com/office/officeart/2005/8/layout/default"/>
    <dgm:cxn modelId="{D806A5C5-99E0-4100-BB5A-74078D739167}" type="presParOf" srcId="{AB207493-7862-4959-9E76-12C189EAFAD1}" destId="{3E55171B-2930-4038-AE10-1FCDE4A82975}" srcOrd="3" destOrd="0" presId="urn:microsoft.com/office/officeart/2005/8/layout/default"/>
    <dgm:cxn modelId="{F832F793-063F-45F2-9BCA-CA80FC691CBE}" type="presParOf" srcId="{AB207493-7862-4959-9E76-12C189EAFAD1}" destId="{926589D0-B72A-4C3A-8D80-3ECF735D5AEA}" srcOrd="4" destOrd="0" presId="urn:microsoft.com/office/officeart/2005/8/layout/default"/>
    <dgm:cxn modelId="{85E42376-965A-46F6-9884-1F6D60506F7C}" type="presParOf" srcId="{AB207493-7862-4959-9E76-12C189EAFAD1}" destId="{F3E200BA-81E9-4A67-A3D2-7D0D1016DA4C}" srcOrd="5" destOrd="0" presId="urn:microsoft.com/office/officeart/2005/8/layout/default"/>
    <dgm:cxn modelId="{8586BEF5-BFF0-461F-81C5-8576CD4B8569}" type="presParOf" srcId="{AB207493-7862-4959-9E76-12C189EAFAD1}" destId="{7D0226E1-7ACD-41D1-B3AF-D898F8A48F57}" srcOrd="6" destOrd="0" presId="urn:microsoft.com/office/officeart/2005/8/layout/default"/>
    <dgm:cxn modelId="{CE82A292-17A2-4B35-9FB9-BFDADB31F8E9}" type="presParOf" srcId="{AB207493-7862-4959-9E76-12C189EAFAD1}" destId="{8168BC55-C052-45FF-9B8A-A59D98F3CAE1}" srcOrd="7" destOrd="0" presId="urn:microsoft.com/office/officeart/2005/8/layout/default"/>
    <dgm:cxn modelId="{F17803F7-FF40-41B4-A044-0C87A94C3991}" type="presParOf" srcId="{AB207493-7862-4959-9E76-12C189EAFAD1}" destId="{D06A0A31-CC04-4D8B-9275-02B355AC73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F752E-E63C-4D5D-8669-9154C4EF1DD3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DFBD3D-40E0-402E-AAA6-D5ABC401C85E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Additional analysis can be provided through changes in data collection, per request of the MCO</a:t>
          </a:r>
        </a:p>
      </dgm:t>
    </dgm:pt>
    <dgm:pt modelId="{6BFFE6FA-750D-4740-B197-5E2C5B1F2C87}" type="parTrans" cxnId="{6B0E5B19-C55A-4F77-9C06-9CE9826541D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D1E41A5-BDF6-44F0-89D0-6C61C4436D4C}" type="sibTrans" cxnId="{6B0E5B19-C55A-4F77-9C06-9CE9826541D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D875E51-3EF5-47A5-BD6E-581434E2DA65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Outcome reports on a regular scheduled basis </a:t>
          </a:r>
        </a:p>
      </dgm:t>
    </dgm:pt>
    <dgm:pt modelId="{5A686673-BF28-4590-9FE8-4ADF60D48BD3}" type="parTrans" cxnId="{82B6F2FE-52B9-4C90-AD26-727BEF6739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3CA4F5-A62A-4290-89AA-6B7016F60A5B}" type="sibTrans" cxnId="{82B6F2FE-52B9-4C90-AD26-727BEF6739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B2A8BAD-3B3C-4C6E-8265-2F827652F9E3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Additional data collection oversight to ensure reliable reporting</a:t>
          </a:r>
        </a:p>
      </dgm:t>
    </dgm:pt>
    <dgm:pt modelId="{62F60A28-B8C3-4F43-B7C9-5D64C317603D}" type="parTrans" cxnId="{C4FD4998-893F-4D11-8FE8-A82BAE7468F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5F6873A-F25F-4BB5-9266-A9C422E1952A}" type="sibTrans" cxnId="{C4FD4998-893F-4D11-8FE8-A82BAE7468F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DCF7931-BE3C-478D-8FB2-2C02D61110FC}" type="pres">
      <dgm:prSet presAssocID="{C2EF752E-E63C-4D5D-8669-9154C4EF1D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B2F03-C968-484D-BF19-47292D0244C4}" type="pres">
      <dgm:prSet presAssocID="{4BDFBD3D-40E0-402E-AAA6-D5ABC401C8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E613D-CD71-4788-9C5C-22B15657EC8E}" type="pres">
      <dgm:prSet presAssocID="{3D1E41A5-BDF6-44F0-89D0-6C61C4436D4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5E5449A-6DE6-4020-B433-41D49FE28FAD}" type="pres">
      <dgm:prSet presAssocID="{3D1E41A5-BDF6-44F0-89D0-6C61C4436D4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3EE6C68-85F4-48F2-8433-1D4ED683541D}" type="pres">
      <dgm:prSet presAssocID="{0D875E51-3EF5-47A5-BD6E-581434E2DA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75D38-E623-463F-80DB-00FB0AC78D18}" type="pres">
      <dgm:prSet presAssocID="{CB3CA4F5-A62A-4290-89AA-6B7016F60A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CAA3C0E-7D30-4C6F-ACC3-66AE611B85A8}" type="pres">
      <dgm:prSet presAssocID="{CB3CA4F5-A62A-4290-89AA-6B7016F60A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9DFE043-92C8-42FE-B8F4-F60069FD163A}" type="pres">
      <dgm:prSet presAssocID="{1B2A8BAD-3B3C-4C6E-8265-2F827652F9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F5ACA-E629-486B-BB2D-C4CA2BE8D5C3}" type="presOf" srcId="{C2EF752E-E63C-4D5D-8669-9154C4EF1DD3}" destId="{8DCF7931-BE3C-478D-8FB2-2C02D61110FC}" srcOrd="0" destOrd="0" presId="urn:microsoft.com/office/officeart/2005/8/layout/process1"/>
    <dgm:cxn modelId="{C4FD4998-893F-4D11-8FE8-A82BAE7468F4}" srcId="{C2EF752E-E63C-4D5D-8669-9154C4EF1DD3}" destId="{1B2A8BAD-3B3C-4C6E-8265-2F827652F9E3}" srcOrd="2" destOrd="0" parTransId="{62F60A28-B8C3-4F43-B7C9-5D64C317603D}" sibTransId="{75F6873A-F25F-4BB5-9266-A9C422E1952A}"/>
    <dgm:cxn modelId="{FC3C8320-34A3-4BF2-81BB-5E3CBD564E68}" type="presOf" srcId="{4BDFBD3D-40E0-402E-AAA6-D5ABC401C85E}" destId="{986B2F03-C968-484D-BF19-47292D0244C4}" srcOrd="0" destOrd="0" presId="urn:microsoft.com/office/officeart/2005/8/layout/process1"/>
    <dgm:cxn modelId="{CD7C4B95-56C6-41A6-B19E-89562ABD6395}" type="presOf" srcId="{3D1E41A5-BDF6-44F0-89D0-6C61C4436D4C}" destId="{05EE613D-CD71-4788-9C5C-22B15657EC8E}" srcOrd="0" destOrd="0" presId="urn:microsoft.com/office/officeart/2005/8/layout/process1"/>
    <dgm:cxn modelId="{82B6F2FE-52B9-4C90-AD26-727BEF67399F}" srcId="{C2EF752E-E63C-4D5D-8669-9154C4EF1DD3}" destId="{0D875E51-3EF5-47A5-BD6E-581434E2DA65}" srcOrd="1" destOrd="0" parTransId="{5A686673-BF28-4590-9FE8-4ADF60D48BD3}" sibTransId="{CB3CA4F5-A62A-4290-89AA-6B7016F60A5B}"/>
    <dgm:cxn modelId="{46C5A29D-9AFD-44C4-A28F-14AB63A081EC}" type="presOf" srcId="{1B2A8BAD-3B3C-4C6E-8265-2F827652F9E3}" destId="{89DFE043-92C8-42FE-B8F4-F60069FD163A}" srcOrd="0" destOrd="0" presId="urn:microsoft.com/office/officeart/2005/8/layout/process1"/>
    <dgm:cxn modelId="{72566085-E3A0-4A07-B224-6F61136FE3AD}" type="presOf" srcId="{CB3CA4F5-A62A-4290-89AA-6B7016F60A5B}" destId="{4CAA3C0E-7D30-4C6F-ACC3-66AE611B85A8}" srcOrd="1" destOrd="0" presId="urn:microsoft.com/office/officeart/2005/8/layout/process1"/>
    <dgm:cxn modelId="{244AE379-5A9F-4FA5-8814-99C276F98481}" type="presOf" srcId="{3D1E41A5-BDF6-44F0-89D0-6C61C4436D4C}" destId="{D5E5449A-6DE6-4020-B433-41D49FE28FAD}" srcOrd="1" destOrd="0" presId="urn:microsoft.com/office/officeart/2005/8/layout/process1"/>
    <dgm:cxn modelId="{6B0E5B19-C55A-4F77-9C06-9CE9826541D7}" srcId="{C2EF752E-E63C-4D5D-8669-9154C4EF1DD3}" destId="{4BDFBD3D-40E0-402E-AAA6-D5ABC401C85E}" srcOrd="0" destOrd="0" parTransId="{6BFFE6FA-750D-4740-B197-5E2C5B1F2C87}" sibTransId="{3D1E41A5-BDF6-44F0-89D0-6C61C4436D4C}"/>
    <dgm:cxn modelId="{366E44D4-7DF5-4DB6-A7DE-C16B7089E676}" type="presOf" srcId="{0D875E51-3EF5-47A5-BD6E-581434E2DA65}" destId="{03EE6C68-85F4-48F2-8433-1D4ED683541D}" srcOrd="0" destOrd="0" presId="urn:microsoft.com/office/officeart/2005/8/layout/process1"/>
    <dgm:cxn modelId="{158248B2-248A-4998-9635-6DF8FACF1AA1}" type="presOf" srcId="{CB3CA4F5-A62A-4290-89AA-6B7016F60A5B}" destId="{85F75D38-E623-463F-80DB-00FB0AC78D18}" srcOrd="0" destOrd="0" presId="urn:microsoft.com/office/officeart/2005/8/layout/process1"/>
    <dgm:cxn modelId="{86E2CEFD-6FC6-42BB-AE55-C43E5E01A2D4}" type="presParOf" srcId="{8DCF7931-BE3C-478D-8FB2-2C02D61110FC}" destId="{986B2F03-C968-484D-BF19-47292D0244C4}" srcOrd="0" destOrd="0" presId="urn:microsoft.com/office/officeart/2005/8/layout/process1"/>
    <dgm:cxn modelId="{889A6522-0BE1-431E-B3B4-9509933BCBFE}" type="presParOf" srcId="{8DCF7931-BE3C-478D-8FB2-2C02D61110FC}" destId="{05EE613D-CD71-4788-9C5C-22B15657EC8E}" srcOrd="1" destOrd="0" presId="urn:microsoft.com/office/officeart/2005/8/layout/process1"/>
    <dgm:cxn modelId="{051ED28B-C5FA-42F4-B5F1-7DEE7F7052CD}" type="presParOf" srcId="{05EE613D-CD71-4788-9C5C-22B15657EC8E}" destId="{D5E5449A-6DE6-4020-B433-41D49FE28FAD}" srcOrd="0" destOrd="0" presId="urn:microsoft.com/office/officeart/2005/8/layout/process1"/>
    <dgm:cxn modelId="{D351501E-9D8D-45D3-8938-FD125F1D35D8}" type="presParOf" srcId="{8DCF7931-BE3C-478D-8FB2-2C02D61110FC}" destId="{03EE6C68-85F4-48F2-8433-1D4ED683541D}" srcOrd="2" destOrd="0" presId="urn:microsoft.com/office/officeart/2005/8/layout/process1"/>
    <dgm:cxn modelId="{881213EA-3F90-45EB-9BB2-D60FB438C5BA}" type="presParOf" srcId="{8DCF7931-BE3C-478D-8FB2-2C02D61110FC}" destId="{85F75D38-E623-463F-80DB-00FB0AC78D18}" srcOrd="3" destOrd="0" presId="urn:microsoft.com/office/officeart/2005/8/layout/process1"/>
    <dgm:cxn modelId="{D1E55FFA-5B6D-4936-8137-E764AE9D8858}" type="presParOf" srcId="{85F75D38-E623-463F-80DB-00FB0AC78D18}" destId="{4CAA3C0E-7D30-4C6F-ACC3-66AE611B85A8}" srcOrd="0" destOrd="0" presId="urn:microsoft.com/office/officeart/2005/8/layout/process1"/>
    <dgm:cxn modelId="{DE915B45-8B16-471A-BE49-F06AB2559969}" type="presParOf" srcId="{8DCF7931-BE3C-478D-8FB2-2C02D61110FC}" destId="{89DFE043-92C8-42FE-B8F4-F60069FD16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18D37-9AE7-4C6C-8D20-9ED8CEAA988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0F25D-4B39-4D64-B82E-7221CBA5ACAA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Reliable and efficient database to facilitate the placement of youth needing out-of-home placements.  </a:t>
          </a:r>
        </a:p>
      </dgm:t>
    </dgm:pt>
    <dgm:pt modelId="{DA819A50-D7A4-4651-90E9-17F458AB15E8}" type="parTrans" cxnId="{E87FD6DC-9411-4541-8818-1A192D1130BF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661B0B7-3682-48EA-B1DC-5A998868B2C9}" type="sibTrans" cxnId="{E87FD6DC-9411-4541-8818-1A192D1130BF}">
      <dgm:prSet phldrT="01"/>
      <dgm:spPr/>
      <dgm:t>
        <a:bodyPr/>
        <a:lstStyle/>
        <a:p>
          <a:endParaRPr lang="en-US" sz="6000" b="1">
            <a:solidFill>
              <a:schemeClr val="tx1"/>
            </a:solidFill>
          </a:endParaRPr>
        </a:p>
      </dgm:t>
    </dgm:pt>
    <dgm:pt modelId="{E171F95A-9DB0-42F6-AC98-348D8D7444E7}">
      <dgm:prSet custT="1"/>
      <dgm:spPr/>
      <dgm:t>
        <a:bodyPr/>
        <a:lstStyle/>
        <a:p>
          <a:r>
            <a:rPr lang="en-US" sz="1800" b="1">
              <a:solidFill>
                <a:schemeClr val="tx1"/>
              </a:solidFill>
            </a:rPr>
            <a:t>Ease of referral creation</a:t>
          </a:r>
        </a:p>
      </dgm:t>
    </dgm:pt>
    <dgm:pt modelId="{0DBEE744-4263-42D5-B79D-F70D5AD3A4D5}" type="parTrans" cxnId="{2E6E0188-C3C4-4FC1-9BD5-28413EAABEA2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97A9755-4B3E-4BC0-85A7-FAD0E7AF6BAA}" type="sibTrans" cxnId="{2E6E0188-C3C4-4FC1-9BD5-28413EAABEA2}">
      <dgm:prSet phldrT="02"/>
      <dgm:spPr/>
      <dgm:t>
        <a:bodyPr/>
        <a:lstStyle/>
        <a:p>
          <a:endParaRPr lang="en-US" sz="6000" b="1">
            <a:solidFill>
              <a:schemeClr val="tx1"/>
            </a:solidFill>
          </a:endParaRPr>
        </a:p>
      </dgm:t>
    </dgm:pt>
    <dgm:pt modelId="{BD8D6BE5-87CE-40C8-A8DF-4FA479CA20E6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Ease of use for provider/placement agencies</a:t>
          </a:r>
        </a:p>
      </dgm:t>
    </dgm:pt>
    <dgm:pt modelId="{6781E6CB-9561-4D20-95B0-F49A279021A4}" type="parTrans" cxnId="{31140A5E-7A47-47EA-AC40-64CEBD216EEB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8E64E67C-E5A6-4717-B54C-C7E8790B48B1}" type="sibTrans" cxnId="{31140A5E-7A47-47EA-AC40-64CEBD216EEB}">
      <dgm:prSet phldrT="03"/>
      <dgm:spPr/>
      <dgm:t>
        <a:bodyPr/>
        <a:lstStyle/>
        <a:p>
          <a:endParaRPr lang="en-US" sz="6000" b="1">
            <a:solidFill>
              <a:schemeClr val="tx1"/>
            </a:solidFill>
          </a:endParaRPr>
        </a:p>
      </dgm:t>
    </dgm:pt>
    <dgm:pt modelId="{5F6EBF33-B590-4433-8D26-590D99275D82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Constant situational awareness for use by the Managed Care Organization</a:t>
          </a:r>
        </a:p>
      </dgm:t>
    </dgm:pt>
    <dgm:pt modelId="{E8EBA9FB-D9BF-49BC-BA6B-1B9C0B799AAD}" type="parTrans" cxnId="{16E3F91B-15C1-48C1-93B9-DA088C293EF6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9665570F-E737-4361-9BB7-1364E0B5AF0A}" type="sibTrans" cxnId="{16E3F91B-15C1-48C1-93B9-DA088C293EF6}">
      <dgm:prSet phldrT="04"/>
      <dgm:spPr/>
      <dgm:t>
        <a:bodyPr/>
        <a:lstStyle/>
        <a:p>
          <a:endParaRPr lang="en-US" sz="6000" b="1">
            <a:solidFill>
              <a:schemeClr val="tx1"/>
            </a:solidFill>
          </a:endParaRPr>
        </a:p>
      </dgm:t>
    </dgm:pt>
    <dgm:pt modelId="{CDB1ED13-371B-4E63-AAD7-76CA70BE339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Data Collection, analysis, tools for performance management</a:t>
          </a:r>
        </a:p>
      </dgm:t>
    </dgm:pt>
    <dgm:pt modelId="{1392E1AE-C849-4E44-B65A-A579FA9F8B99}" type="parTrans" cxnId="{2BE4BE28-CD4D-4A67-A61C-A1D4679B7FF0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65FE8F04-A899-49F7-BB2D-09F9147E541F}" type="sibTrans" cxnId="{2BE4BE28-CD4D-4A67-A61C-A1D4679B7FF0}">
      <dgm:prSet phldrT="05"/>
      <dgm:spPr/>
      <dgm:t>
        <a:bodyPr/>
        <a:lstStyle/>
        <a:p>
          <a:endParaRPr lang="en-US" sz="6000" b="1">
            <a:solidFill>
              <a:schemeClr val="tx1"/>
            </a:solidFill>
          </a:endParaRPr>
        </a:p>
      </dgm:t>
    </dgm:pt>
    <dgm:pt modelId="{95F125A6-36BC-4062-A3E8-4E0CDDEA7F2A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Comprehensive Referral and placement process</a:t>
          </a:r>
        </a:p>
      </dgm:t>
    </dgm:pt>
    <dgm:pt modelId="{CF0FCCD2-4737-4FF1-803C-495DE4B1CDD3}" type="parTrans" cxnId="{F3F7D3C2-325E-48F8-A96C-C295EAA77A57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645EEC91-3A59-471F-9D7E-897856F5699F}" type="sibTrans" cxnId="{F3F7D3C2-325E-48F8-A96C-C295EAA77A57}">
      <dgm:prSet phldrT="06"/>
      <dgm:spPr/>
      <dgm:t>
        <a:bodyPr/>
        <a:lstStyle/>
        <a:p>
          <a:endParaRPr lang="en-US" sz="6000" b="1">
            <a:solidFill>
              <a:schemeClr val="tx1"/>
            </a:solidFill>
          </a:endParaRPr>
        </a:p>
      </dgm:t>
    </dgm:pt>
    <dgm:pt modelId="{F924B182-70A4-4ECA-92F8-6D9CD91BABDA}" type="pres">
      <dgm:prSet presAssocID="{59A18D37-9AE7-4C6C-8D20-9ED8CEAA98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49983A-CB3A-4918-8DE1-246BBCFAA451}" type="pres">
      <dgm:prSet presAssocID="{59A18D37-9AE7-4C6C-8D20-9ED8CEAA9880}" presName="cycle" presStyleCnt="0"/>
      <dgm:spPr/>
    </dgm:pt>
    <dgm:pt modelId="{0245DAF4-81D6-4559-8BE4-C5B465231850}" type="pres">
      <dgm:prSet presAssocID="{17E0F25D-4B39-4D64-B82E-7221CBA5ACAA}" presName="nodeFirstNode" presStyleLbl="node1" presStyleIdx="0" presStyleCnt="6" custScaleX="1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8E81C-C0F0-4045-9A88-D844BE60B017}" type="pres">
      <dgm:prSet presAssocID="{A661B0B7-3682-48EA-B1DC-5A998868B2C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5D20BCB-2503-40B7-99F0-C702AF3E57C7}" type="pres">
      <dgm:prSet presAssocID="{E171F95A-9DB0-42F6-AC98-348D8D7444E7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A08D1-D315-4546-8F34-A8A576C13A89}" type="pres">
      <dgm:prSet presAssocID="{BD8D6BE5-87CE-40C8-A8DF-4FA479CA20E6}" presName="nodeFollowingNodes" presStyleLbl="node1" presStyleIdx="2" presStyleCnt="6" custScaleX="114068" custRadScaleRad="96244" custRadScaleInc="-10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21A3-5523-4949-8C07-7FC57CEF86CB}" type="pres">
      <dgm:prSet presAssocID="{5F6EBF33-B590-4433-8D26-590D99275D82}" presName="nodeFollowingNodes" presStyleLbl="node1" presStyleIdx="3" presStyleCnt="6" custScaleX="155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8417E-1094-4EC8-99D7-FAD6D788DB59}" type="pres">
      <dgm:prSet presAssocID="{CDB1ED13-371B-4E63-AAD7-76CA70BE339E}" presName="nodeFollowingNodes" presStyleLbl="node1" presStyleIdx="4" presStyleCnt="6" custRadScaleRad="95390" custRadScaleInc="20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96FD6-468A-43A2-84CC-E22CAFE6FB13}" type="pres">
      <dgm:prSet presAssocID="{95F125A6-36BC-4062-A3E8-4E0CDDEA7F2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3F91B-15C1-48C1-93B9-DA088C293EF6}" srcId="{59A18D37-9AE7-4C6C-8D20-9ED8CEAA9880}" destId="{5F6EBF33-B590-4433-8D26-590D99275D82}" srcOrd="3" destOrd="0" parTransId="{E8EBA9FB-D9BF-49BC-BA6B-1B9C0B799AAD}" sibTransId="{9665570F-E737-4361-9BB7-1364E0B5AF0A}"/>
    <dgm:cxn modelId="{A6C93903-DDEF-41A1-BE93-3B33CA9C2F3B}" type="presOf" srcId="{A661B0B7-3682-48EA-B1DC-5A998868B2C9}" destId="{BDD8E81C-C0F0-4045-9A88-D844BE60B017}" srcOrd="0" destOrd="0" presId="urn:microsoft.com/office/officeart/2005/8/layout/cycle3"/>
    <dgm:cxn modelId="{B3FD4E49-6468-4839-8517-7CE262E988ED}" type="presOf" srcId="{BD8D6BE5-87CE-40C8-A8DF-4FA479CA20E6}" destId="{482A08D1-D315-4546-8F34-A8A576C13A89}" srcOrd="0" destOrd="0" presId="urn:microsoft.com/office/officeart/2005/8/layout/cycle3"/>
    <dgm:cxn modelId="{2BE4BE28-CD4D-4A67-A61C-A1D4679B7FF0}" srcId="{59A18D37-9AE7-4C6C-8D20-9ED8CEAA9880}" destId="{CDB1ED13-371B-4E63-AAD7-76CA70BE339E}" srcOrd="4" destOrd="0" parTransId="{1392E1AE-C849-4E44-B65A-A579FA9F8B99}" sibTransId="{65FE8F04-A899-49F7-BB2D-09F9147E541F}"/>
    <dgm:cxn modelId="{B72C6051-9A5E-47EB-B75C-9AC9ED2CF4EE}" type="presOf" srcId="{17E0F25D-4B39-4D64-B82E-7221CBA5ACAA}" destId="{0245DAF4-81D6-4559-8BE4-C5B465231850}" srcOrd="0" destOrd="0" presId="urn:microsoft.com/office/officeart/2005/8/layout/cycle3"/>
    <dgm:cxn modelId="{F3F7D3C2-325E-48F8-A96C-C295EAA77A57}" srcId="{59A18D37-9AE7-4C6C-8D20-9ED8CEAA9880}" destId="{95F125A6-36BC-4062-A3E8-4E0CDDEA7F2A}" srcOrd="5" destOrd="0" parTransId="{CF0FCCD2-4737-4FF1-803C-495DE4B1CDD3}" sibTransId="{645EEC91-3A59-471F-9D7E-897856F5699F}"/>
    <dgm:cxn modelId="{31140A5E-7A47-47EA-AC40-64CEBD216EEB}" srcId="{59A18D37-9AE7-4C6C-8D20-9ED8CEAA9880}" destId="{BD8D6BE5-87CE-40C8-A8DF-4FA479CA20E6}" srcOrd="2" destOrd="0" parTransId="{6781E6CB-9561-4D20-95B0-F49A279021A4}" sibTransId="{8E64E67C-E5A6-4717-B54C-C7E8790B48B1}"/>
    <dgm:cxn modelId="{6E355804-24EC-464E-8678-83B5008C765A}" type="presOf" srcId="{CDB1ED13-371B-4E63-AAD7-76CA70BE339E}" destId="{9D18417E-1094-4EC8-99D7-FAD6D788DB59}" srcOrd="0" destOrd="0" presId="urn:microsoft.com/office/officeart/2005/8/layout/cycle3"/>
    <dgm:cxn modelId="{C78526D7-CECC-44D6-9DBB-31857EB56393}" type="presOf" srcId="{59A18D37-9AE7-4C6C-8D20-9ED8CEAA9880}" destId="{F924B182-70A4-4ECA-92F8-6D9CD91BABDA}" srcOrd="0" destOrd="0" presId="urn:microsoft.com/office/officeart/2005/8/layout/cycle3"/>
    <dgm:cxn modelId="{2E6E0188-C3C4-4FC1-9BD5-28413EAABEA2}" srcId="{59A18D37-9AE7-4C6C-8D20-9ED8CEAA9880}" destId="{E171F95A-9DB0-42F6-AC98-348D8D7444E7}" srcOrd="1" destOrd="0" parTransId="{0DBEE744-4263-42D5-B79D-F70D5AD3A4D5}" sibTransId="{397A9755-4B3E-4BC0-85A7-FAD0E7AF6BAA}"/>
    <dgm:cxn modelId="{E87FD6DC-9411-4541-8818-1A192D1130BF}" srcId="{59A18D37-9AE7-4C6C-8D20-9ED8CEAA9880}" destId="{17E0F25D-4B39-4D64-B82E-7221CBA5ACAA}" srcOrd="0" destOrd="0" parTransId="{DA819A50-D7A4-4651-90E9-17F458AB15E8}" sibTransId="{A661B0B7-3682-48EA-B1DC-5A998868B2C9}"/>
    <dgm:cxn modelId="{4162BEF5-1FCF-455A-8F32-38B2494F6602}" type="presOf" srcId="{E171F95A-9DB0-42F6-AC98-348D8D7444E7}" destId="{E5D20BCB-2503-40B7-99F0-C702AF3E57C7}" srcOrd="0" destOrd="0" presId="urn:microsoft.com/office/officeart/2005/8/layout/cycle3"/>
    <dgm:cxn modelId="{F23C3E5F-2E17-4C1B-B7FB-6FC5A8F6DB12}" type="presOf" srcId="{5F6EBF33-B590-4433-8D26-590D99275D82}" destId="{8D1C21A3-5523-4949-8C07-7FC57CEF86CB}" srcOrd="0" destOrd="0" presId="urn:microsoft.com/office/officeart/2005/8/layout/cycle3"/>
    <dgm:cxn modelId="{FAF7E90D-43FC-4C94-A081-76D304375D00}" type="presOf" srcId="{95F125A6-36BC-4062-A3E8-4E0CDDEA7F2A}" destId="{3FC96FD6-468A-43A2-84CC-E22CAFE6FB13}" srcOrd="0" destOrd="0" presId="urn:microsoft.com/office/officeart/2005/8/layout/cycle3"/>
    <dgm:cxn modelId="{AE8BE059-D9D7-43AB-9F7B-BC16CD7C61DB}" type="presParOf" srcId="{F924B182-70A4-4ECA-92F8-6D9CD91BABDA}" destId="{9349983A-CB3A-4918-8DE1-246BBCFAA451}" srcOrd="0" destOrd="0" presId="urn:microsoft.com/office/officeart/2005/8/layout/cycle3"/>
    <dgm:cxn modelId="{85D6B4D7-17B2-4844-9421-E17679A9C579}" type="presParOf" srcId="{9349983A-CB3A-4918-8DE1-246BBCFAA451}" destId="{0245DAF4-81D6-4559-8BE4-C5B465231850}" srcOrd="0" destOrd="0" presId="urn:microsoft.com/office/officeart/2005/8/layout/cycle3"/>
    <dgm:cxn modelId="{06326DA6-AB46-4AB2-8259-7BCF47AC104F}" type="presParOf" srcId="{9349983A-CB3A-4918-8DE1-246BBCFAA451}" destId="{BDD8E81C-C0F0-4045-9A88-D844BE60B017}" srcOrd="1" destOrd="0" presId="urn:microsoft.com/office/officeart/2005/8/layout/cycle3"/>
    <dgm:cxn modelId="{0EABD95C-9F3F-4162-9005-A59D8EC0240F}" type="presParOf" srcId="{9349983A-CB3A-4918-8DE1-246BBCFAA451}" destId="{E5D20BCB-2503-40B7-99F0-C702AF3E57C7}" srcOrd="2" destOrd="0" presId="urn:microsoft.com/office/officeart/2005/8/layout/cycle3"/>
    <dgm:cxn modelId="{453B9AAC-C3BC-48D4-A02F-85C17BF746E4}" type="presParOf" srcId="{9349983A-CB3A-4918-8DE1-246BBCFAA451}" destId="{482A08D1-D315-4546-8F34-A8A576C13A89}" srcOrd="3" destOrd="0" presId="urn:microsoft.com/office/officeart/2005/8/layout/cycle3"/>
    <dgm:cxn modelId="{BE498D42-1F47-49F6-BE64-89F1AC4B7CA1}" type="presParOf" srcId="{9349983A-CB3A-4918-8DE1-246BBCFAA451}" destId="{8D1C21A3-5523-4949-8C07-7FC57CEF86CB}" srcOrd="4" destOrd="0" presId="urn:microsoft.com/office/officeart/2005/8/layout/cycle3"/>
    <dgm:cxn modelId="{4D44C32E-327C-4DEC-BC87-C7643026B4E6}" type="presParOf" srcId="{9349983A-CB3A-4918-8DE1-246BBCFAA451}" destId="{9D18417E-1094-4EC8-99D7-FAD6D788DB59}" srcOrd="5" destOrd="0" presId="urn:microsoft.com/office/officeart/2005/8/layout/cycle3"/>
    <dgm:cxn modelId="{F848CB40-E28B-4A36-8615-66BFC4226375}" type="presParOf" srcId="{9349983A-CB3A-4918-8DE1-246BBCFAA451}" destId="{3FC96FD6-468A-43A2-84CC-E22CAFE6FB1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E86CA-E4EB-4E76-900D-EDFFF4914395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6C494A-8BEA-4234-A50D-A82AFAE481A4}">
      <dgm:prSet/>
      <dgm:spPr/>
      <dgm:t>
        <a:bodyPr/>
        <a:lstStyle/>
        <a:p>
          <a:r>
            <a:rPr lang="en-US" dirty="0"/>
            <a:t>Metric Tracking:</a:t>
          </a:r>
        </a:p>
      </dgm:t>
    </dgm:pt>
    <dgm:pt modelId="{934925FB-E34E-4A54-A520-31CA5001BA28}" type="parTrans" cxnId="{4ACDCC06-DD5F-4FEE-B9DF-C395D05A611C}">
      <dgm:prSet/>
      <dgm:spPr/>
      <dgm:t>
        <a:bodyPr/>
        <a:lstStyle/>
        <a:p>
          <a:endParaRPr lang="en-US"/>
        </a:p>
      </dgm:t>
    </dgm:pt>
    <dgm:pt modelId="{CC6F26B8-E24F-4DE1-9F79-DEE8F827AB75}" type="sibTrans" cxnId="{4ACDCC06-DD5F-4FEE-B9DF-C395D05A611C}">
      <dgm:prSet/>
      <dgm:spPr/>
      <dgm:t>
        <a:bodyPr/>
        <a:lstStyle/>
        <a:p>
          <a:endParaRPr lang="en-US"/>
        </a:p>
      </dgm:t>
    </dgm:pt>
    <dgm:pt modelId="{1C7CE368-52DF-42E9-9F7B-A6FC42298B87}">
      <dgm:prSet/>
      <dgm:spPr/>
      <dgm:t>
        <a:bodyPr/>
        <a:lstStyle/>
        <a:p>
          <a:r>
            <a:rPr lang="en-US"/>
            <a:t>Response Times</a:t>
          </a:r>
        </a:p>
      </dgm:t>
    </dgm:pt>
    <dgm:pt modelId="{32958EE3-01FC-4065-B5D1-2DF0B70E9671}" type="parTrans" cxnId="{F22BE999-4173-40AF-919C-AEA75A825286}">
      <dgm:prSet/>
      <dgm:spPr/>
      <dgm:t>
        <a:bodyPr/>
        <a:lstStyle/>
        <a:p>
          <a:endParaRPr lang="en-US"/>
        </a:p>
      </dgm:t>
    </dgm:pt>
    <dgm:pt modelId="{806899B4-D4D4-470A-9929-BAC4D504CBB9}" type="sibTrans" cxnId="{F22BE999-4173-40AF-919C-AEA75A825286}">
      <dgm:prSet/>
      <dgm:spPr/>
      <dgm:t>
        <a:bodyPr/>
        <a:lstStyle/>
        <a:p>
          <a:endParaRPr lang="en-US"/>
        </a:p>
      </dgm:t>
    </dgm:pt>
    <dgm:pt modelId="{F622510F-7A55-4628-91D6-F060D0BFC053}">
      <dgm:prSet/>
      <dgm:spPr/>
      <dgm:t>
        <a:bodyPr/>
        <a:lstStyle/>
        <a:p>
          <a:r>
            <a:rPr lang="en-US"/>
            <a:t>Referral to placement time</a:t>
          </a:r>
        </a:p>
      </dgm:t>
    </dgm:pt>
    <dgm:pt modelId="{EAA7259B-CF7B-4318-9C30-C245F6A0D8F8}" type="parTrans" cxnId="{2DBC0859-4014-4033-8E27-2E8850EF9190}">
      <dgm:prSet/>
      <dgm:spPr/>
      <dgm:t>
        <a:bodyPr/>
        <a:lstStyle/>
        <a:p>
          <a:endParaRPr lang="en-US"/>
        </a:p>
      </dgm:t>
    </dgm:pt>
    <dgm:pt modelId="{1CB0B594-CD9B-4BE0-93B9-BFAA84DDA4A5}" type="sibTrans" cxnId="{2DBC0859-4014-4033-8E27-2E8850EF9190}">
      <dgm:prSet/>
      <dgm:spPr/>
      <dgm:t>
        <a:bodyPr/>
        <a:lstStyle/>
        <a:p>
          <a:endParaRPr lang="en-US"/>
        </a:p>
      </dgm:t>
    </dgm:pt>
    <dgm:pt modelId="{00FFD206-3017-4A2E-A0F1-E618BCBC42D3}">
      <dgm:prSet/>
      <dgm:spPr/>
      <dgm:t>
        <a:bodyPr/>
        <a:lstStyle/>
        <a:p>
          <a:r>
            <a:rPr lang="en-US"/>
            <a:t>Placement and discharge, length of stay</a:t>
          </a:r>
        </a:p>
      </dgm:t>
    </dgm:pt>
    <dgm:pt modelId="{3AF5079D-4456-4268-AED4-C0DF1AE3BD1F}" type="parTrans" cxnId="{F6B7AA56-8890-4903-861A-F0AC49E8E96C}">
      <dgm:prSet/>
      <dgm:spPr/>
      <dgm:t>
        <a:bodyPr/>
        <a:lstStyle/>
        <a:p>
          <a:endParaRPr lang="en-US"/>
        </a:p>
      </dgm:t>
    </dgm:pt>
    <dgm:pt modelId="{A773448B-CFC4-43CE-976C-6A3B97C177E6}" type="sibTrans" cxnId="{F6B7AA56-8890-4903-861A-F0AC49E8E96C}">
      <dgm:prSet/>
      <dgm:spPr/>
      <dgm:t>
        <a:bodyPr/>
        <a:lstStyle/>
        <a:p>
          <a:endParaRPr lang="en-US"/>
        </a:p>
      </dgm:t>
    </dgm:pt>
    <dgm:pt modelId="{C3495631-334E-45C9-8B79-679520A0CDD5}">
      <dgm:prSet/>
      <dgm:spPr/>
      <dgm:t>
        <a:bodyPr/>
        <a:lstStyle/>
        <a:p>
          <a:r>
            <a:rPr lang="en-US"/>
            <a:t>Demographic Data mining</a:t>
          </a:r>
        </a:p>
      </dgm:t>
    </dgm:pt>
    <dgm:pt modelId="{A4C3A443-35A5-49F8-8576-457717FD8C5B}" type="parTrans" cxnId="{51A85450-7E7F-4348-9747-B49C04D6CC66}">
      <dgm:prSet/>
      <dgm:spPr/>
      <dgm:t>
        <a:bodyPr/>
        <a:lstStyle/>
        <a:p>
          <a:endParaRPr lang="en-US"/>
        </a:p>
      </dgm:t>
    </dgm:pt>
    <dgm:pt modelId="{3056CD40-983D-412B-9C63-3F5A6B8C6288}" type="sibTrans" cxnId="{51A85450-7E7F-4348-9747-B49C04D6CC66}">
      <dgm:prSet/>
      <dgm:spPr/>
      <dgm:t>
        <a:bodyPr/>
        <a:lstStyle/>
        <a:p>
          <a:endParaRPr lang="en-US"/>
        </a:p>
      </dgm:t>
    </dgm:pt>
    <dgm:pt modelId="{E3532C6C-6E65-45D9-B6D7-FC0F711CDA3C}">
      <dgm:prSet/>
      <dgm:spPr/>
      <dgm:t>
        <a:bodyPr/>
        <a:lstStyle/>
        <a:p>
          <a:r>
            <a:rPr lang="en-US"/>
            <a:t>Discharge outcomes (where the youth is being discharge to)….treatment success/PCP goal success</a:t>
          </a:r>
        </a:p>
      </dgm:t>
    </dgm:pt>
    <dgm:pt modelId="{46DA9D21-1D03-4DDC-A6DA-8A8B8EDCF362}" type="parTrans" cxnId="{E910837E-FA33-4826-BFF8-B3FCD49607AE}">
      <dgm:prSet/>
      <dgm:spPr/>
      <dgm:t>
        <a:bodyPr/>
        <a:lstStyle/>
        <a:p>
          <a:endParaRPr lang="en-US"/>
        </a:p>
      </dgm:t>
    </dgm:pt>
    <dgm:pt modelId="{A5D742C7-B904-445D-A4F9-7F44A98C67F3}" type="sibTrans" cxnId="{E910837E-FA33-4826-BFF8-B3FCD49607AE}">
      <dgm:prSet/>
      <dgm:spPr/>
      <dgm:t>
        <a:bodyPr/>
        <a:lstStyle/>
        <a:p>
          <a:endParaRPr lang="en-US"/>
        </a:p>
      </dgm:t>
    </dgm:pt>
    <dgm:pt modelId="{0D0FF81F-67D7-4FFF-8164-F2A7DEBAE5FA}">
      <dgm:prSet/>
      <dgm:spPr/>
      <dgm:t>
        <a:bodyPr/>
        <a:lstStyle/>
        <a:p>
          <a:r>
            <a:rPr lang="en-US"/>
            <a:t>Tracking of lateral home moves within provider agencies</a:t>
          </a:r>
        </a:p>
      </dgm:t>
    </dgm:pt>
    <dgm:pt modelId="{4F7C2E30-6869-449F-AE11-DEA3004D0C1F}" type="parTrans" cxnId="{75DF8EE4-C54C-4B0E-8BBF-7EDE409E2635}">
      <dgm:prSet/>
      <dgm:spPr/>
      <dgm:t>
        <a:bodyPr/>
        <a:lstStyle/>
        <a:p>
          <a:endParaRPr lang="en-US"/>
        </a:p>
      </dgm:t>
    </dgm:pt>
    <dgm:pt modelId="{0FDED943-1CCD-4637-A515-D7DE14050475}" type="sibTrans" cxnId="{75DF8EE4-C54C-4B0E-8BBF-7EDE409E2635}">
      <dgm:prSet/>
      <dgm:spPr/>
      <dgm:t>
        <a:bodyPr/>
        <a:lstStyle/>
        <a:p>
          <a:endParaRPr lang="en-US"/>
        </a:p>
      </dgm:t>
    </dgm:pt>
    <dgm:pt modelId="{C992486B-DAF0-4400-BE45-5D426A28C655}" type="pres">
      <dgm:prSet presAssocID="{AE7E86CA-E4EB-4E76-900D-EDFFF49143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E1F9D-F4CB-47D5-AA58-22A9EF2CE95D}" type="pres">
      <dgm:prSet presAssocID="{AE7E86CA-E4EB-4E76-900D-EDFFF4914395}" presName="cycle" presStyleCnt="0"/>
      <dgm:spPr/>
    </dgm:pt>
    <dgm:pt modelId="{6252F640-7B2F-476B-9D2A-FEA7DAC2FB45}" type="pres">
      <dgm:prSet presAssocID="{8E6C494A-8BEA-4234-A50D-A82AFAE481A4}" presName="nodeFirstNode" presStyleLbl="node1" presStyleIdx="0" presStyleCnt="1" custScaleY="14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AA10F-C425-4028-8B36-A2C351CF7973}" type="presOf" srcId="{F622510F-7A55-4628-91D6-F060D0BFC053}" destId="{6252F640-7B2F-476B-9D2A-FEA7DAC2FB45}" srcOrd="0" destOrd="2" presId="urn:microsoft.com/office/officeart/2005/8/layout/cycle3"/>
    <dgm:cxn modelId="{749ED49C-620A-4CC4-9CE2-84C37806AAB7}" type="presOf" srcId="{0D0FF81F-67D7-4FFF-8164-F2A7DEBAE5FA}" destId="{6252F640-7B2F-476B-9D2A-FEA7DAC2FB45}" srcOrd="0" destOrd="6" presId="urn:microsoft.com/office/officeart/2005/8/layout/cycle3"/>
    <dgm:cxn modelId="{A0E2AB9C-0CC4-4A0E-B9AA-C165B2230E8D}" type="presOf" srcId="{8E6C494A-8BEA-4234-A50D-A82AFAE481A4}" destId="{6252F640-7B2F-476B-9D2A-FEA7DAC2FB45}" srcOrd="0" destOrd="0" presId="urn:microsoft.com/office/officeart/2005/8/layout/cycle3"/>
    <dgm:cxn modelId="{F22BE999-4173-40AF-919C-AEA75A825286}" srcId="{8E6C494A-8BEA-4234-A50D-A82AFAE481A4}" destId="{1C7CE368-52DF-42E9-9F7B-A6FC42298B87}" srcOrd="0" destOrd="0" parTransId="{32958EE3-01FC-4065-B5D1-2DF0B70E9671}" sibTransId="{806899B4-D4D4-470A-9929-BAC4D504CBB9}"/>
    <dgm:cxn modelId="{F6B7AA56-8890-4903-861A-F0AC49E8E96C}" srcId="{8E6C494A-8BEA-4234-A50D-A82AFAE481A4}" destId="{00FFD206-3017-4A2E-A0F1-E618BCBC42D3}" srcOrd="2" destOrd="0" parTransId="{3AF5079D-4456-4268-AED4-C0DF1AE3BD1F}" sibTransId="{A773448B-CFC4-43CE-976C-6A3B97C177E6}"/>
    <dgm:cxn modelId="{3274D1FD-BC31-4CB8-81BC-C95A883497B4}" type="presOf" srcId="{AE7E86CA-E4EB-4E76-900D-EDFFF4914395}" destId="{C992486B-DAF0-4400-BE45-5D426A28C655}" srcOrd="0" destOrd="0" presId="urn:microsoft.com/office/officeart/2005/8/layout/cycle3"/>
    <dgm:cxn modelId="{948C58C1-0BB2-45F3-A9F1-E14BE7F8B5E3}" type="presOf" srcId="{1C7CE368-52DF-42E9-9F7B-A6FC42298B87}" destId="{6252F640-7B2F-476B-9D2A-FEA7DAC2FB45}" srcOrd="0" destOrd="1" presId="urn:microsoft.com/office/officeart/2005/8/layout/cycle3"/>
    <dgm:cxn modelId="{E910837E-FA33-4826-BFF8-B3FCD49607AE}" srcId="{8E6C494A-8BEA-4234-A50D-A82AFAE481A4}" destId="{E3532C6C-6E65-45D9-B6D7-FC0F711CDA3C}" srcOrd="4" destOrd="0" parTransId="{46DA9D21-1D03-4DDC-A6DA-8A8B8EDCF362}" sibTransId="{A5D742C7-B904-445D-A4F9-7F44A98C67F3}"/>
    <dgm:cxn modelId="{88C526EE-CB2E-4F3C-AB4A-2FDF59E699D0}" type="presOf" srcId="{00FFD206-3017-4A2E-A0F1-E618BCBC42D3}" destId="{6252F640-7B2F-476B-9D2A-FEA7DAC2FB45}" srcOrd="0" destOrd="3" presId="urn:microsoft.com/office/officeart/2005/8/layout/cycle3"/>
    <dgm:cxn modelId="{CE9F2292-69E8-44F3-AA39-5E9EE10AE781}" type="presOf" srcId="{C3495631-334E-45C9-8B79-679520A0CDD5}" destId="{6252F640-7B2F-476B-9D2A-FEA7DAC2FB45}" srcOrd="0" destOrd="4" presId="urn:microsoft.com/office/officeart/2005/8/layout/cycle3"/>
    <dgm:cxn modelId="{75DF8EE4-C54C-4B0E-8BBF-7EDE409E2635}" srcId="{8E6C494A-8BEA-4234-A50D-A82AFAE481A4}" destId="{0D0FF81F-67D7-4FFF-8164-F2A7DEBAE5FA}" srcOrd="5" destOrd="0" parTransId="{4F7C2E30-6869-449F-AE11-DEA3004D0C1F}" sibTransId="{0FDED943-1CCD-4637-A515-D7DE14050475}"/>
    <dgm:cxn modelId="{70EC2354-4C77-4C11-B3C5-49E535F1D686}" type="presOf" srcId="{E3532C6C-6E65-45D9-B6D7-FC0F711CDA3C}" destId="{6252F640-7B2F-476B-9D2A-FEA7DAC2FB45}" srcOrd="0" destOrd="5" presId="urn:microsoft.com/office/officeart/2005/8/layout/cycle3"/>
    <dgm:cxn modelId="{2DBC0859-4014-4033-8E27-2E8850EF9190}" srcId="{8E6C494A-8BEA-4234-A50D-A82AFAE481A4}" destId="{F622510F-7A55-4628-91D6-F060D0BFC053}" srcOrd="1" destOrd="0" parTransId="{EAA7259B-CF7B-4318-9C30-C245F6A0D8F8}" sibTransId="{1CB0B594-CD9B-4BE0-93B9-BFAA84DDA4A5}"/>
    <dgm:cxn modelId="{4ACDCC06-DD5F-4FEE-B9DF-C395D05A611C}" srcId="{AE7E86CA-E4EB-4E76-900D-EDFFF4914395}" destId="{8E6C494A-8BEA-4234-A50D-A82AFAE481A4}" srcOrd="0" destOrd="0" parTransId="{934925FB-E34E-4A54-A520-31CA5001BA28}" sibTransId="{CC6F26B8-E24F-4DE1-9F79-DEE8F827AB75}"/>
    <dgm:cxn modelId="{51A85450-7E7F-4348-9747-B49C04D6CC66}" srcId="{8E6C494A-8BEA-4234-A50D-A82AFAE481A4}" destId="{C3495631-334E-45C9-8B79-679520A0CDD5}" srcOrd="3" destOrd="0" parTransId="{A4C3A443-35A5-49F8-8576-457717FD8C5B}" sibTransId="{3056CD40-983D-412B-9C63-3F5A6B8C6288}"/>
    <dgm:cxn modelId="{FF57C850-3193-4D80-838F-1DEB7F0C904F}" type="presParOf" srcId="{C992486B-DAF0-4400-BE45-5D426A28C655}" destId="{C78E1F9D-F4CB-47D5-AA58-22A9EF2CE95D}" srcOrd="0" destOrd="0" presId="urn:microsoft.com/office/officeart/2005/8/layout/cycle3"/>
    <dgm:cxn modelId="{A5D7A008-86F3-4937-A26D-898DD20D23CB}" type="presParOf" srcId="{C78E1F9D-F4CB-47D5-AA58-22A9EF2CE95D}" destId="{6252F640-7B2F-476B-9D2A-FEA7DAC2FB45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0439-7A3D-46C1-B5A9-5180DCB765A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EA7B-BFE1-4441-80FC-E30420771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C8503-55B5-6940-A04B-6028F6272F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need is present to track outcomes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0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change out graphic for 2018 TFC responses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2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Incentivize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file:///C:/Users/User/Downloads/Value-Based%20Payments%20101%20for%20NASMHPD_FINAL.pdf</a:t>
            </a:r>
          </a:p>
          <a:p>
            <a:r>
              <a:rPr lang="en-US" dirty="0"/>
              <a:t>Use simple introduction: not overly complicated…..</a:t>
            </a:r>
          </a:p>
          <a:p>
            <a:r>
              <a:rPr lang="en-US" dirty="0"/>
              <a:t>This presentation will provide participants with an overview of an innovative approach combining the concept of Value Based payments and use of a shared Database to track outcomes and inform Best Practices within Therapeutic Foster Care.  Utilizing a partnership between private and public agencies (MCO),  data is tracked and youth outcomes are gathered based on a customizable database. This pilot project is based on a shared vision to use data to ascertain effectiveness of Therapeutic Foster Care while  impacting the efficiency of referral submission and placement response.  Overview of data tracked includes: demographics,  placements, length of stay, more detailed discharge information, moves between homes and improvements in performance metrics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definition:  treatment? How do you know it is occurring….what are the outcomes….. Service needs to evolved….and meet the current idea of outcomes and pay for performance….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where it is……add some points about improvement needed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EA7B-BFE1-4441-80FC-E30420771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1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0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6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1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90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91407/performan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otesvalley.com/quotes/problem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rm8XA1obu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ku.it/en/inefficient-efficiency-hyperconvergence-alternativ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ndlordo.com/leveraging-public-data-for-screening-tenant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rinasia.com/hr-tech/data-analysis-skills-in-demand-for-jobs-of-the-futu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2TQGFWcko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iagegem.wordpress.com/2017/02/17/answers-to-your-relationshipmarriage-questions-6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nolen@ncrapidresource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mchohio.org/what-we-do/treatment-foster-ca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D2D517-BC35-4439-AC31-06DF764F2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3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DD3F846-0483-40F5-A881-0C1AD2A0C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67399-807F-4FCD-8B17-5FBE2790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40" y="792472"/>
            <a:ext cx="9374319" cy="5273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BF8147-40BF-471D-8CC4-C7A09AA42D4E}"/>
              </a:ext>
            </a:extLst>
          </p:cNvPr>
          <p:cNvSpPr/>
          <p:nvPr/>
        </p:nvSpPr>
        <p:spPr>
          <a:xfrm>
            <a:off x="1528175" y="2389917"/>
            <a:ext cx="8943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Therapeutic Foster Care:        </a:t>
            </a:r>
          </a:p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we getting what we pay for? </a:t>
            </a:r>
          </a:p>
        </p:txBody>
      </p:sp>
    </p:spTree>
    <p:extLst>
      <p:ext uri="{BB962C8B-B14F-4D97-AF65-F5344CB8AC3E}">
        <p14:creationId xmlns:p14="http://schemas.microsoft.com/office/powerpoint/2010/main" val="166553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7E706-E536-4856-ACB7-AE244C9F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REPORT for Child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97911-7D7B-4F82-BDBE-BDB3B5BB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CFSR</a:t>
            </a:r>
            <a:r>
              <a:rPr lang="en-US" sz="2400" b="1" dirty="0"/>
              <a:t> Report of NC found deficiencies in several areas and the State was issued a Performance Improvement plan to return to “conformity”</a:t>
            </a:r>
          </a:p>
          <a:p>
            <a:r>
              <a:rPr lang="en-US" sz="2400" b="1" dirty="0"/>
              <a:t>-Inability to track placement history which impacts permanency </a:t>
            </a:r>
          </a:p>
          <a:p>
            <a:r>
              <a:rPr lang="en-US" sz="2400" b="1" dirty="0"/>
              <a:t>-Inability to link information regarding placements, permanency planning efforts and intra-agency data. </a:t>
            </a:r>
          </a:p>
          <a:p>
            <a:r>
              <a:rPr lang="en-US" sz="2400" b="1" dirty="0"/>
              <a:t>-No clear method (system) to implement program quality improvement to evaluate improvement measures </a:t>
            </a:r>
          </a:p>
          <a:p>
            <a:r>
              <a:rPr lang="en-US" sz="2400" b="1" dirty="0"/>
              <a:t>-Placement Stability (disruptions) </a:t>
            </a:r>
          </a:p>
          <a:p>
            <a:r>
              <a:rPr lang="en-US" sz="2400" b="1" dirty="0"/>
              <a:t>-Gaps in services for MH needs of children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2A4A97F-35C3-4B02-AC26-E45412D07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75134" y="4273633"/>
            <a:ext cx="3838959" cy="22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D3A0FC-5D74-4BAC-9DDB-68A942650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6C56C-458B-4419-8DD0-6C4C1BBA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3 FACTORS FOR AN INCREASE IN FOSTER CARE</a:t>
            </a:r>
          </a:p>
        </p:txBody>
      </p:sp>
      <p:pic>
        <p:nvPicPr>
          <p:cNvPr id="5" name="Picture 4" descr="A picture containing pier, fence, water, scene&#10;&#10;Description generated with high confidence">
            <a:extLst>
              <a:ext uri="{FF2B5EF4-FFF2-40B4-BE49-F238E27FC236}">
                <a16:creationId xmlns:a16="http://schemas.microsoft.com/office/drawing/2014/main" xmlns="" id="{AA054D07-529B-4FB8-A843-964581DC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2389" y="977652"/>
            <a:ext cx="4352926" cy="48994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B36A11-4FA0-4989-A465-037DF5246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E5C09-60A7-4BB1-B9EA-A6A9ED8A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b="1" dirty="0"/>
              <a:t>MORE PARENTS ARE STRUGGLING WITH OPIOIDS AND OTHER DRUGS</a:t>
            </a:r>
          </a:p>
          <a:p>
            <a:r>
              <a:rPr lang="en-US" b="1" dirty="0"/>
              <a:t>MORE JUDGES HAVE RESERVATIONS ABOUT JUVENILE JUSTICE FACILITIES AND MAKE REFERRALS TO CHILD WELFARE (NC RAISE THE AGE CHANGE)</a:t>
            </a:r>
          </a:p>
          <a:p>
            <a:r>
              <a:rPr lang="en-US" b="1" dirty="0"/>
              <a:t>MANY CHILD WELFARE AGENCIES ARE GRAPPLING WITH INADEQUATE DECISION MAKING PRACTICES (INVOLVING MORE PEOPLE/SUPPORTS IN DECISIONS), A LACK OF FUNDING, A LACK OF SUPPORTIVE RESOURCES, NO INFORMED EVIDENCE BASE MODELS USED.</a:t>
            </a:r>
          </a:p>
          <a:p>
            <a:r>
              <a:rPr lang="en-US" b="1" dirty="0"/>
              <a:t>1757 CHILDREN IN TFC IN NC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DB8C60-3B7D-46C5-B1A9-A295D8A48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7006A8-EB46-45ED-977F-BC489E2B7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780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7A4F9-F803-484B-802F-0F70F2116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5C014F1-8E33-495F-A49E-7911F19D89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9B0F9-A6E3-424B-A38D-0FB86757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SOLUTIONS &amp; DATA NEEDED…….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69CFD-FCFB-4C4C-B6BE-7E3E3FC3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HOW OFTEN ARE CHILDREN MOVED?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WHY ARE MOVES OCCURRING?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IS TREATMENT A REAL FOCUS OF CARE?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DO CHILDREN GO TO A HIGHER OR LOWER LEVEL OF CARE AT DISCHARGE?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WHERE ARE OUR CHILDREN PLACED AT DISCHARGE?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IF WE HAVE THESE ANSWERS WHERE DOES THIS DATA LIVE? HOW EASY IS IT TO EVALUATE ACROSS THE STATE, COMPARE AGENCY TO AGENCY?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D2B04A-1137-44B5-B028-ACB68B02C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AA227F-6DA2-4C84-A893-F326972F0F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8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Therapeutic  Foster Care</a:t>
            </a:r>
            <a:br>
              <a:rPr lang="en-US" dirty="0"/>
            </a:br>
            <a:r>
              <a:rPr lang="en-US" dirty="0"/>
              <a:t>Referrals and Tracking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443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100" b="1" dirty="0"/>
              <a:t>Opening the referral database to all TFC placement agencies within a particular MCO catchment, for matching TFC placement and creation of new referrals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3311A5-99DE-4393-9A6A-668B1A50F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927983-BFBD-4CAA-A34E-2D3486ACF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40DF401-E6F0-4EFD-8C5C-68473520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Centralized Database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083F504-65AF-4231-9B97-C96BCC56AB6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307823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23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B01C190-421F-4AAE-B2E2-E764EF6A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Centralized Database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7FA6AEAB-6F2B-4B15-88BF-3F3D85E67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19256"/>
              </p:ext>
            </p:extLst>
          </p:nvPr>
        </p:nvGraphicFramePr>
        <p:xfrm>
          <a:off x="1096963" y="1737360"/>
          <a:ext cx="10489612" cy="414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01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F5E263C-FB7E-4A3E-AD04-5140CD3D1D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65ED8C-90F7-4EB0-ACCB-64AEF411E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Goals of the Database platform  	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04E3BF-88F7-4D19-BEC9-8486966EA4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xmlns="" id="{E7047F1F-DCD4-4297-99E1-063E8E85D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29710"/>
              </p:ext>
            </p:extLst>
          </p:nvPr>
        </p:nvGraphicFramePr>
        <p:xfrm>
          <a:off x="4689085" y="414295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48199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CCD7A37-24B9-46D5-B5EF-00E622EDB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Referral </a:t>
            </a:r>
            <a:r>
              <a:rPr lang="en-US" dirty="0" err="1"/>
              <a:t>Streamling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5D423FC-E9BB-427F-B2D4-E68DDD12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 efficiency for referral sources </a:t>
            </a:r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ABA193A4-D4A9-4997-81BF-5FA2C1312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1513" r="23370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E2F345-8661-4909-BEB3-49715303B8C2}"/>
              </a:ext>
            </a:extLst>
          </p:cNvPr>
          <p:cNvSpPr txBox="1"/>
          <p:nvPr/>
        </p:nvSpPr>
        <p:spPr>
          <a:xfrm>
            <a:off x="2328272" y="665794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juku.it/en/inefficient-efficiency-hyperconvergence-alternative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7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9404723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48640" y="2823667"/>
            <a:ext cx="1733703" cy="184343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6894" y="2655418"/>
            <a:ext cx="5032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Youth Requiring out of home placement</a:t>
            </a:r>
          </a:p>
          <a:p>
            <a:endParaRPr lang="en-US" dirty="0"/>
          </a:p>
          <a:p>
            <a:r>
              <a:rPr lang="en-US" u="sng" dirty="0"/>
              <a:t>Possible referral sources: </a:t>
            </a:r>
          </a:p>
          <a:p>
            <a:r>
              <a:rPr lang="en-US" dirty="0"/>
              <a:t>Hospital </a:t>
            </a:r>
          </a:p>
          <a:p>
            <a:r>
              <a:rPr lang="en-US" dirty="0"/>
              <a:t>Crisis center</a:t>
            </a:r>
          </a:p>
          <a:p>
            <a:r>
              <a:rPr lang="en-US" dirty="0"/>
              <a:t>DSS</a:t>
            </a:r>
          </a:p>
          <a:p>
            <a:r>
              <a:rPr lang="en-US" dirty="0"/>
              <a:t>IHH Teams</a:t>
            </a:r>
          </a:p>
          <a:p>
            <a:r>
              <a:rPr lang="en-US" dirty="0"/>
              <a:t>MCO Care Coordination</a:t>
            </a:r>
          </a:p>
          <a:p>
            <a:r>
              <a:rPr lang="en-US" dirty="0"/>
              <a:t>Other Mental Health Providers</a:t>
            </a:r>
          </a:p>
          <a:p>
            <a:r>
              <a:rPr lang="en-US" dirty="0"/>
              <a:t>Individuals, family members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688" y="1659640"/>
            <a:ext cx="269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8003" y="1953158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36991" y="2227478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7713875" y="3694175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42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5" y="250993"/>
            <a:ext cx="5733806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680314" y="2624163"/>
            <a:ext cx="3533242" cy="16386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MCO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3197" y="346503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60827" y="496434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9" name="Trapezoid 8"/>
          <p:cNvSpPr/>
          <p:nvPr/>
        </p:nvSpPr>
        <p:spPr>
          <a:xfrm>
            <a:off x="6186961" y="1685863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09331" y="4796976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6961" y="4946907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24" name="Trapezoid 23"/>
          <p:cNvSpPr/>
          <p:nvPr/>
        </p:nvSpPr>
        <p:spPr>
          <a:xfrm>
            <a:off x="6013095" y="6136336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09331" y="2624163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86961" y="2774094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30" name="Trapezoid 29"/>
          <p:cNvSpPr/>
          <p:nvPr/>
        </p:nvSpPr>
        <p:spPr>
          <a:xfrm>
            <a:off x="6013095" y="3963523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917229" y="1492301"/>
            <a:ext cx="27724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Placement Agencies providing out-of-home services</a:t>
            </a:r>
          </a:p>
          <a:p>
            <a:endParaRPr lang="en-US" dirty="0"/>
          </a:p>
          <a:p>
            <a:r>
              <a:rPr lang="en-US" dirty="0"/>
              <a:t>Opening the database to a larger number of CPAs will increase the likelihood of appropriate matching </a:t>
            </a:r>
          </a:p>
        </p:txBody>
      </p:sp>
    </p:spTree>
    <p:extLst>
      <p:ext uri="{BB962C8B-B14F-4D97-AF65-F5344CB8AC3E}">
        <p14:creationId xmlns:p14="http://schemas.microsoft.com/office/powerpoint/2010/main" val="30610191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91">
            <a:extLst>
              <a:ext uri="{FF2B5EF4-FFF2-40B4-BE49-F238E27FC236}">
                <a16:creationId xmlns:a16="http://schemas.microsoft.com/office/drawing/2014/main" xmlns="" id="{21D53CA0-FDE7-4B62-AE74-A671E6B82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Rectangle 192">
            <a:extLst>
              <a:ext uri="{FF2B5EF4-FFF2-40B4-BE49-F238E27FC236}">
                <a16:creationId xmlns:a16="http://schemas.microsoft.com/office/drawing/2014/main" xmlns="" id="{06FA22A8-DAD2-4DBF-BCF6-AA00E9D83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6" name="Straight Connector 193">
            <a:extLst>
              <a:ext uri="{FF2B5EF4-FFF2-40B4-BE49-F238E27FC236}">
                <a16:creationId xmlns:a16="http://schemas.microsoft.com/office/drawing/2014/main" xmlns="" id="{38CF2381-9166-48DC-8859-93B6A58939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94">
            <a:extLst>
              <a:ext uri="{FF2B5EF4-FFF2-40B4-BE49-F238E27FC236}">
                <a16:creationId xmlns:a16="http://schemas.microsoft.com/office/drawing/2014/main" xmlns="" id="{4BD2E6AE-C3F2-4810-9E5A-558DF5952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88C21-DDE1-4807-9538-FA478552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INNOVATIONS IN COLLABORATION TO IMPROVE THERAPEUTIC FOSTER CARE</a:t>
            </a:r>
          </a:p>
        </p:txBody>
      </p:sp>
      <p:pic>
        <p:nvPicPr>
          <p:cNvPr id="1030" name="Picture 6" descr="Image result for two donkeys tied together trying to each hay">
            <a:extLst>
              <a:ext uri="{FF2B5EF4-FFF2-40B4-BE49-F238E27FC236}">
                <a16:creationId xmlns:a16="http://schemas.microsoft.com/office/drawing/2014/main" xmlns="" id="{95B06509-AA77-43A5-842E-A612CA15A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481" b="-3"/>
          <a:stretch/>
        </p:blipFill>
        <p:spPr bwMode="auto">
          <a:xfrm>
            <a:off x="263047" y="620720"/>
            <a:ext cx="5023547" cy="57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8" name="Straight Connector 195">
            <a:extLst>
              <a:ext uri="{FF2B5EF4-FFF2-40B4-BE49-F238E27FC236}">
                <a16:creationId xmlns:a16="http://schemas.microsoft.com/office/drawing/2014/main" xmlns="" id="{DFC7D57A-9BAF-4E96-975B-960E53B65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96">
            <a:extLst>
              <a:ext uri="{FF2B5EF4-FFF2-40B4-BE49-F238E27FC236}">
                <a16:creationId xmlns:a16="http://schemas.microsoft.com/office/drawing/2014/main" xmlns="" id="{93C132D2-2AC6-4C49-B6A8-16CA2EA67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Rectangle 197">
            <a:extLst>
              <a:ext uri="{FF2B5EF4-FFF2-40B4-BE49-F238E27FC236}">
                <a16:creationId xmlns:a16="http://schemas.microsoft.com/office/drawing/2014/main" xmlns="" id="{349B1CA5-C549-417D-AA96-540C50D7D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314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9404723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3" name="Smiley Face 2"/>
          <p:cNvSpPr/>
          <p:nvPr/>
        </p:nvSpPr>
        <p:spPr>
          <a:xfrm>
            <a:off x="694944" y="1214323"/>
            <a:ext cx="1733703" cy="184343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444" y="3811219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432" y="4085539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274316" y="5552236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3674" y="1360627"/>
            <a:ext cx="5625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account with the “public” database can be made by any stakeholder.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Initial referral is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Referral receives its referral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910149" y="4085539"/>
            <a:ext cx="2682240" cy="14813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REF_ID 32000</a:t>
            </a:r>
          </a:p>
        </p:txBody>
      </p:sp>
    </p:spTree>
    <p:extLst>
      <p:ext uri="{BB962C8B-B14F-4D97-AF65-F5344CB8AC3E}">
        <p14:creationId xmlns:p14="http://schemas.microsoft.com/office/powerpoint/2010/main" val="3223040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222 0.4013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9404723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444" y="3811219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432" y="4085539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274316" y="5552236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10149" y="4085539"/>
            <a:ext cx="2682240" cy="14813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REF_ID 32000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422806" y="1490472"/>
            <a:ext cx="3533242" cy="16386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MCO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9871" y="39875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87501" y="54868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4" name="Trapezoid 13"/>
          <p:cNvSpPr/>
          <p:nvPr/>
        </p:nvSpPr>
        <p:spPr>
          <a:xfrm>
            <a:off x="9513635" y="173811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36005" y="4849228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513635" y="4999159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36005" y="267641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513635" y="282634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9" name="Trapezoid 18"/>
          <p:cNvSpPr/>
          <p:nvPr/>
        </p:nvSpPr>
        <p:spPr>
          <a:xfrm>
            <a:off x="9339769" y="401577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94601" y="4070908"/>
            <a:ext cx="2682240" cy="14813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REF_ID 32000</a:t>
            </a:r>
          </a:p>
        </p:txBody>
      </p:sp>
      <p:sp>
        <p:nvSpPr>
          <p:cNvPr id="25" name="Oval 24"/>
          <p:cNvSpPr/>
          <p:nvPr/>
        </p:nvSpPr>
        <p:spPr>
          <a:xfrm>
            <a:off x="3772203" y="4537252"/>
            <a:ext cx="2682240" cy="14813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REF_ID 32000</a:t>
            </a:r>
          </a:p>
        </p:txBody>
      </p:sp>
      <p:sp>
        <p:nvSpPr>
          <p:cNvPr id="26" name="Oval 25"/>
          <p:cNvSpPr/>
          <p:nvPr/>
        </p:nvSpPr>
        <p:spPr>
          <a:xfrm>
            <a:off x="3714600" y="5090119"/>
            <a:ext cx="2682240" cy="148132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REF_ID 32000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7831" y="3735994"/>
            <a:ext cx="3095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Referral alert is sent to the participating placement agencies.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MCO representatives will have access to look at and monitor referrals within their catchment.</a:t>
            </a:r>
          </a:p>
        </p:txBody>
      </p:sp>
      <p:sp>
        <p:nvSpPr>
          <p:cNvPr id="20" name="Trapezoid 19"/>
          <p:cNvSpPr/>
          <p:nvPr/>
        </p:nvSpPr>
        <p:spPr>
          <a:xfrm>
            <a:off x="9370448" y="6199481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5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472 -0.04375 -0.02982 -0.08703 -0.04427 -0.13102 C -0.04505 -0.13333 -0.04518 -0.13611 -0.0457 -0.13865 C -0.04662 -0.14352 -0.04662 -0.14259 -0.04714 -0.14861 C -0.0474 -0.15162 -0.04753 -0.15463 -0.04792 -0.15764 C -0.04805 -0.15902 -0.04831 -0.16018 -0.04857 -0.16134 C -0.04883 -0.16319 -0.04896 -0.16481 -0.04935 -0.16643 C -0.0513 -0.17916 -0.04844 -0.15949 -0.05078 -0.17546 C -0.05091 -0.18009 -0.05117 -0.18472 -0.05143 -0.18935 C -0.05156 -0.19236 -0.05209 -0.19514 -0.05209 -0.19814 C -0.05209 -0.20115 -0.05169 -0.20416 -0.05143 -0.20717 C -0.05143 -0.20764 -0.05039 -0.21504 -0.05 -0.21597 C -0.04414 -0.23171 -0.05117 -0.20902 -0.04649 -0.22361 C -0.04597 -0.22523 -0.04544 -0.22708 -0.04505 -0.2287 C -0.04466 -0.22986 -0.04466 -0.23148 -0.04427 -0.23264 C -0.04388 -0.23356 -0.04336 -0.23426 -0.04284 -0.23518 C -0.04141 -0.24305 -0.04323 -0.23541 -0.04076 -0.24143 C -0.03985 -0.24352 -0.03932 -0.2456 -0.03854 -0.24768 C -0.03815 -0.24907 -0.03763 -0.25023 -0.03711 -0.25162 C -0.03646 -0.2537 -0.03594 -0.25602 -0.03503 -0.25787 C -0.03438 -0.25902 -0.0336 -0.25949 -0.03281 -0.26041 C -0.03164 -0.26203 -0.03047 -0.26365 -0.0293 -0.26551 C -0.02761 -0.26828 -0.02591 -0.27152 -0.02422 -0.27453 L -0.0207 -0.28078 C -0.02005 -0.28217 -0.01914 -0.2831 -0.01862 -0.28472 C -0.01758 -0.28703 -0.0168 -0.28981 -0.01576 -0.29213 C -0.01511 -0.29375 -0.01419 -0.29467 -0.01354 -0.29606 C -0.01302 -0.29722 -0.01263 -0.29861 -0.01211 -0.29977 C -0.00807 -0.30879 -0.01367 -0.29444 -0.00925 -0.30625 C -0.00794 -0.31365 -0.00938 -0.30694 -0.00573 -0.31643 C -0.00495 -0.31828 -0.0043 -0.3206 -0.00352 -0.32268 C -0.00287 -0.32453 -0.00209 -0.32615 -0.00143 -0.32777 C -0.00026 -0.33055 0.00078 -0.33356 0.00143 -0.33657 C 0.00182 -0.33842 0.00182 -0.34004 0.00221 -0.34166 C 0.00443 -0.35231 0.00351 -0.34074 0.00508 -0.35694 C 0.00547 -0.36203 0.0056 -0.36736 0.00651 -0.37222 C 0.00664 -0.37361 0.00677 -0.37477 0.00716 -0.37615 C 0.00755 -0.37731 0.0082 -0.37847 0.00859 -0.37986 C 0.00898 -0.38102 0.00911 -0.3824 0.00924 -0.38356 C 0.00963 -0.38564 0.01015 -0.39051 0.01068 -0.39259 C 0.01107 -0.39398 0.01172 -0.39514 0.01211 -0.39629 C 0.01367 -0.40463 0.01445 -0.40231 0.01211 -0.40902 C 0.01133 -0.4118 0.01055 -0.41458 0.00924 -0.41666 C 0.00885 -0.41759 0.00846 -0.41852 0.00794 -0.41921 C 0.00651 -0.42106 0.00364 -0.4243 0.00364 -0.4243 C 0.00312 -0.42569 0.00299 -0.42801 0.00221 -0.42801 C 0.00143 -0.42801 0.00286 -0.42569 0.00286 -0.4243 C 0.00286 -0.40694 0.00495 -0.40949 0 -0.40648 C -0.00222 -0.40787 -0.003 -0.40949 -0.00143 -0.40393 C -0.0013 -0.4037 -0.00143 -0.40486 -0.00143 -0.40532 " pathEditMode="relative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6901 -0.11852 0.14713 -0.22246 0.20703 -0.35556 C 0.20807 -0.35764 0.20885 -0.35996 0.20989 -0.36204 C 0.21093 -0.36366 0.21692 -0.37246 0.21849 -0.37593 C 0.22474 -0.39005 0.21705 -0.37593 0.22278 -0.38612 C 0.22643 -0.39885 0.22174 -0.38311 0.22643 -0.3963 C 0.22695 -0.39792 0.22721 -0.39977 0.22786 -0.40139 C 0.22916 -0.40487 0.23099 -0.40625 0.23281 -0.40903 C 0.23359 -0.41019 0.23411 -0.41181 0.23489 -0.41274 C 0.23671 -0.41482 0.2388 -0.41621 0.24062 -0.41783 C 0.24166 -0.41875 0.24257 -0.41968 0.24349 -0.42038 C 0.24427 -0.42084 0.24492 -0.42107 0.2457 -0.42153 C 0.25091 -0.4257 0.24609 -0.42315 0.25143 -0.42547 C 0.25234 -0.42639 0.25325 -0.42709 0.25429 -0.42801 C 0.25494 -0.42871 0.2556 -0.42987 0.25638 -0.43056 C 0.25703 -0.43102 0.25781 -0.43102 0.25846 -0.43172 C 0.25976 -0.43311 0.26328 -0.4375 0.26497 -0.43936 C 0.26614 -0.44075 0.26718 -0.44237 0.26849 -0.44329 C 0.2733 -0.44607 0.26744 -0.44237 0.27421 -0.44838 C 0.27539 -0.44931 0.27669 -0.44977 0.27786 -0.45093 C 0.27825 -0.45116 0.28255 -0.45579 0.28346 -0.45718 C 0.28411 -0.45788 0.28437 -0.45903 0.28489 -0.45973 C 0.28567 -0.46065 0.28645 -0.46135 0.28711 -0.46227 C 0.29557 -0.47385 0.28724 -0.46366 0.2957 -0.47362 C 0.29635 -0.47454 0.297 -0.4757 0.29778 -0.47616 C 0.3026 -0.47917 0.29674 -0.4757 0.30494 -0.4801 C 0.30573 -0.48033 0.30638 -0.48102 0.30716 -0.48125 C 0.30989 -0.48195 0.31276 -0.48195 0.31562 -0.48264 C 0.3177 -0.48288 0.32135 -0.48426 0.32356 -0.48519 C 0.32539 -0.48774 0.32708 -0.49121 0.32929 -0.49283 C 0.33046 -0.49352 0.33164 -0.49422 0.33281 -0.49538 C 0.33359 -0.49584 0.33502 -0.49769 0.33502 -0.49769 " pathEditMode="relative" ptsTypes="AAAAAAAAAAAAAAAAAAAAAAAAAAAAA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26576 -0.26157 C 0.26641 -0.26227 0.26602 -0.26435 0.26641 -0.26551 C 0.26706 -0.26736 0.26784 -0.26875 0.26862 -0.2706 C 0.26901 -0.27176 0.2694 -0.27315 0.27006 -0.2743 C 0.27045 -0.27523 0.27084 -0.27639 0.27149 -0.27685 C 0.27279 -0.27801 0.27448 -0.27801 0.27578 -0.2794 C 0.27709 -0.28102 0.27839 -0.28356 0.27995 -0.28449 C 0.28308 -0.28634 0.28607 -0.28842 0.28933 -0.28958 C 0.2931 -0.29097 0.29519 -0.29074 0.29284 -0.29074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4271 -0.04074 C 0.14506 -0.04144 0.14701 -0.04329 0.14922 -0.04445 L 0.1556 -0.04838 C 0.15638 -0.04861 0.15704 -0.04931 0.15782 -0.04954 C 0.15873 -0.05 0.15964 -0.05023 0.16068 -0.05093 C 0.16368 -0.05232 0.16459 -0.05394 0.16849 -0.05463 C 0.17826 -0.05625 0.17474 -0.05579 0.18633 -0.05718 C 0.19037 -0.05764 0.1944 -0.0581 0.19844 -0.05834 L 0.23282 -0.05973 L 0.24063 -0.06088 L 0.26133 -0.06343 C 0.27618 -0.06875 0.2612 -0.06389 0.27487 -0.06736 C 0.28099 -0.06875 0.27618 -0.06783 0.2806 -0.06991 C 0.28177 -0.07037 0.28295 -0.0706 0.28425 -0.07107 C 0.31563 -0.06829 0.30326 -0.06991 0.32136 -0.06736 C 0.32318 -0.06783 0.32513 -0.06852 0.32709 -0.06852 C 0.32852 -0.06852 0.32982 -0.06713 0.33138 -0.06736 C 0.33282 -0.0676 0.33412 -0.06945 0.33555 -0.06991 L 0.34128 -0.07107 C 0.3444 -0.0706 0.34753 -0.07037 0.35065 -0.06991 C 0.35573 -0.06875 0.35248 -0.0676 0.35638 -0.06991 C 0.3556 -0.07153 0.35508 -0.07338 0.35417 -0.075 C 0.35313 -0.07685 0.35065 -0.07986 0.35065 -0.07986 " pathEditMode="relative" ptsTypes="AAAAAAAAAAAAAAAAAAA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5662667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444" y="3811219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432" y="4085539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274316" y="5552236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791205" y="1490472"/>
            <a:ext cx="3533242" cy="16386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MCO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9871" y="39875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87501" y="54868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4" name="Trapezoid 13"/>
          <p:cNvSpPr/>
          <p:nvPr/>
        </p:nvSpPr>
        <p:spPr>
          <a:xfrm>
            <a:off x="9513635" y="173811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36005" y="4849228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513635" y="4999159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36005" y="267641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513635" y="282634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9" name="Trapezoid 18"/>
          <p:cNvSpPr/>
          <p:nvPr/>
        </p:nvSpPr>
        <p:spPr>
          <a:xfrm>
            <a:off x="9339769" y="401577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3551" y="3665989"/>
            <a:ext cx="28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Responses are entered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425" y="636102"/>
            <a:ext cx="269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All Beds Full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9356" y="3028108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Maybe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3480" y="5100040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Yes</a:t>
            </a:r>
          </a:p>
        </p:txBody>
      </p:sp>
      <p:sp>
        <p:nvSpPr>
          <p:cNvPr id="22" name="Trapezoid 21"/>
          <p:cNvSpPr/>
          <p:nvPr/>
        </p:nvSpPr>
        <p:spPr>
          <a:xfrm>
            <a:off x="9370448" y="6159619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8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5662667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444" y="3811219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432" y="4085539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274316" y="5552236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791205" y="1490472"/>
            <a:ext cx="3533242" cy="16386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MCO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9871" y="39875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687501" y="54868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4" name="Trapezoid 13"/>
          <p:cNvSpPr/>
          <p:nvPr/>
        </p:nvSpPr>
        <p:spPr>
          <a:xfrm>
            <a:off x="9513635" y="173811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36005" y="4849228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513635" y="4999159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36005" y="267641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513635" y="282634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9" name="Trapezoid 18"/>
          <p:cNvSpPr/>
          <p:nvPr/>
        </p:nvSpPr>
        <p:spPr>
          <a:xfrm>
            <a:off x="9339769" y="401577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3551" y="3665989"/>
            <a:ext cx="288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Responses are entered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1425" y="636102"/>
            <a:ext cx="269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All Beds Full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9356" y="3028108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Maybe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3480" y="5100040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Yes</a:t>
            </a:r>
          </a:p>
        </p:txBody>
      </p:sp>
      <p:sp>
        <p:nvSpPr>
          <p:cNvPr id="22" name="Trapezoid 21"/>
          <p:cNvSpPr/>
          <p:nvPr/>
        </p:nvSpPr>
        <p:spPr>
          <a:xfrm>
            <a:off x="9370448" y="6199481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4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-0.0007 -0.00508 -0.01158 -0.00625 -0.01528 C -0.0069 -0.01713 -0.00716 -0.01922 -0.00781 -0.02084 C -0.00847 -0.02246 -0.00964 -0.02361 -0.01016 -0.025 C -0.01172 -0.02894 -0.01146 -0.03148 -0.01328 -0.03472 C -0.01406 -0.03611 -0.01485 -0.03658 -0.01563 -0.0375 C -0.01615 -0.03889 -0.01654 -0.04051 -0.01719 -0.04167 C -0.01797 -0.04306 -0.01901 -0.04329 -0.01953 -0.04445 C -0.02031 -0.04607 -0.02058 -0.04838 -0.0211 -0.05 C -0.02188 -0.05255 -0.02279 -0.05463 -0.02344 -0.05695 C -0.02383 -0.05834 -0.02396 -0.05996 -0.02422 -0.06111 C -0.02474 -0.0632 -0.02539 -0.06482 -0.02578 -0.06667 C -0.02617 -0.06806 -0.02643 -0.06945 -0.02656 -0.07084 C -0.02722 -0.07408 -0.02761 -0.07755 -0.02813 -0.08056 C -0.02865 -0.0831 -0.02917 -0.08519 -0.02969 -0.0875 C -0.03138 -0.10556 -0.0293 -0.08565 -0.0336 -0.1125 C -0.03412 -0.11574 -0.03464 -0.11922 -0.03516 -0.12222 C -0.03568 -0.12431 -0.03633 -0.12593 -0.03672 -0.12778 C -0.03763 -0.13148 -0.03841 -0.13519 -0.03906 -0.13889 C -0.03946 -0.14121 -0.03946 -0.14375 -0.03985 -0.14584 C -0.04024 -0.14792 -0.04102 -0.14954 -0.04141 -0.15139 C -0.0418 -0.15324 -0.0418 -0.15533 -0.04219 -0.15695 C -0.04258 -0.15857 -0.04336 -0.15972 -0.04375 -0.16111 C -0.0444 -0.16343 -0.04453 -0.16621 -0.04531 -0.16806 C -0.04649 -0.17084 -0.04792 -0.17269 -0.04922 -0.175 C -0.05 -0.17824 -0.05065 -0.18172 -0.05156 -0.18472 C -0.05586 -0.19908 -0.05495 -0.19514 -0.0586 -0.20417 C -0.05925 -0.20556 -0.05964 -0.20718 -0.06016 -0.20834 C -0.06094 -0.20996 -0.06198 -0.21111 -0.0625 -0.2125 C -0.06524 -0.21945 -0.06315 -0.21621 -0.06485 -0.22222 C -0.06537 -0.22384 -0.06602 -0.225 -0.06641 -0.22639 C -0.06732 -0.22871 -0.06784 -0.23148 -0.06875 -0.23334 C -0.0694 -0.23472 -0.07031 -0.23519 -0.0711 -0.23611 C -0.07214 -0.23982 -0.07331 -0.24468 -0.075 -0.24722 C -0.07565 -0.24838 -0.07656 -0.24815 -0.07735 -0.24861 C -0.07943 -0.25926 -0.07643 -0.24676 -0.08047 -0.25556 C -0.08099 -0.25672 -0.08086 -0.25857 -0.08125 -0.25972 C -0.0819 -0.26158 -0.08295 -0.2625 -0.0836 -0.26389 C -0.08412 -0.26482 -0.08711 -0.27199 -0.0875 -0.27361 C -0.08789 -0.275 -0.08789 -0.27662 -0.08828 -0.27778 C -0.08893 -0.27963 -0.08998 -0.28056 -0.09063 -0.28195 C -0.0918 -0.28472 -0.09258 -0.28773 -0.09375 -0.29028 C -0.09492 -0.29283 -0.09649 -0.29491 -0.09766 -0.29722 C -0.10521 -0.31227 -0.09597 -0.29514 -0.10156 -0.30695 C -0.10625 -0.3169 -0.10156 -0.30417 -0.10703 -0.31806 C -0.10795 -0.32037 -0.10886 -0.32269 -0.10938 -0.325 C -0.11016 -0.32778 -0.11003 -0.33102 -0.11094 -0.33334 L -0.11328 -0.33889 C -0.11472 -0.34653 -0.11315 -0.34028 -0.11641 -0.34722 C -0.11914 -0.35301 -0.12045 -0.3581 -0.12344 -0.3625 C -0.12422 -0.36366 -0.125 -0.36435 -0.12578 -0.36528 C -0.1263 -0.36667 -0.12683 -0.36829 -0.12735 -0.36945 C -0.12891 -0.37246 -0.13086 -0.37454 -0.13203 -0.37778 C -0.13386 -0.38241 -0.1336 -0.38033 -0.1336 -0.38334 " pathEditMode="relative" ptsTypes="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-0.0007 -0.00508 -0.01158 -0.00625 -0.01528 C -0.0069 -0.01713 -0.00716 -0.01922 -0.00781 -0.02084 C -0.00847 -0.02246 -0.00964 -0.02361 -0.01016 -0.025 C -0.01172 -0.02894 -0.01146 -0.03148 -0.01328 -0.03472 C -0.01406 -0.03611 -0.01485 -0.03658 -0.01563 -0.0375 C -0.01615 -0.03889 -0.01654 -0.04051 -0.01719 -0.04167 C -0.01797 -0.04306 -0.01901 -0.04329 -0.01953 -0.04445 C -0.02031 -0.04607 -0.02058 -0.04838 -0.0211 -0.05 C -0.02188 -0.05255 -0.02279 -0.05463 -0.02344 -0.05695 C -0.02383 -0.05834 -0.02396 -0.05996 -0.02422 -0.06111 C -0.02474 -0.0632 -0.02539 -0.06482 -0.02578 -0.06667 C -0.02617 -0.06806 -0.02643 -0.06945 -0.02656 -0.07084 C -0.02722 -0.07408 -0.02761 -0.07755 -0.02813 -0.08056 C -0.02865 -0.0831 -0.02917 -0.08519 -0.02969 -0.0875 C -0.03138 -0.10556 -0.0293 -0.08565 -0.0336 -0.1125 C -0.03412 -0.11574 -0.03464 -0.11922 -0.03516 -0.12222 C -0.03568 -0.12431 -0.03633 -0.12593 -0.03672 -0.12778 C -0.03763 -0.13148 -0.03841 -0.13519 -0.03906 -0.13889 C -0.03946 -0.14121 -0.03946 -0.14375 -0.03985 -0.14584 C -0.04024 -0.14792 -0.04102 -0.14954 -0.04141 -0.15139 C -0.0418 -0.15324 -0.0418 -0.15533 -0.04219 -0.15695 C -0.04258 -0.15857 -0.04336 -0.15972 -0.04375 -0.16111 C -0.0444 -0.16343 -0.04453 -0.16621 -0.04531 -0.16806 C -0.04649 -0.17084 -0.04792 -0.17269 -0.04922 -0.175 C -0.05 -0.17824 -0.05065 -0.18172 -0.05156 -0.18472 C -0.05586 -0.19908 -0.05495 -0.19514 -0.0586 -0.20417 C -0.05925 -0.20556 -0.05964 -0.20718 -0.06016 -0.20834 C -0.06094 -0.20996 -0.06198 -0.21111 -0.0625 -0.2125 C -0.06524 -0.21945 -0.06315 -0.21621 -0.06485 -0.22222 C -0.06537 -0.22384 -0.06602 -0.225 -0.06641 -0.22639 C -0.06732 -0.22871 -0.06784 -0.23148 -0.06875 -0.23334 C -0.0694 -0.23472 -0.07031 -0.23519 -0.0711 -0.23611 C -0.07214 -0.23982 -0.07331 -0.24468 -0.075 -0.24722 C -0.07565 -0.24838 -0.07656 -0.24815 -0.07735 -0.24861 C -0.07943 -0.25926 -0.07643 -0.24676 -0.08047 -0.25556 C -0.08099 -0.25672 -0.08086 -0.25857 -0.08125 -0.25972 C -0.0819 -0.26158 -0.08295 -0.2625 -0.0836 -0.26389 C -0.08412 -0.26482 -0.08711 -0.27199 -0.0875 -0.27361 C -0.08789 -0.275 -0.08789 -0.27662 -0.08828 -0.27778 C -0.08893 -0.27963 -0.08998 -0.28056 -0.09063 -0.28195 C -0.0918 -0.28472 -0.09258 -0.28773 -0.09375 -0.29028 C -0.09492 -0.29283 -0.09649 -0.29491 -0.09766 -0.29722 C -0.10521 -0.31227 -0.09597 -0.29514 -0.10156 -0.30695 C -0.10625 -0.3169 -0.10156 -0.30417 -0.10703 -0.31806 C -0.10795 -0.32037 -0.10886 -0.32269 -0.10938 -0.325 C -0.11016 -0.32778 -0.11003 -0.33102 -0.11094 -0.33334 L -0.11328 -0.33889 C -0.11472 -0.34653 -0.11315 -0.34028 -0.11641 -0.34722 C -0.11914 -0.35301 -0.12045 -0.3581 -0.12344 -0.3625 C -0.12422 -0.36366 -0.125 -0.36435 -0.12578 -0.36528 C -0.1263 -0.36667 -0.12683 -0.36829 -0.12735 -0.36945 C -0.12891 -0.37246 -0.13086 -0.37454 -0.13203 -0.37778 C -0.13386 -0.38241 -0.1336 -0.38033 -0.1336 -0.38334 " pathEditMode="relative" ptsTypes="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-0.0007 -0.00508 -0.01158 -0.00625 -0.01528 C -0.0069 -0.01713 -0.00716 -0.01922 -0.00781 -0.02084 C -0.00847 -0.02246 -0.00964 -0.02361 -0.01016 -0.025 C -0.01172 -0.02894 -0.01146 -0.03148 -0.01328 -0.03472 C -0.01406 -0.03611 -0.01485 -0.03658 -0.01563 -0.0375 C -0.01615 -0.03889 -0.01654 -0.04051 -0.01719 -0.04167 C -0.01797 -0.04306 -0.01901 -0.04329 -0.01953 -0.04445 C -0.02031 -0.04607 -0.02058 -0.04838 -0.0211 -0.05 C -0.02188 -0.05255 -0.02279 -0.05463 -0.02344 -0.05695 C -0.02383 -0.05834 -0.02396 -0.05996 -0.02422 -0.06111 C -0.02474 -0.0632 -0.02539 -0.06482 -0.02578 -0.06667 C -0.02617 -0.06806 -0.02643 -0.06945 -0.02656 -0.07084 C -0.02722 -0.07408 -0.02761 -0.07755 -0.02813 -0.08056 C -0.02865 -0.0831 -0.02917 -0.08519 -0.02969 -0.0875 C -0.03138 -0.10556 -0.0293 -0.08565 -0.0336 -0.1125 C -0.03412 -0.11574 -0.03464 -0.11922 -0.03516 -0.12222 C -0.03568 -0.12431 -0.03633 -0.12593 -0.03672 -0.12778 C -0.03763 -0.13148 -0.03841 -0.13519 -0.03906 -0.13889 C -0.03946 -0.14121 -0.03946 -0.14375 -0.03985 -0.14584 C -0.04024 -0.14792 -0.04102 -0.14954 -0.04141 -0.15139 C -0.0418 -0.15324 -0.0418 -0.15533 -0.04219 -0.15695 C -0.04258 -0.15857 -0.04336 -0.15972 -0.04375 -0.16111 C -0.0444 -0.16343 -0.04453 -0.16621 -0.04531 -0.16806 C -0.04649 -0.17084 -0.04792 -0.17269 -0.04922 -0.175 C -0.05 -0.17824 -0.05065 -0.18172 -0.05156 -0.18472 C -0.05586 -0.19908 -0.05495 -0.19514 -0.0586 -0.20417 C -0.05925 -0.20556 -0.05964 -0.20718 -0.06016 -0.20834 C -0.06094 -0.20996 -0.06198 -0.21111 -0.0625 -0.2125 C -0.06524 -0.21945 -0.06315 -0.21621 -0.06485 -0.22222 C -0.06537 -0.22384 -0.06602 -0.225 -0.06641 -0.22639 C -0.06732 -0.22871 -0.06784 -0.23148 -0.06875 -0.23334 C -0.0694 -0.23472 -0.07031 -0.23519 -0.0711 -0.23611 C -0.07214 -0.23982 -0.07331 -0.24468 -0.075 -0.24722 C -0.07565 -0.24838 -0.07656 -0.24815 -0.07735 -0.24861 C -0.07943 -0.25926 -0.07643 -0.24676 -0.08047 -0.25556 C -0.08099 -0.25672 -0.08086 -0.25857 -0.08125 -0.25972 C -0.0819 -0.26158 -0.08295 -0.2625 -0.0836 -0.26389 C -0.08412 -0.26482 -0.08711 -0.27199 -0.0875 -0.27361 C -0.08789 -0.275 -0.08789 -0.27662 -0.08828 -0.27778 C -0.08893 -0.27963 -0.08998 -0.28056 -0.09063 -0.28195 C -0.0918 -0.28472 -0.09258 -0.28773 -0.09375 -0.29028 C -0.09492 -0.29283 -0.09649 -0.29491 -0.09766 -0.29722 C -0.10521 -0.31227 -0.09597 -0.29514 -0.10156 -0.30695 C -0.10625 -0.3169 -0.10156 -0.30417 -0.10703 -0.31806 C -0.10795 -0.32037 -0.10886 -0.32269 -0.10938 -0.325 C -0.11016 -0.32778 -0.11003 -0.33102 -0.11094 -0.33334 L -0.11328 -0.33889 C -0.11472 -0.34653 -0.11315 -0.34028 -0.11641 -0.34722 C -0.11914 -0.35301 -0.12045 -0.3581 -0.12344 -0.3625 C -0.12422 -0.36366 -0.125 -0.36435 -0.12578 -0.36528 C -0.1263 -0.36667 -0.12683 -0.36829 -0.12735 -0.36945 C -0.12891 -0.37246 -0.13086 -0.37454 -0.13203 -0.37778 C -0.13386 -0.38241 -0.1336 -0.38033 -0.1336 -0.38334 " pathEditMode="relative" ptsTypes="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-0.0007 -0.00508 -0.01158 -0.00625 -0.01528 C -0.0069 -0.01713 -0.00716 -0.01922 -0.00781 -0.02084 C -0.00847 -0.02246 -0.00964 -0.02361 -0.01016 -0.025 C -0.01172 -0.02894 -0.01146 -0.03148 -0.01328 -0.03472 C -0.01406 -0.03611 -0.01485 -0.03658 -0.01563 -0.0375 C -0.01615 -0.03889 -0.01654 -0.04051 -0.01719 -0.04167 C -0.01797 -0.04306 -0.01901 -0.04329 -0.01953 -0.04445 C -0.02031 -0.04607 -0.02058 -0.04838 -0.0211 -0.05 C -0.02188 -0.05255 -0.02279 -0.05463 -0.02344 -0.05695 C -0.02383 -0.05834 -0.02396 -0.05996 -0.02422 -0.06111 C -0.02474 -0.0632 -0.02539 -0.06482 -0.02578 -0.06667 C -0.02617 -0.06806 -0.02643 -0.06945 -0.02656 -0.07084 C -0.02722 -0.07408 -0.02761 -0.07755 -0.02813 -0.08056 C -0.02865 -0.0831 -0.02917 -0.08519 -0.02969 -0.0875 C -0.03138 -0.10556 -0.0293 -0.08565 -0.0336 -0.1125 C -0.03412 -0.11574 -0.03464 -0.11922 -0.03516 -0.12222 C -0.03568 -0.12431 -0.03633 -0.12593 -0.03672 -0.12778 C -0.03763 -0.13148 -0.03841 -0.13519 -0.03906 -0.13889 C -0.03946 -0.14121 -0.03946 -0.14375 -0.03985 -0.14584 C -0.04024 -0.14792 -0.04102 -0.14954 -0.04141 -0.15139 C -0.0418 -0.15324 -0.0418 -0.15533 -0.04219 -0.15695 C -0.04258 -0.15857 -0.04336 -0.15972 -0.04375 -0.16111 C -0.0444 -0.16343 -0.04453 -0.16621 -0.04531 -0.16806 C -0.04649 -0.17084 -0.04792 -0.17269 -0.04922 -0.175 C -0.05 -0.17824 -0.05065 -0.18172 -0.05156 -0.18472 C -0.05586 -0.19908 -0.05495 -0.19514 -0.0586 -0.20417 C -0.05925 -0.20556 -0.05964 -0.20718 -0.06016 -0.20834 C -0.06094 -0.20996 -0.06198 -0.21111 -0.0625 -0.2125 C -0.06524 -0.21945 -0.06315 -0.21621 -0.06485 -0.22222 C -0.06537 -0.22384 -0.06602 -0.225 -0.06641 -0.22639 C -0.06732 -0.22871 -0.06784 -0.23148 -0.06875 -0.23334 C -0.0694 -0.23472 -0.07031 -0.23519 -0.0711 -0.23611 C -0.07214 -0.23982 -0.07331 -0.24468 -0.075 -0.24722 C -0.07565 -0.24838 -0.07656 -0.24815 -0.07735 -0.24861 C -0.07943 -0.25926 -0.07643 -0.24676 -0.08047 -0.25556 C -0.08099 -0.25672 -0.08086 -0.25857 -0.08125 -0.25972 C -0.0819 -0.26158 -0.08295 -0.2625 -0.0836 -0.26389 C -0.08412 -0.26482 -0.08711 -0.27199 -0.0875 -0.27361 C -0.08789 -0.275 -0.08789 -0.27662 -0.08828 -0.27778 C -0.08893 -0.27963 -0.08998 -0.28056 -0.09063 -0.28195 C -0.0918 -0.28472 -0.09258 -0.28773 -0.09375 -0.29028 C -0.09492 -0.29283 -0.09649 -0.29491 -0.09766 -0.29722 C -0.10521 -0.31227 -0.09597 -0.29514 -0.10156 -0.30695 C -0.10625 -0.3169 -0.10156 -0.30417 -0.10703 -0.31806 C -0.10795 -0.32037 -0.10886 -0.32269 -0.10938 -0.325 C -0.11016 -0.32778 -0.11003 -0.33102 -0.11094 -0.33334 L -0.11328 -0.33889 C -0.11472 -0.34653 -0.11315 -0.34028 -0.11641 -0.34722 C -0.11914 -0.35301 -0.12045 -0.3581 -0.12344 -0.3625 C -0.12422 -0.36366 -0.125 -0.36435 -0.12578 -0.36528 C -0.1263 -0.36667 -0.12683 -0.36829 -0.12735 -0.36945 C -0.12891 -0.37246 -0.13086 -0.37454 -0.13203 -0.37778 C -0.13386 -0.38241 -0.1336 -0.38033 -0.1336 -0.38334 " pathEditMode="relative" ptsTypes="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20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5662667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444" y="3811219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432" y="4085539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274316" y="5552236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791205" y="1490472"/>
            <a:ext cx="3533242" cy="16386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MCO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7855" y="1315453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075485" y="1465384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5330" y="1566265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Yes</a:t>
            </a:r>
          </a:p>
        </p:txBody>
      </p:sp>
      <p:sp>
        <p:nvSpPr>
          <p:cNvPr id="22" name="Trapezoid 21"/>
          <p:cNvSpPr/>
          <p:nvPr/>
        </p:nvSpPr>
        <p:spPr>
          <a:xfrm>
            <a:off x="8932298" y="2665706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1638" y="3800385"/>
            <a:ext cx="325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Placement agency and Referral source start initial placement details through traditional communications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05226" y="2375032"/>
            <a:ext cx="5057774" cy="202551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2262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62" y="170244"/>
            <a:ext cx="5662667" cy="1400530"/>
          </a:xfrm>
        </p:spPr>
        <p:txBody>
          <a:bodyPr/>
          <a:lstStyle/>
          <a:p>
            <a:r>
              <a:rPr lang="en-US" dirty="0"/>
              <a:t>The Referral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444" y="3811219"/>
            <a:ext cx="2830983" cy="17556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7432" y="4085539"/>
            <a:ext cx="2553005" cy="11923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Referral Source</a:t>
            </a:r>
          </a:p>
        </p:txBody>
      </p:sp>
      <p:sp>
        <p:nvSpPr>
          <p:cNvPr id="10" name="Trapezoid 9"/>
          <p:cNvSpPr/>
          <p:nvPr/>
        </p:nvSpPr>
        <p:spPr>
          <a:xfrm>
            <a:off x="274316" y="5552236"/>
            <a:ext cx="2999235" cy="863194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791205" y="1490472"/>
            <a:ext cx="3533242" cy="163860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MCO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30633" y="1120305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108263" y="1270236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13261" y="1343827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Yes</a:t>
            </a:r>
          </a:p>
        </p:txBody>
      </p:sp>
      <p:sp>
        <p:nvSpPr>
          <p:cNvPr id="22" name="Trapezoid 21"/>
          <p:cNvSpPr/>
          <p:nvPr/>
        </p:nvSpPr>
        <p:spPr>
          <a:xfrm>
            <a:off x="8965076" y="2470558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9728" y="1697770"/>
            <a:ext cx="3257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purpose of the CCW referral database is a signaling for need of care. The intention is not to supersede clinical decision making.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the event more than one agency responds positively to a referral, clinical decisions for placement is made by collaboration between CPAs, the referral source, and MCOs.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69910" y="3270732"/>
            <a:ext cx="2206093" cy="13393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547540" y="3420663"/>
            <a:ext cx="1989474" cy="9096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Placement Agency</a:t>
            </a:r>
          </a:p>
        </p:txBody>
      </p:sp>
      <p:sp>
        <p:nvSpPr>
          <p:cNvPr id="17" name="Trapezoid 16"/>
          <p:cNvSpPr/>
          <p:nvPr/>
        </p:nvSpPr>
        <p:spPr>
          <a:xfrm>
            <a:off x="9404353" y="4620985"/>
            <a:ext cx="2337206" cy="658519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86751" y="3691882"/>
            <a:ext cx="1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62183250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1" y="252693"/>
            <a:ext cx="5449889" cy="1400530"/>
          </a:xfrm>
        </p:spPr>
        <p:txBody>
          <a:bodyPr/>
          <a:lstStyle/>
          <a:p>
            <a:r>
              <a:rPr lang="en-US" dirty="0"/>
              <a:t>MCO Monitoring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4" y="2038214"/>
            <a:ext cx="9282652" cy="3171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0686" y="1360835"/>
            <a:ext cx="874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Real-time responses from agencies</a:t>
            </a:r>
          </a:p>
        </p:txBody>
      </p:sp>
    </p:spTree>
    <p:extLst>
      <p:ext uri="{BB962C8B-B14F-4D97-AF65-F5344CB8AC3E}">
        <p14:creationId xmlns:p14="http://schemas.microsoft.com/office/powerpoint/2010/main" val="144169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C6B623D-A3E9-460F-9A5B-2F0FE253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6E0EC8-4A43-46C2-A14F-7744178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Sample Report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6F0F9E3-0487-47D3-B6B2-91949974D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5457" y="967876"/>
            <a:ext cx="10916463" cy="32749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355BF7B-E19B-478B-8187-8EF57F4F9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EABC29F-F82F-4902-B701-8FEEE414F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5BDCBB-0B1A-4AA1-B47F-DBDB64246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3409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3311A5-99DE-4393-9A6A-668B1A50F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927983-BFBD-4CAA-A34E-2D3486ACF1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40DF401-E6F0-4EFD-8C5C-68473520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16F6D6D-68C7-4DE7-BCC8-49EDF0B35F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Performance Management, Analysis, and Reporting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D2ABB72-FC8B-4840-AD94-069919323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DB0E252-C782-4F12-9522-B29D4B7D4B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3A9B9E4-D842-4215-A86C-FA3FE90EF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xmlns="" id="{3F33ACA2-E507-44AE-956E-1AFB5C871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32775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53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3568"/>
            <a:ext cx="10058400" cy="173890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Data gives us a look into the following ……</a:t>
            </a:r>
            <a:br>
              <a:rPr lang="en-US" dirty="0"/>
            </a:b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C73D9C51-93B5-43DF-9143-C31582572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0521" y="2567533"/>
            <a:ext cx="3620283" cy="32320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9C6AD-2500-4276-9DC1-B376FC12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47991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1. clear look at where consumers discharge to,</a:t>
            </a:r>
            <a:br>
              <a:rPr lang="en-US" sz="2800" b="1" dirty="0"/>
            </a:br>
            <a:r>
              <a:rPr lang="en-US" sz="2800" b="1" dirty="0"/>
              <a:t>2.  gap analysis….where services are needed</a:t>
            </a:r>
            <a:br>
              <a:rPr lang="en-US" sz="2800" b="1" dirty="0"/>
            </a:br>
            <a:r>
              <a:rPr lang="en-US" sz="2800" b="1" dirty="0"/>
              <a:t>3.  performance level of providers</a:t>
            </a:r>
            <a:br>
              <a:rPr lang="en-US" sz="2800" b="1" dirty="0"/>
            </a:br>
            <a:r>
              <a:rPr lang="en-US" sz="2800" b="1" dirty="0"/>
              <a:t>4.  success of </a:t>
            </a:r>
            <a:r>
              <a:rPr lang="en-US" sz="2800" b="1" dirty="0" err="1"/>
              <a:t>tx</a:t>
            </a:r>
            <a:r>
              <a:rPr lang="en-US" sz="2800" b="1" dirty="0"/>
              <a:t>. efforts (were goals achieved)</a:t>
            </a:r>
            <a:br>
              <a:rPr lang="en-US" sz="2800" b="1" dirty="0"/>
            </a:br>
            <a:r>
              <a:rPr lang="en-US" sz="2800" b="1" dirty="0"/>
              <a:t>5.  outcomes for a number of metrics required  </a:t>
            </a:r>
            <a:br>
              <a:rPr lang="en-US" sz="2800" b="1" dirty="0"/>
            </a:br>
            <a:r>
              <a:rPr lang="en-US" sz="2800" b="1" dirty="0"/>
              <a:t>by the MCO </a:t>
            </a:r>
          </a:p>
          <a:p>
            <a:r>
              <a:rPr lang="en-US" sz="2800" b="1" dirty="0"/>
              <a:t>(we can customize what is needed)</a:t>
            </a:r>
            <a:br>
              <a:rPr lang="en-US" sz="2800" b="1" dirty="0"/>
            </a:br>
            <a:r>
              <a:rPr lang="en-US" sz="2800" b="1" dirty="0"/>
              <a:t>6.  success rate of consumers—which providers      seem to get the best results</a:t>
            </a:r>
            <a:br>
              <a:rPr lang="en-US" sz="2800" b="1" dirty="0"/>
            </a:br>
            <a:r>
              <a:rPr lang="en-US" sz="2800" b="1" dirty="0"/>
              <a:t> 7.  total of consumers in care and the number and      location of homes</a:t>
            </a:r>
          </a:p>
        </p:txBody>
      </p:sp>
    </p:spTree>
    <p:extLst>
      <p:ext uri="{BB962C8B-B14F-4D97-AF65-F5344CB8AC3E}">
        <p14:creationId xmlns:p14="http://schemas.microsoft.com/office/powerpoint/2010/main" val="25047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A41EF-FD32-4116-9B7C-9B57B7A4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Collaboration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xmlns="" id="{462CFF4F-A056-4480-AB3E-E9343D3119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7280" y="1853852"/>
            <a:ext cx="9274271" cy="39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5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D3A0FC-5D74-4BAC-9DDB-68A942650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F4C64-F55B-41F9-A130-24775238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Questions &amp; Answers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71E5468-8C06-4304-8327-0BD20D4A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3999" y="1874998"/>
            <a:ext cx="4001315" cy="284457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B36A11-4FA0-4989-A465-037DF5246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32ED51-1011-4141-B81D-F80C86CB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/>
              <a:t>Danny Nolen</a:t>
            </a:r>
          </a:p>
          <a:p>
            <a:pPr algn="ctr"/>
            <a:r>
              <a:rPr lang="en-US" sz="4000" b="1" dirty="0">
                <a:hlinkClick r:id="rId4"/>
              </a:rPr>
              <a:t>dnolen@ncrapidresource.org</a:t>
            </a:r>
            <a:endParaRPr lang="en-US" sz="4000" b="1" dirty="0"/>
          </a:p>
          <a:p>
            <a:pPr algn="ctr"/>
            <a:r>
              <a:rPr lang="en-US" sz="5400" b="1" dirty="0"/>
              <a:t>1-704-516-4870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DB8C60-3B7D-46C5-B1A9-A295D8A48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7006A8-EB46-45ED-977F-BC489E2B7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34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ECEF0-04AF-4D06-9A9B-E9E0A720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286603"/>
            <a:ext cx="11761940" cy="145075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Collaboration is the process of two or more people or organizations working together to complete a task or achieve a goal.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8F3F2-1696-4024-8B58-857D0728A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35571A4-8F0A-4E79-8F08-63894D1CA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481316"/>
              </p:ext>
            </p:extLst>
          </p:nvPr>
        </p:nvGraphicFramePr>
        <p:xfrm>
          <a:off x="1631166" y="1499232"/>
          <a:ext cx="8128000" cy="471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8A0DBF-A155-45E4-959F-1E4F12253916}"/>
              </a:ext>
            </a:extLst>
          </p:cNvPr>
          <p:cNvSpPr txBox="1"/>
          <p:nvPr/>
        </p:nvSpPr>
        <p:spPr>
          <a:xfrm flipH="1">
            <a:off x="2752567" y="5461348"/>
            <a:ext cx="611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 common needs to develop a solution……</a:t>
            </a:r>
          </a:p>
        </p:txBody>
      </p:sp>
    </p:spTree>
    <p:extLst>
      <p:ext uri="{BB962C8B-B14F-4D97-AF65-F5344CB8AC3E}">
        <p14:creationId xmlns:p14="http://schemas.microsoft.com/office/powerpoint/2010/main" val="416390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COLLABORATION BENEFITS 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D08E459C-2E17-4E98-94B3-0A2428CC0EEC}"/>
              </a:ext>
            </a:extLst>
          </p:cNvPr>
          <p:cNvGrpSpPr/>
          <p:nvPr/>
        </p:nvGrpSpPr>
        <p:grpSpPr>
          <a:xfrm>
            <a:off x="3889911" y="1760008"/>
            <a:ext cx="4392349" cy="3657677"/>
            <a:chOff x="2952277" y="866673"/>
            <a:chExt cx="6287446" cy="5235796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xmlns="" id="{81C961B7-5E54-433F-8410-682762CC94DC}"/>
                </a:ext>
              </a:extLst>
            </p:cNvPr>
            <p:cNvSpPr/>
            <p:nvPr/>
          </p:nvSpPr>
          <p:spPr>
            <a:xfrm flipH="1">
              <a:off x="3496937" y="866673"/>
              <a:ext cx="5197772" cy="5235796"/>
            </a:xfrm>
            <a:prstGeom prst="blockArc">
              <a:avLst>
                <a:gd name="adj1" fmla="val 3879942"/>
                <a:gd name="adj2" fmla="val 3876966"/>
                <a:gd name="adj3" fmla="val 22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45A6F33-BC3F-4F59-8500-F0D4AAC21AC5}"/>
                </a:ext>
              </a:extLst>
            </p:cNvPr>
            <p:cNvSpPr/>
            <p:nvPr/>
          </p:nvSpPr>
          <p:spPr>
            <a:xfrm>
              <a:off x="7324445" y="1308050"/>
              <a:ext cx="1381373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8481268-340F-48FF-9847-F2DD607C6DD9}"/>
                </a:ext>
              </a:extLst>
            </p:cNvPr>
            <p:cNvSpPr/>
            <p:nvPr/>
          </p:nvSpPr>
          <p:spPr>
            <a:xfrm>
              <a:off x="7858350" y="2826954"/>
              <a:ext cx="1381373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A6F0AB-39D6-41E8-AE7F-3BA414EC50FC}"/>
                </a:ext>
              </a:extLst>
            </p:cNvPr>
            <p:cNvSpPr/>
            <p:nvPr/>
          </p:nvSpPr>
          <p:spPr>
            <a:xfrm>
              <a:off x="7324445" y="4367325"/>
              <a:ext cx="1381373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4BB18D9F-2726-4D80-BE1E-AF7AF17C0D2D}"/>
                </a:ext>
              </a:extLst>
            </p:cNvPr>
            <p:cNvSpPr/>
            <p:nvPr/>
          </p:nvSpPr>
          <p:spPr>
            <a:xfrm flipH="1">
              <a:off x="3486152" y="1308050"/>
              <a:ext cx="1381295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0E7B4AD5-08FD-4555-AAC4-F9A9A791633D}"/>
                </a:ext>
              </a:extLst>
            </p:cNvPr>
            <p:cNvSpPr/>
            <p:nvPr/>
          </p:nvSpPr>
          <p:spPr>
            <a:xfrm flipH="1">
              <a:off x="2952277" y="2826954"/>
              <a:ext cx="1381295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0F4D008A-7158-4361-B1D7-6D1919F10C70}"/>
                </a:ext>
              </a:extLst>
            </p:cNvPr>
            <p:cNvSpPr/>
            <p:nvPr/>
          </p:nvSpPr>
          <p:spPr>
            <a:xfrm flipH="1">
              <a:off x="3486152" y="4367325"/>
              <a:ext cx="1381295" cy="133512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6E91C44-18EF-4154-87B5-6248E2552899}"/>
                </a:ext>
              </a:extLst>
            </p:cNvPr>
            <p:cNvSpPr/>
            <p:nvPr/>
          </p:nvSpPr>
          <p:spPr>
            <a:xfrm>
              <a:off x="6248796" y="1539238"/>
              <a:ext cx="1513597" cy="3710324"/>
            </a:xfrm>
            <a:custGeom>
              <a:avLst/>
              <a:gdLst>
                <a:gd name="connsiteX0" fmla="*/ 588668 w 1154242"/>
                <a:gd name="connsiteY0" fmla="*/ 2890 h 2829427"/>
                <a:gd name="connsiteX1" fmla="*/ 655781 w 1154242"/>
                <a:gd name="connsiteY1" fmla="*/ 4839 h 2829427"/>
                <a:gd name="connsiteX2" fmla="*/ 755869 w 1154242"/>
                <a:gd name="connsiteY2" fmla="*/ 93690 h 2829427"/>
                <a:gd name="connsiteX3" fmla="*/ 768812 w 1154242"/>
                <a:gd name="connsiteY3" fmla="*/ 224207 h 2829427"/>
                <a:gd name="connsiteX4" fmla="*/ 738295 w 1154242"/>
                <a:gd name="connsiteY4" fmla="*/ 322320 h 2829427"/>
                <a:gd name="connsiteX5" fmla="*/ 775337 w 1154242"/>
                <a:gd name="connsiteY5" fmla="*/ 365857 h 2829427"/>
                <a:gd name="connsiteX6" fmla="*/ 929090 w 1154242"/>
                <a:gd name="connsiteY6" fmla="*/ 476903 h 2829427"/>
                <a:gd name="connsiteX7" fmla="*/ 1030014 w 1154242"/>
                <a:gd name="connsiteY7" fmla="*/ 676824 h 2829427"/>
                <a:gd name="connsiteX8" fmla="*/ 1056013 w 1154242"/>
                <a:gd name="connsiteY8" fmla="*/ 883259 h 2829427"/>
                <a:gd name="connsiteX9" fmla="*/ 1043071 w 1154242"/>
                <a:gd name="connsiteY9" fmla="*/ 1013776 h 2829427"/>
                <a:gd name="connsiteX10" fmla="*/ 1074537 w 1154242"/>
                <a:gd name="connsiteY10" fmla="*/ 1469023 h 2829427"/>
                <a:gd name="connsiteX11" fmla="*/ 1006029 w 1154242"/>
                <a:gd name="connsiteY11" fmla="*/ 1509718 h 2829427"/>
                <a:gd name="connsiteX12" fmla="*/ 960556 w 1154242"/>
                <a:gd name="connsiteY12" fmla="*/ 1533784 h 2829427"/>
                <a:gd name="connsiteX13" fmla="*/ 952452 w 1154242"/>
                <a:gd name="connsiteY13" fmla="*/ 1597417 h 2829427"/>
                <a:gd name="connsiteX14" fmla="*/ 952383 w 1154242"/>
                <a:gd name="connsiteY14" fmla="*/ 1602493 h 2829427"/>
                <a:gd name="connsiteX15" fmla="*/ 977363 w 1154242"/>
                <a:gd name="connsiteY15" fmla="*/ 1602493 h 2829427"/>
                <a:gd name="connsiteX16" fmla="*/ 991254 w 1154242"/>
                <a:gd name="connsiteY16" fmla="*/ 1602493 h 2829427"/>
                <a:gd name="connsiteX17" fmla="*/ 1108892 w 1154242"/>
                <a:gd name="connsiteY17" fmla="*/ 1602493 h 2829427"/>
                <a:gd name="connsiteX18" fmla="*/ 1109726 w 1154242"/>
                <a:gd name="connsiteY18" fmla="*/ 1602493 h 2829427"/>
                <a:gd name="connsiteX19" fmla="*/ 1110676 w 1154242"/>
                <a:gd name="connsiteY19" fmla="*/ 1602493 h 2829427"/>
                <a:gd name="connsiteX20" fmla="*/ 1111625 w 1154242"/>
                <a:gd name="connsiteY20" fmla="*/ 1602493 h 2829427"/>
                <a:gd name="connsiteX21" fmla="*/ 1112575 w 1154242"/>
                <a:gd name="connsiteY21" fmla="*/ 1602493 h 2829427"/>
                <a:gd name="connsiteX22" fmla="*/ 1112575 w 1154242"/>
                <a:gd name="connsiteY22" fmla="*/ 1603442 h 2829427"/>
                <a:gd name="connsiteX23" fmla="*/ 1113403 w 1154242"/>
                <a:gd name="connsiteY23" fmla="*/ 1603442 h 2829427"/>
                <a:gd name="connsiteX24" fmla="*/ 1114353 w 1154242"/>
                <a:gd name="connsiteY24" fmla="*/ 1603442 h 2829427"/>
                <a:gd name="connsiteX25" fmla="*/ 1115302 w 1154242"/>
                <a:gd name="connsiteY25" fmla="*/ 1603442 h 2829427"/>
                <a:gd name="connsiteX26" fmla="*/ 1116252 w 1154242"/>
                <a:gd name="connsiteY26" fmla="*/ 1603442 h 2829427"/>
                <a:gd name="connsiteX27" fmla="*/ 1117201 w 1154242"/>
                <a:gd name="connsiteY27" fmla="*/ 1603442 h 2829427"/>
                <a:gd name="connsiteX28" fmla="*/ 1118036 w 1154242"/>
                <a:gd name="connsiteY28" fmla="*/ 1603442 h 2829427"/>
                <a:gd name="connsiteX29" fmla="*/ 1118985 w 1154242"/>
                <a:gd name="connsiteY29" fmla="*/ 1604387 h 2829427"/>
                <a:gd name="connsiteX30" fmla="*/ 1154242 w 1154242"/>
                <a:gd name="connsiteY30" fmla="*/ 1648763 h 2829427"/>
                <a:gd name="connsiteX31" fmla="*/ 1154242 w 1154242"/>
                <a:gd name="connsiteY31" fmla="*/ 1991276 h 2829427"/>
                <a:gd name="connsiteX32" fmla="*/ 1108892 w 1154242"/>
                <a:gd name="connsiteY32" fmla="*/ 2037546 h 2829427"/>
                <a:gd name="connsiteX33" fmla="*/ 989298 w 1154242"/>
                <a:gd name="connsiteY33" fmla="*/ 2037546 h 2829427"/>
                <a:gd name="connsiteX34" fmla="*/ 978433 w 1154242"/>
                <a:gd name="connsiteY34" fmla="*/ 2037546 h 2829427"/>
                <a:gd name="connsiteX35" fmla="*/ 992666 w 1154242"/>
                <a:gd name="connsiteY35" fmla="*/ 2126231 h 2829427"/>
                <a:gd name="connsiteX36" fmla="*/ 999498 w 1154242"/>
                <a:gd name="connsiteY36" fmla="*/ 2219674 h 2829427"/>
                <a:gd name="connsiteX37" fmla="*/ 975399 w 1154242"/>
                <a:gd name="connsiteY37" fmla="*/ 2717629 h 2829427"/>
                <a:gd name="connsiteX38" fmla="*/ 977299 w 1154242"/>
                <a:gd name="connsiteY38" fmla="*/ 2796294 h 2829427"/>
                <a:gd name="connsiteX39" fmla="*/ 907722 w 1154242"/>
                <a:gd name="connsiteY39" fmla="*/ 2802808 h 2829427"/>
                <a:gd name="connsiteX40" fmla="*/ 910572 w 1154242"/>
                <a:gd name="connsiteY40" fmla="*/ 2783361 h 2829427"/>
                <a:gd name="connsiteX41" fmla="*/ 766081 w 1154242"/>
                <a:gd name="connsiteY41" fmla="*/ 2828675 h 2829427"/>
                <a:gd name="connsiteX42" fmla="*/ 603066 w 1154242"/>
                <a:gd name="connsiteY42" fmla="*/ 2800913 h 2829427"/>
                <a:gd name="connsiteX43" fmla="*/ 627165 w 1154242"/>
                <a:gd name="connsiteY43" fmla="*/ 2757376 h 2829427"/>
                <a:gd name="connsiteX44" fmla="*/ 683680 w 1154242"/>
                <a:gd name="connsiteY44" fmla="*/ 2733405 h 2829427"/>
                <a:gd name="connsiteX45" fmla="*/ 675249 w 1154242"/>
                <a:gd name="connsiteY45" fmla="*/ 2713957 h 2829427"/>
                <a:gd name="connsiteX46" fmla="*/ 528977 w 1154242"/>
                <a:gd name="connsiteY46" fmla="*/ 2726891 h 2829427"/>
                <a:gd name="connsiteX47" fmla="*/ 403003 w 1154242"/>
                <a:gd name="connsiteY47" fmla="*/ 2696263 h 2829427"/>
                <a:gd name="connsiteX48" fmla="*/ 448363 w 1154242"/>
                <a:gd name="connsiteY48" fmla="*/ 2650120 h 2829427"/>
                <a:gd name="connsiteX49" fmla="*/ 540019 w 1154242"/>
                <a:gd name="connsiteY49" fmla="*/ 2641687 h 2829427"/>
                <a:gd name="connsiteX50" fmla="*/ 585373 w 1154242"/>
                <a:gd name="connsiteY50" fmla="*/ 2617621 h 2829427"/>
                <a:gd name="connsiteX51" fmla="*/ 620634 w 1154242"/>
                <a:gd name="connsiteY51" fmla="*/ 2425991 h 2829427"/>
                <a:gd name="connsiteX52" fmla="*/ 646638 w 1154242"/>
                <a:gd name="connsiteY52" fmla="*/ 2284459 h 2829427"/>
                <a:gd name="connsiteX53" fmla="*/ 594754 w 1154242"/>
                <a:gd name="connsiteY53" fmla="*/ 2039224 h 2829427"/>
                <a:gd name="connsiteX54" fmla="*/ 594736 w 1154242"/>
                <a:gd name="connsiteY54" fmla="*/ 2037546 h 2829427"/>
                <a:gd name="connsiteX55" fmla="*/ 541101 w 1154242"/>
                <a:gd name="connsiteY55" fmla="*/ 2037546 h 2829427"/>
                <a:gd name="connsiteX56" fmla="*/ 495756 w 1154242"/>
                <a:gd name="connsiteY56" fmla="*/ 1991276 h 2829427"/>
                <a:gd name="connsiteX57" fmla="*/ 495756 w 1154242"/>
                <a:gd name="connsiteY57" fmla="*/ 1648763 h 2829427"/>
                <a:gd name="connsiteX58" fmla="*/ 505593 w 1154242"/>
                <a:gd name="connsiteY58" fmla="*/ 1620346 h 2829427"/>
                <a:gd name="connsiteX59" fmla="*/ 527058 w 1154242"/>
                <a:gd name="connsiteY59" fmla="*/ 1606278 h 2829427"/>
                <a:gd name="connsiteX60" fmla="*/ 514708 w 1154242"/>
                <a:gd name="connsiteY60" fmla="*/ 1517761 h 2829427"/>
                <a:gd name="connsiteX61" fmla="*/ 509503 w 1154242"/>
                <a:gd name="connsiteY61" fmla="*/ 1406133 h 2829427"/>
                <a:gd name="connsiteX62" fmla="*/ 502978 w 1154242"/>
                <a:gd name="connsiteY62" fmla="*/ 1211802 h 2829427"/>
                <a:gd name="connsiteX63" fmla="*/ 502116 w 1154242"/>
                <a:gd name="connsiteY63" fmla="*/ 1189354 h 2829427"/>
                <a:gd name="connsiteX64" fmla="*/ 490044 w 1154242"/>
                <a:gd name="connsiteY64" fmla="*/ 1189413 h 2829427"/>
                <a:gd name="connsiteX65" fmla="*/ 288019 w 1154242"/>
                <a:gd name="connsiteY65" fmla="*/ 1191749 h 2829427"/>
                <a:gd name="connsiteX66" fmla="*/ 263082 w 1154242"/>
                <a:gd name="connsiteY66" fmla="*/ 1156624 h 2829427"/>
                <a:gd name="connsiteX67" fmla="*/ 251920 w 1154242"/>
                <a:gd name="connsiteY67" fmla="*/ 1114023 h 2829427"/>
                <a:gd name="connsiteX68" fmla="*/ 146366 w 1154242"/>
                <a:gd name="connsiteY68" fmla="*/ 1147368 h 2829427"/>
                <a:gd name="connsiteX69" fmla="*/ 66696 w 1154242"/>
                <a:gd name="connsiteY69" fmla="*/ 1150098 h 2829427"/>
                <a:gd name="connsiteX70" fmla="*/ 2694 w 1154242"/>
                <a:gd name="connsiteY70" fmla="*/ 1106665 h 2829427"/>
                <a:gd name="connsiteX71" fmla="*/ 144468 w 1154242"/>
                <a:gd name="connsiteY71" fmla="*/ 964031 h 2829427"/>
                <a:gd name="connsiteX72" fmla="*/ 97212 w 1154242"/>
                <a:gd name="connsiteY72" fmla="*/ 850231 h 2829427"/>
                <a:gd name="connsiteX73" fmla="*/ 208344 w 1154242"/>
                <a:gd name="connsiteY73" fmla="*/ 940890 h 2829427"/>
                <a:gd name="connsiteX74" fmla="*/ 282556 w 1154242"/>
                <a:gd name="connsiteY74" fmla="*/ 994645 h 2829427"/>
                <a:gd name="connsiteX75" fmla="*/ 493444 w 1154242"/>
                <a:gd name="connsiteY75" fmla="*/ 966511 h 2829427"/>
                <a:gd name="connsiteX76" fmla="*/ 503246 w 1154242"/>
                <a:gd name="connsiteY76" fmla="*/ 966350 h 2829427"/>
                <a:gd name="connsiteX77" fmla="*/ 509372 w 1154242"/>
                <a:gd name="connsiteY77" fmla="*/ 871448 h 2829427"/>
                <a:gd name="connsiteX78" fmla="*/ 537289 w 1154242"/>
                <a:gd name="connsiteY78" fmla="*/ 662943 h 2829427"/>
                <a:gd name="connsiteX79" fmla="*/ 557707 w 1154242"/>
                <a:gd name="connsiteY79" fmla="*/ 543465 h 2829427"/>
                <a:gd name="connsiteX80" fmla="*/ 566849 w 1154242"/>
                <a:gd name="connsiteY80" fmla="*/ 465770 h 2829427"/>
                <a:gd name="connsiteX81" fmla="*/ 555812 w 1154242"/>
                <a:gd name="connsiteY81" fmla="*/ 425075 h 2829427"/>
                <a:gd name="connsiteX82" fmla="*/ 494666 w 1154242"/>
                <a:gd name="connsiteY82" fmla="*/ 379738 h 2829427"/>
                <a:gd name="connsiteX83" fmla="*/ 438151 w 1154242"/>
                <a:gd name="connsiteY83" fmla="*/ 353753 h 2829427"/>
                <a:gd name="connsiteX84" fmla="*/ 442782 w 1154242"/>
                <a:gd name="connsiteY84" fmla="*/ 315782 h 2829427"/>
                <a:gd name="connsiteX85" fmla="*/ 449313 w 1154242"/>
                <a:gd name="connsiteY85" fmla="*/ 301901 h 2829427"/>
                <a:gd name="connsiteX86" fmla="*/ 435420 w 1154242"/>
                <a:gd name="connsiteY86" fmla="*/ 283401 h 2829427"/>
                <a:gd name="connsiteX87" fmla="*/ 413215 w 1154242"/>
                <a:gd name="connsiteY87" fmla="*/ 269521 h 2829427"/>
                <a:gd name="connsiteX88" fmla="*/ 428889 w 1154242"/>
                <a:gd name="connsiteY88" fmla="*/ 219564 h 2829427"/>
                <a:gd name="connsiteX89" fmla="*/ 442782 w 1154242"/>
                <a:gd name="connsiteY89" fmla="*/ 176027 h 2829427"/>
                <a:gd name="connsiteX90" fmla="*/ 460349 w 1154242"/>
                <a:gd name="connsiteY90" fmla="*/ 115885 h 2829427"/>
                <a:gd name="connsiteX91" fmla="*/ 459399 w 1154242"/>
                <a:gd name="connsiteY91" fmla="*/ 58562 h 2829427"/>
                <a:gd name="connsiteX92" fmla="*/ 485404 w 1154242"/>
                <a:gd name="connsiteY92" fmla="*/ 34495 h 2829427"/>
                <a:gd name="connsiteX93" fmla="*/ 527077 w 1154242"/>
                <a:gd name="connsiteY93" fmla="*/ 11353 h 2829427"/>
                <a:gd name="connsiteX94" fmla="*/ 588668 w 1154242"/>
                <a:gd name="connsiteY94" fmla="*/ 2890 h 282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154242" h="2829427">
                  <a:moveTo>
                    <a:pt x="588668" y="2890"/>
                  </a:moveTo>
                  <a:cubicBezTo>
                    <a:pt x="611346" y="-473"/>
                    <a:pt x="634944" y="-2102"/>
                    <a:pt x="655781" y="4839"/>
                  </a:cubicBezTo>
                  <a:cubicBezTo>
                    <a:pt x="696623" y="17748"/>
                    <a:pt x="731764" y="45534"/>
                    <a:pt x="755869" y="93690"/>
                  </a:cubicBezTo>
                  <a:cubicBezTo>
                    <a:pt x="779968" y="141870"/>
                    <a:pt x="783649" y="185289"/>
                    <a:pt x="768812" y="224207"/>
                  </a:cubicBezTo>
                  <a:cubicBezTo>
                    <a:pt x="753138" y="263125"/>
                    <a:pt x="738295" y="322320"/>
                    <a:pt x="738295" y="322320"/>
                  </a:cubicBezTo>
                  <a:cubicBezTo>
                    <a:pt x="738295" y="322320"/>
                    <a:pt x="742926" y="341767"/>
                    <a:pt x="775337" y="365857"/>
                  </a:cubicBezTo>
                  <a:cubicBezTo>
                    <a:pt x="807753" y="389829"/>
                    <a:pt x="871630" y="418538"/>
                    <a:pt x="929090" y="476903"/>
                  </a:cubicBezTo>
                  <a:cubicBezTo>
                    <a:pt x="985605" y="536121"/>
                    <a:pt x="1006029" y="635182"/>
                    <a:pt x="1030014" y="676824"/>
                  </a:cubicBezTo>
                  <a:cubicBezTo>
                    <a:pt x="1054113" y="718466"/>
                    <a:pt x="1036540" y="831431"/>
                    <a:pt x="1056013" y="883259"/>
                  </a:cubicBezTo>
                  <a:cubicBezTo>
                    <a:pt x="1075368" y="935940"/>
                    <a:pt x="1043071" y="994329"/>
                    <a:pt x="1043071" y="1013776"/>
                  </a:cubicBezTo>
                  <a:cubicBezTo>
                    <a:pt x="1043071" y="1034077"/>
                    <a:pt x="1068006" y="1443038"/>
                    <a:pt x="1074537" y="1469023"/>
                  </a:cubicBezTo>
                  <a:cubicBezTo>
                    <a:pt x="1080949" y="1494890"/>
                    <a:pt x="1064325" y="1495837"/>
                    <a:pt x="1006029" y="1509718"/>
                  </a:cubicBezTo>
                  <a:cubicBezTo>
                    <a:pt x="946664" y="1522651"/>
                    <a:pt x="968868" y="1517179"/>
                    <a:pt x="960556" y="1533784"/>
                  </a:cubicBezTo>
                  <a:cubicBezTo>
                    <a:pt x="955925" y="1542572"/>
                    <a:pt x="953610" y="1568261"/>
                    <a:pt x="952452" y="1597417"/>
                  </a:cubicBezTo>
                  <a:lnTo>
                    <a:pt x="952383" y="1602493"/>
                  </a:lnTo>
                  <a:lnTo>
                    <a:pt x="977363" y="1602493"/>
                  </a:lnTo>
                  <a:cubicBezTo>
                    <a:pt x="977363" y="1602493"/>
                    <a:pt x="977363" y="1602493"/>
                    <a:pt x="991254" y="1602493"/>
                  </a:cubicBezTo>
                  <a:cubicBezTo>
                    <a:pt x="991254" y="1602493"/>
                    <a:pt x="991254" y="1602493"/>
                    <a:pt x="1108892" y="1602493"/>
                  </a:cubicBezTo>
                  <a:cubicBezTo>
                    <a:pt x="1108892" y="1602493"/>
                    <a:pt x="1108892" y="1602493"/>
                    <a:pt x="1109726" y="1602493"/>
                  </a:cubicBezTo>
                  <a:cubicBezTo>
                    <a:pt x="1109726" y="1602493"/>
                    <a:pt x="1109726" y="1602493"/>
                    <a:pt x="1110676" y="1602493"/>
                  </a:cubicBezTo>
                  <a:cubicBezTo>
                    <a:pt x="1110676" y="1602493"/>
                    <a:pt x="1110676" y="1602493"/>
                    <a:pt x="1111625" y="1602493"/>
                  </a:cubicBezTo>
                  <a:cubicBezTo>
                    <a:pt x="1111625" y="1602493"/>
                    <a:pt x="1111625" y="1602493"/>
                    <a:pt x="1112575" y="1602493"/>
                  </a:cubicBezTo>
                  <a:cubicBezTo>
                    <a:pt x="1112575" y="1602493"/>
                    <a:pt x="1112575" y="1602493"/>
                    <a:pt x="1112575" y="1603442"/>
                  </a:cubicBezTo>
                  <a:cubicBezTo>
                    <a:pt x="1112575" y="1603442"/>
                    <a:pt x="1112575" y="1603442"/>
                    <a:pt x="1113403" y="1603442"/>
                  </a:cubicBezTo>
                  <a:cubicBezTo>
                    <a:pt x="1113403" y="1603442"/>
                    <a:pt x="1113403" y="1603442"/>
                    <a:pt x="1114353" y="1603442"/>
                  </a:cubicBezTo>
                  <a:cubicBezTo>
                    <a:pt x="1114353" y="1603442"/>
                    <a:pt x="1114353" y="1603442"/>
                    <a:pt x="1115302" y="1603442"/>
                  </a:cubicBezTo>
                  <a:cubicBezTo>
                    <a:pt x="1115302" y="1603442"/>
                    <a:pt x="1115302" y="1603442"/>
                    <a:pt x="1116252" y="1603442"/>
                  </a:cubicBezTo>
                  <a:cubicBezTo>
                    <a:pt x="1116252" y="1603442"/>
                    <a:pt x="1116252" y="1603442"/>
                    <a:pt x="1117201" y="1603442"/>
                  </a:cubicBezTo>
                  <a:cubicBezTo>
                    <a:pt x="1117201" y="1603442"/>
                    <a:pt x="1117201" y="1603442"/>
                    <a:pt x="1118036" y="1603442"/>
                  </a:cubicBezTo>
                  <a:cubicBezTo>
                    <a:pt x="1118036" y="1603442"/>
                    <a:pt x="1118036" y="1603442"/>
                    <a:pt x="1118985" y="1604387"/>
                  </a:cubicBezTo>
                  <a:cubicBezTo>
                    <a:pt x="1139402" y="1609017"/>
                    <a:pt x="1154242" y="1627522"/>
                    <a:pt x="1154242" y="1648763"/>
                  </a:cubicBezTo>
                  <a:cubicBezTo>
                    <a:pt x="1154242" y="1648763"/>
                    <a:pt x="1154242" y="1648763"/>
                    <a:pt x="1154242" y="1991276"/>
                  </a:cubicBezTo>
                  <a:cubicBezTo>
                    <a:pt x="1154242" y="2016310"/>
                    <a:pt x="1133826" y="2037546"/>
                    <a:pt x="1108892" y="2037546"/>
                  </a:cubicBezTo>
                  <a:cubicBezTo>
                    <a:pt x="1108892" y="2037546"/>
                    <a:pt x="1108892" y="2037546"/>
                    <a:pt x="989298" y="2037546"/>
                  </a:cubicBezTo>
                  <a:lnTo>
                    <a:pt x="978433" y="2037546"/>
                  </a:lnTo>
                  <a:lnTo>
                    <a:pt x="992666" y="2126231"/>
                  </a:lnTo>
                  <a:cubicBezTo>
                    <a:pt x="997198" y="2161106"/>
                    <a:pt x="999973" y="2193511"/>
                    <a:pt x="999498" y="2219674"/>
                  </a:cubicBezTo>
                  <a:cubicBezTo>
                    <a:pt x="997598" y="2324206"/>
                    <a:pt x="973499" y="2678711"/>
                    <a:pt x="975399" y="2717629"/>
                  </a:cubicBezTo>
                  <a:cubicBezTo>
                    <a:pt x="977299" y="2757376"/>
                    <a:pt x="977299" y="2796294"/>
                    <a:pt x="977299" y="2796294"/>
                  </a:cubicBezTo>
                  <a:cubicBezTo>
                    <a:pt x="907722" y="2802808"/>
                    <a:pt x="907722" y="2802808"/>
                    <a:pt x="907722" y="2802808"/>
                  </a:cubicBezTo>
                  <a:cubicBezTo>
                    <a:pt x="910572" y="2783361"/>
                    <a:pt x="910572" y="2783361"/>
                    <a:pt x="910572" y="2783361"/>
                  </a:cubicBezTo>
                  <a:cubicBezTo>
                    <a:pt x="910572" y="2783361"/>
                    <a:pt x="862368" y="2824056"/>
                    <a:pt x="766081" y="2828675"/>
                  </a:cubicBezTo>
                  <a:cubicBezTo>
                    <a:pt x="670618" y="2833294"/>
                    <a:pt x="614108" y="2815742"/>
                    <a:pt x="603066" y="2800913"/>
                  </a:cubicBezTo>
                  <a:cubicBezTo>
                    <a:pt x="591904" y="2785138"/>
                    <a:pt x="596535" y="2757376"/>
                    <a:pt x="627165" y="2757376"/>
                  </a:cubicBezTo>
                  <a:cubicBezTo>
                    <a:pt x="657681" y="2757376"/>
                    <a:pt x="672518" y="2741719"/>
                    <a:pt x="683680" y="2733405"/>
                  </a:cubicBezTo>
                  <a:cubicBezTo>
                    <a:pt x="694723" y="2724143"/>
                    <a:pt x="675249" y="2713957"/>
                    <a:pt x="675249" y="2713957"/>
                  </a:cubicBezTo>
                  <a:cubicBezTo>
                    <a:pt x="675249" y="2713957"/>
                    <a:pt x="601166" y="2733405"/>
                    <a:pt x="528977" y="2726891"/>
                  </a:cubicBezTo>
                  <a:cubicBezTo>
                    <a:pt x="457619" y="2720353"/>
                    <a:pt x="407634" y="2709315"/>
                    <a:pt x="403003" y="2696263"/>
                  </a:cubicBezTo>
                  <a:cubicBezTo>
                    <a:pt x="398378" y="2683330"/>
                    <a:pt x="409415" y="2650120"/>
                    <a:pt x="448363" y="2650120"/>
                  </a:cubicBezTo>
                  <a:cubicBezTo>
                    <a:pt x="488135" y="2650120"/>
                    <a:pt x="516034" y="2654621"/>
                    <a:pt x="540019" y="2641687"/>
                  </a:cubicBezTo>
                  <a:cubicBezTo>
                    <a:pt x="564118" y="2628754"/>
                    <a:pt x="585373" y="2617621"/>
                    <a:pt x="585373" y="2617621"/>
                  </a:cubicBezTo>
                  <a:cubicBezTo>
                    <a:pt x="585373" y="2617621"/>
                    <a:pt x="596535" y="2498261"/>
                    <a:pt x="620634" y="2425991"/>
                  </a:cubicBezTo>
                  <a:cubicBezTo>
                    <a:pt x="644738" y="2354810"/>
                    <a:pt x="664206" y="2306654"/>
                    <a:pt x="646638" y="2284459"/>
                  </a:cubicBezTo>
                  <a:cubicBezTo>
                    <a:pt x="628945" y="2263093"/>
                    <a:pt x="591904" y="2113247"/>
                    <a:pt x="594754" y="2039224"/>
                  </a:cubicBezTo>
                  <a:lnTo>
                    <a:pt x="594736" y="2037546"/>
                  </a:lnTo>
                  <a:lnTo>
                    <a:pt x="541101" y="2037546"/>
                  </a:lnTo>
                  <a:cubicBezTo>
                    <a:pt x="516173" y="2037546"/>
                    <a:pt x="495756" y="2016310"/>
                    <a:pt x="495756" y="1991276"/>
                  </a:cubicBezTo>
                  <a:cubicBezTo>
                    <a:pt x="495756" y="1991276"/>
                    <a:pt x="495756" y="1991276"/>
                    <a:pt x="495756" y="1648763"/>
                  </a:cubicBezTo>
                  <a:cubicBezTo>
                    <a:pt x="495756" y="1638143"/>
                    <a:pt x="499465" y="1628206"/>
                    <a:pt x="505593" y="1620346"/>
                  </a:cubicBezTo>
                  <a:lnTo>
                    <a:pt x="527058" y="1606278"/>
                  </a:lnTo>
                  <a:lnTo>
                    <a:pt x="514708" y="1517761"/>
                  </a:lnTo>
                  <a:cubicBezTo>
                    <a:pt x="510492" y="1476678"/>
                    <a:pt x="508347" y="1438046"/>
                    <a:pt x="509503" y="1406133"/>
                  </a:cubicBezTo>
                  <a:cubicBezTo>
                    <a:pt x="514134" y="1277535"/>
                    <a:pt x="504878" y="1242407"/>
                    <a:pt x="502978" y="1211802"/>
                  </a:cubicBezTo>
                  <a:lnTo>
                    <a:pt x="502116" y="1189354"/>
                  </a:lnTo>
                  <a:lnTo>
                    <a:pt x="490044" y="1189413"/>
                  </a:lnTo>
                  <a:cubicBezTo>
                    <a:pt x="409842" y="1189848"/>
                    <a:pt x="307163" y="1190636"/>
                    <a:pt x="288019" y="1191749"/>
                  </a:cubicBezTo>
                  <a:cubicBezTo>
                    <a:pt x="257503" y="1193646"/>
                    <a:pt x="264864" y="1170509"/>
                    <a:pt x="263082" y="1156624"/>
                  </a:cubicBezTo>
                  <a:cubicBezTo>
                    <a:pt x="261184" y="1141789"/>
                    <a:pt x="267714" y="1114023"/>
                    <a:pt x="251920" y="1114023"/>
                  </a:cubicBezTo>
                  <a:cubicBezTo>
                    <a:pt x="237082" y="1114023"/>
                    <a:pt x="196356" y="1121500"/>
                    <a:pt x="146366" y="1147368"/>
                  </a:cubicBezTo>
                  <a:cubicBezTo>
                    <a:pt x="95430" y="1174186"/>
                    <a:pt x="90798" y="1147368"/>
                    <a:pt x="66696" y="1150098"/>
                  </a:cubicBezTo>
                  <a:cubicBezTo>
                    <a:pt x="42590" y="1151996"/>
                    <a:pt x="29651" y="1160302"/>
                    <a:pt x="2694" y="1106665"/>
                  </a:cubicBezTo>
                  <a:cubicBezTo>
                    <a:pt x="-23068" y="1053860"/>
                    <a:pt x="144468" y="999273"/>
                    <a:pt x="144468" y="964031"/>
                  </a:cubicBezTo>
                  <a:cubicBezTo>
                    <a:pt x="144468" y="929857"/>
                    <a:pt x="75955" y="868743"/>
                    <a:pt x="97212" y="850231"/>
                  </a:cubicBezTo>
                  <a:cubicBezTo>
                    <a:pt x="118463" y="831721"/>
                    <a:pt x="163937" y="912174"/>
                    <a:pt x="208344" y="940890"/>
                  </a:cubicBezTo>
                  <a:cubicBezTo>
                    <a:pt x="252871" y="969609"/>
                    <a:pt x="237082" y="994645"/>
                    <a:pt x="282556" y="994645"/>
                  </a:cubicBezTo>
                  <a:cubicBezTo>
                    <a:pt x="273471" y="973820"/>
                    <a:pt x="419741" y="968080"/>
                    <a:pt x="493444" y="966511"/>
                  </a:cubicBezTo>
                  <a:lnTo>
                    <a:pt x="503246" y="966350"/>
                  </a:lnTo>
                  <a:lnTo>
                    <a:pt x="509372" y="871448"/>
                  </a:lnTo>
                  <a:cubicBezTo>
                    <a:pt x="515976" y="799951"/>
                    <a:pt x="525712" y="735616"/>
                    <a:pt x="537289" y="662943"/>
                  </a:cubicBezTo>
                  <a:cubicBezTo>
                    <a:pt x="544650" y="612039"/>
                    <a:pt x="557707" y="572174"/>
                    <a:pt x="557707" y="543465"/>
                  </a:cubicBezTo>
                  <a:cubicBezTo>
                    <a:pt x="557707" y="515703"/>
                    <a:pt x="566849" y="465770"/>
                    <a:pt x="566849" y="465770"/>
                  </a:cubicBezTo>
                  <a:cubicBezTo>
                    <a:pt x="566849" y="465770"/>
                    <a:pt x="575280" y="456508"/>
                    <a:pt x="555812" y="425075"/>
                  </a:cubicBezTo>
                  <a:cubicBezTo>
                    <a:pt x="537289" y="393619"/>
                    <a:pt x="533608" y="377843"/>
                    <a:pt x="494666" y="379738"/>
                  </a:cubicBezTo>
                  <a:cubicBezTo>
                    <a:pt x="456669" y="381514"/>
                    <a:pt x="429839" y="380567"/>
                    <a:pt x="438151" y="353753"/>
                  </a:cubicBezTo>
                  <a:cubicBezTo>
                    <a:pt x="446462" y="327886"/>
                    <a:pt x="435420" y="322320"/>
                    <a:pt x="442782" y="315782"/>
                  </a:cubicBezTo>
                  <a:cubicBezTo>
                    <a:pt x="449313" y="309386"/>
                    <a:pt x="457619" y="305715"/>
                    <a:pt x="449313" y="301901"/>
                  </a:cubicBezTo>
                  <a:cubicBezTo>
                    <a:pt x="441831" y="297282"/>
                    <a:pt x="435420" y="298230"/>
                    <a:pt x="435420" y="283401"/>
                  </a:cubicBezTo>
                  <a:cubicBezTo>
                    <a:pt x="435420" y="269521"/>
                    <a:pt x="421527" y="277006"/>
                    <a:pt x="413215" y="269521"/>
                  </a:cubicBezTo>
                  <a:cubicBezTo>
                    <a:pt x="403840" y="263125"/>
                    <a:pt x="416896" y="239983"/>
                    <a:pt x="428889" y="219564"/>
                  </a:cubicBezTo>
                  <a:cubicBezTo>
                    <a:pt x="440881" y="198340"/>
                    <a:pt x="449313" y="191803"/>
                    <a:pt x="442782" y="176027"/>
                  </a:cubicBezTo>
                  <a:cubicBezTo>
                    <a:pt x="435420" y="160370"/>
                    <a:pt x="446462" y="144594"/>
                    <a:pt x="460349" y="115885"/>
                  </a:cubicBezTo>
                  <a:cubicBezTo>
                    <a:pt x="474242" y="88123"/>
                    <a:pt x="482673" y="79809"/>
                    <a:pt x="459399" y="58562"/>
                  </a:cubicBezTo>
                  <a:cubicBezTo>
                    <a:pt x="448363" y="45534"/>
                    <a:pt x="464150" y="34495"/>
                    <a:pt x="485404" y="34495"/>
                  </a:cubicBezTo>
                  <a:cubicBezTo>
                    <a:pt x="507609" y="34495"/>
                    <a:pt x="491935" y="11353"/>
                    <a:pt x="527077" y="11353"/>
                  </a:cubicBezTo>
                  <a:cubicBezTo>
                    <a:pt x="544232" y="11353"/>
                    <a:pt x="565990" y="6254"/>
                    <a:pt x="588668" y="289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388" tIns="45694" rIns="91388" bIns="4569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8ACCBC23-D8E1-4D06-A06F-7DA98C03E710}"/>
                </a:ext>
              </a:extLst>
            </p:cNvPr>
            <p:cNvSpPr/>
            <p:nvPr/>
          </p:nvSpPr>
          <p:spPr>
            <a:xfrm>
              <a:off x="4533743" y="1650380"/>
              <a:ext cx="1505470" cy="3668382"/>
            </a:xfrm>
            <a:custGeom>
              <a:avLst/>
              <a:gdLst>
                <a:gd name="connsiteX0" fmla="*/ 398704 w 1148045"/>
                <a:gd name="connsiteY0" fmla="*/ 120 h 2797443"/>
                <a:gd name="connsiteX1" fmla="*/ 485311 w 1148045"/>
                <a:gd name="connsiteY1" fmla="*/ 11943 h 2797443"/>
                <a:gd name="connsiteX2" fmla="*/ 571380 w 1148045"/>
                <a:gd name="connsiteY2" fmla="*/ 68409 h 2797443"/>
                <a:gd name="connsiteX3" fmla="*/ 564024 w 1148045"/>
                <a:gd name="connsiteY3" fmla="*/ 204497 h 2797443"/>
                <a:gd name="connsiteX4" fmla="*/ 565920 w 1148045"/>
                <a:gd name="connsiteY4" fmla="*/ 242464 h 2797443"/>
                <a:gd name="connsiteX5" fmla="*/ 526034 w 1148045"/>
                <a:gd name="connsiteY5" fmla="*/ 361824 h 2797443"/>
                <a:gd name="connsiteX6" fmla="*/ 472373 w 1148045"/>
                <a:gd name="connsiteY6" fmla="*/ 390530 h 2797443"/>
                <a:gd name="connsiteX7" fmla="*/ 441744 w 1148045"/>
                <a:gd name="connsiteY7" fmla="*/ 469205 h 2797443"/>
                <a:gd name="connsiteX8" fmla="*/ 467744 w 1148045"/>
                <a:gd name="connsiteY8" fmla="*/ 547030 h 2797443"/>
                <a:gd name="connsiteX9" fmla="*/ 586220 w 1148045"/>
                <a:gd name="connsiteY9" fmla="*/ 699727 h 2797443"/>
                <a:gd name="connsiteX10" fmla="*/ 593699 w 1148045"/>
                <a:gd name="connsiteY10" fmla="*/ 895967 h 2797443"/>
                <a:gd name="connsiteX11" fmla="*/ 579298 w 1148045"/>
                <a:gd name="connsiteY11" fmla="*/ 925244 h 2797443"/>
                <a:gd name="connsiteX12" fmla="*/ 589310 w 1148045"/>
                <a:gd name="connsiteY12" fmla="*/ 925583 h 2797443"/>
                <a:gd name="connsiteX13" fmla="*/ 816972 w 1148045"/>
                <a:gd name="connsiteY13" fmla="*/ 928287 h 2797443"/>
                <a:gd name="connsiteX14" fmla="*/ 833586 w 1148045"/>
                <a:gd name="connsiteY14" fmla="*/ 945857 h 2797443"/>
                <a:gd name="connsiteX15" fmla="*/ 963324 w 1148045"/>
                <a:gd name="connsiteY15" fmla="*/ 940277 h 2797443"/>
                <a:gd name="connsiteX16" fmla="*/ 1034550 w 1148045"/>
                <a:gd name="connsiteY16" fmla="*/ 911549 h 2797443"/>
                <a:gd name="connsiteX17" fmla="*/ 1051281 w 1148045"/>
                <a:gd name="connsiteY17" fmla="*/ 919859 h 2797443"/>
                <a:gd name="connsiteX18" fmla="*/ 1043803 w 1148045"/>
                <a:gd name="connsiteY18" fmla="*/ 957964 h 2797443"/>
                <a:gd name="connsiteX19" fmla="*/ 1131760 w 1148045"/>
                <a:gd name="connsiteY19" fmla="*/ 1008772 h 2797443"/>
                <a:gd name="connsiteX20" fmla="*/ 1133658 w 1148045"/>
                <a:gd name="connsiteY20" fmla="*/ 1031089 h 2797443"/>
                <a:gd name="connsiteX21" fmla="*/ 1147551 w 1148045"/>
                <a:gd name="connsiteY21" fmla="*/ 1057916 h 2797443"/>
                <a:gd name="connsiteX22" fmla="*/ 1136510 w 1148045"/>
                <a:gd name="connsiteY22" fmla="*/ 1085694 h 2797443"/>
                <a:gd name="connsiteX23" fmla="*/ 1091047 w 1148045"/>
                <a:gd name="connsiteY23" fmla="*/ 1082965 h 2797443"/>
                <a:gd name="connsiteX24" fmla="*/ 1078107 w 1148045"/>
                <a:gd name="connsiteY24" fmla="*/ 1097684 h 2797443"/>
                <a:gd name="connsiteX25" fmla="*/ 977217 w 1148045"/>
                <a:gd name="connsiteY25" fmla="*/ 1082014 h 2797443"/>
                <a:gd name="connsiteX26" fmla="*/ 909555 w 1148045"/>
                <a:gd name="connsiteY26" fmla="*/ 1044028 h 2797443"/>
                <a:gd name="connsiteX27" fmla="*/ 882729 w 1148045"/>
                <a:gd name="connsiteY27" fmla="*/ 1042129 h 2797443"/>
                <a:gd name="connsiteX28" fmla="*/ 842962 w 1148045"/>
                <a:gd name="connsiteY28" fmla="*/ 1100533 h 2797443"/>
                <a:gd name="connsiteX29" fmla="*/ 633462 w 1148045"/>
                <a:gd name="connsiteY29" fmla="*/ 1128227 h 2797443"/>
                <a:gd name="connsiteX30" fmla="*/ 554940 w 1148045"/>
                <a:gd name="connsiteY30" fmla="*/ 1130379 h 2797443"/>
                <a:gd name="connsiteX31" fmla="*/ 555708 w 1148045"/>
                <a:gd name="connsiteY31" fmla="*/ 1205046 h 2797443"/>
                <a:gd name="connsiteX32" fmla="*/ 562580 w 1148045"/>
                <a:gd name="connsiteY32" fmla="*/ 1359363 h 2797443"/>
                <a:gd name="connsiteX33" fmla="*/ 563883 w 1148045"/>
                <a:gd name="connsiteY33" fmla="*/ 1378777 h 2797443"/>
                <a:gd name="connsiteX34" fmla="*/ 570509 w 1148045"/>
                <a:gd name="connsiteY34" fmla="*/ 1378777 h 2797443"/>
                <a:gd name="connsiteX35" fmla="*/ 579772 w 1148045"/>
                <a:gd name="connsiteY35" fmla="*/ 1388984 h 2797443"/>
                <a:gd name="connsiteX36" fmla="*/ 579772 w 1148045"/>
                <a:gd name="connsiteY36" fmla="*/ 1397287 h 2797443"/>
                <a:gd name="connsiteX37" fmla="*/ 625129 w 1148045"/>
                <a:gd name="connsiteY37" fmla="*/ 1397287 h 2797443"/>
                <a:gd name="connsiteX38" fmla="*/ 639020 w 1148045"/>
                <a:gd name="connsiteY38" fmla="*/ 1397287 h 2797443"/>
                <a:gd name="connsiteX39" fmla="*/ 756680 w 1148045"/>
                <a:gd name="connsiteY39" fmla="*/ 1397287 h 2797443"/>
                <a:gd name="connsiteX40" fmla="*/ 757626 w 1148045"/>
                <a:gd name="connsiteY40" fmla="*/ 1397287 h 2797443"/>
                <a:gd name="connsiteX41" fmla="*/ 758577 w 1148045"/>
                <a:gd name="connsiteY41" fmla="*/ 1397287 h 2797443"/>
                <a:gd name="connsiteX42" fmla="*/ 759407 w 1148045"/>
                <a:gd name="connsiteY42" fmla="*/ 1397287 h 2797443"/>
                <a:gd name="connsiteX43" fmla="*/ 760358 w 1148045"/>
                <a:gd name="connsiteY43" fmla="*/ 1397287 h 2797443"/>
                <a:gd name="connsiteX44" fmla="*/ 761309 w 1148045"/>
                <a:gd name="connsiteY44" fmla="*/ 1397287 h 2797443"/>
                <a:gd name="connsiteX45" fmla="*/ 762260 w 1148045"/>
                <a:gd name="connsiteY45" fmla="*/ 1397287 h 2797443"/>
                <a:gd name="connsiteX46" fmla="*/ 763090 w 1148045"/>
                <a:gd name="connsiteY46" fmla="*/ 1398235 h 2797443"/>
                <a:gd name="connsiteX47" fmla="*/ 764041 w 1148045"/>
                <a:gd name="connsiteY47" fmla="*/ 1398235 h 2797443"/>
                <a:gd name="connsiteX48" fmla="*/ 764986 w 1148045"/>
                <a:gd name="connsiteY48" fmla="*/ 1398235 h 2797443"/>
                <a:gd name="connsiteX49" fmla="*/ 765937 w 1148045"/>
                <a:gd name="connsiteY49" fmla="*/ 1398235 h 2797443"/>
                <a:gd name="connsiteX50" fmla="*/ 766888 w 1148045"/>
                <a:gd name="connsiteY50" fmla="*/ 1398235 h 2797443"/>
                <a:gd name="connsiteX51" fmla="*/ 767718 w 1148045"/>
                <a:gd name="connsiteY51" fmla="*/ 1398235 h 2797443"/>
                <a:gd name="connsiteX52" fmla="*/ 802982 w 1148045"/>
                <a:gd name="connsiteY52" fmla="*/ 1443558 h 2797443"/>
                <a:gd name="connsiteX53" fmla="*/ 802982 w 1148045"/>
                <a:gd name="connsiteY53" fmla="*/ 1785140 h 2797443"/>
                <a:gd name="connsiteX54" fmla="*/ 756680 w 1148045"/>
                <a:gd name="connsiteY54" fmla="*/ 1831411 h 2797443"/>
                <a:gd name="connsiteX55" fmla="*/ 566822 w 1148045"/>
                <a:gd name="connsiteY55" fmla="*/ 1831411 h 2797443"/>
                <a:gd name="connsiteX56" fmla="*/ 543410 w 1148045"/>
                <a:gd name="connsiteY56" fmla="*/ 1831411 h 2797443"/>
                <a:gd name="connsiteX57" fmla="*/ 537194 w 1148045"/>
                <a:gd name="connsiteY57" fmla="*/ 1872299 h 2797443"/>
                <a:gd name="connsiteX58" fmla="*/ 504780 w 1148045"/>
                <a:gd name="connsiteY58" fmla="*/ 2001038 h 2797443"/>
                <a:gd name="connsiteX59" fmla="*/ 506682 w 1148045"/>
                <a:gd name="connsiteY59" fmla="*/ 2075059 h 2797443"/>
                <a:gd name="connsiteX60" fmla="*/ 528884 w 1148045"/>
                <a:gd name="connsiteY60" fmla="*/ 2240703 h 2797443"/>
                <a:gd name="connsiteX61" fmla="*/ 593699 w 1148045"/>
                <a:gd name="connsiteY61" fmla="*/ 2515595 h 2797443"/>
                <a:gd name="connsiteX62" fmla="*/ 684403 w 1148045"/>
                <a:gd name="connsiteY62" fmla="*/ 2698911 h 2797443"/>
                <a:gd name="connsiteX63" fmla="*/ 760377 w 1148045"/>
                <a:gd name="connsiteY63" fmla="*/ 2715520 h 2797443"/>
                <a:gd name="connsiteX64" fmla="*/ 657572 w 1148045"/>
                <a:gd name="connsiteY64" fmla="*/ 2793345 h 2797443"/>
                <a:gd name="connsiteX65" fmla="*/ 559389 w 1148045"/>
                <a:gd name="connsiteY65" fmla="*/ 2729389 h 2797443"/>
                <a:gd name="connsiteX66" fmla="*/ 470470 w 1148045"/>
                <a:gd name="connsiteY66" fmla="*/ 2652627 h 2797443"/>
                <a:gd name="connsiteX67" fmla="*/ 465011 w 1148045"/>
                <a:gd name="connsiteY67" fmla="*/ 2717410 h 2797443"/>
                <a:gd name="connsiteX68" fmla="*/ 472373 w 1148045"/>
                <a:gd name="connsiteY68" fmla="*/ 2793345 h 2797443"/>
                <a:gd name="connsiteX69" fmla="*/ 446373 w 1148045"/>
                <a:gd name="connsiteY69" fmla="*/ 2793345 h 2797443"/>
                <a:gd name="connsiteX70" fmla="*/ 446373 w 1148045"/>
                <a:gd name="connsiteY70" fmla="*/ 2736878 h 2797443"/>
                <a:gd name="connsiteX71" fmla="*/ 426073 w 1148045"/>
                <a:gd name="connsiteY71" fmla="*/ 2642420 h 2797443"/>
                <a:gd name="connsiteX72" fmla="*/ 420490 w 1148045"/>
                <a:gd name="connsiteY72" fmla="*/ 2546214 h 2797443"/>
                <a:gd name="connsiteX73" fmla="*/ 448275 w 1148045"/>
                <a:gd name="connsiteY73" fmla="*/ 2472170 h 2797443"/>
                <a:gd name="connsiteX74" fmla="*/ 355675 w 1148045"/>
                <a:gd name="connsiteY74" fmla="*/ 2232387 h 2797443"/>
                <a:gd name="connsiteX75" fmla="*/ 339881 w 1148045"/>
                <a:gd name="connsiteY75" fmla="*/ 2101875 h 2797443"/>
                <a:gd name="connsiteX76" fmla="*/ 291802 w 1148045"/>
                <a:gd name="connsiteY76" fmla="*/ 2224094 h 2797443"/>
                <a:gd name="connsiteX77" fmla="*/ 206564 w 1148045"/>
                <a:gd name="connsiteY77" fmla="*/ 2479541 h 2797443"/>
                <a:gd name="connsiteX78" fmla="*/ 214873 w 1148045"/>
                <a:gd name="connsiteY78" fmla="*/ 2657258 h 2797443"/>
                <a:gd name="connsiteX79" fmla="*/ 299163 w 1148045"/>
                <a:gd name="connsiteY79" fmla="*/ 2686932 h 2797443"/>
                <a:gd name="connsiteX80" fmla="*/ 247287 w 1148045"/>
                <a:gd name="connsiteY80" fmla="*/ 2757150 h 2797443"/>
                <a:gd name="connsiteX81" fmla="*/ 134264 w 1148045"/>
                <a:gd name="connsiteY81" fmla="*/ 2717410 h 2797443"/>
                <a:gd name="connsiteX82" fmla="*/ 62088 w 1148045"/>
                <a:gd name="connsiteY82" fmla="*/ 2608139 h 2797443"/>
                <a:gd name="connsiteX83" fmla="*/ 25876 w 1148045"/>
                <a:gd name="connsiteY83" fmla="*/ 2674812 h 2797443"/>
                <a:gd name="connsiteX84" fmla="*/ 25876 w 1148045"/>
                <a:gd name="connsiteY84" fmla="*/ 2739595 h 2797443"/>
                <a:gd name="connsiteX85" fmla="*/ 9257 w 1148045"/>
                <a:gd name="connsiteY85" fmla="*/ 2734964 h 2797443"/>
                <a:gd name="connsiteX86" fmla="*/ 9257 w 1148045"/>
                <a:gd name="connsiteY86" fmla="*/ 2672922 h 2797443"/>
                <a:gd name="connsiteX87" fmla="*/ 0 w 1148045"/>
                <a:gd name="connsiteY87" fmla="*/ 2534118 h 2797443"/>
                <a:gd name="connsiteX88" fmla="*/ 75974 w 1148045"/>
                <a:gd name="connsiteY88" fmla="*/ 2454497 h 2797443"/>
                <a:gd name="connsiteX89" fmla="*/ 152785 w 1148045"/>
                <a:gd name="connsiteY89" fmla="*/ 2185181 h 2797443"/>
                <a:gd name="connsiteX90" fmla="*/ 252863 w 1148045"/>
                <a:gd name="connsiteY90" fmla="*/ 1929734 h 2797443"/>
                <a:gd name="connsiteX91" fmla="*/ 282884 w 1148045"/>
                <a:gd name="connsiteY91" fmla="*/ 1848847 h 2797443"/>
                <a:gd name="connsiteX92" fmla="*/ 284965 w 1148045"/>
                <a:gd name="connsiteY92" fmla="*/ 1831411 h 2797443"/>
                <a:gd name="connsiteX93" fmla="*/ 283336 w 1148045"/>
                <a:gd name="connsiteY93" fmla="*/ 1831411 h 2797443"/>
                <a:gd name="connsiteX94" fmla="*/ 189751 w 1148045"/>
                <a:gd name="connsiteY94" fmla="*/ 1831411 h 2797443"/>
                <a:gd name="connsiteX95" fmla="*/ 143449 w 1148045"/>
                <a:gd name="connsiteY95" fmla="*/ 1785140 h 2797443"/>
                <a:gd name="connsiteX96" fmla="*/ 143449 w 1148045"/>
                <a:gd name="connsiteY96" fmla="*/ 1443558 h 2797443"/>
                <a:gd name="connsiteX97" fmla="*/ 178707 w 1148045"/>
                <a:gd name="connsiteY97" fmla="*/ 1399187 h 2797443"/>
                <a:gd name="connsiteX98" fmla="*/ 178707 w 1148045"/>
                <a:gd name="connsiteY98" fmla="*/ 1398235 h 2797443"/>
                <a:gd name="connsiteX99" fmla="*/ 179658 w 1148045"/>
                <a:gd name="connsiteY99" fmla="*/ 1398235 h 2797443"/>
                <a:gd name="connsiteX100" fmla="*/ 180488 w 1148045"/>
                <a:gd name="connsiteY100" fmla="*/ 1398235 h 2797443"/>
                <a:gd name="connsiteX101" fmla="*/ 181439 w 1148045"/>
                <a:gd name="connsiteY101" fmla="*/ 1398235 h 2797443"/>
                <a:gd name="connsiteX102" fmla="*/ 182390 w 1148045"/>
                <a:gd name="connsiteY102" fmla="*/ 1398235 h 2797443"/>
                <a:gd name="connsiteX103" fmla="*/ 183341 w 1148045"/>
                <a:gd name="connsiteY103" fmla="*/ 1398235 h 2797443"/>
                <a:gd name="connsiteX104" fmla="*/ 183341 w 1148045"/>
                <a:gd name="connsiteY104" fmla="*/ 1397287 h 2797443"/>
                <a:gd name="connsiteX105" fmla="*/ 184287 w 1148045"/>
                <a:gd name="connsiteY105" fmla="*/ 1397287 h 2797443"/>
                <a:gd name="connsiteX106" fmla="*/ 185117 w 1148045"/>
                <a:gd name="connsiteY106" fmla="*/ 1397287 h 2797443"/>
                <a:gd name="connsiteX107" fmla="*/ 186068 w 1148045"/>
                <a:gd name="connsiteY107" fmla="*/ 1397287 h 2797443"/>
                <a:gd name="connsiteX108" fmla="*/ 187019 w 1148045"/>
                <a:gd name="connsiteY108" fmla="*/ 1397287 h 2797443"/>
                <a:gd name="connsiteX109" fmla="*/ 187970 w 1148045"/>
                <a:gd name="connsiteY109" fmla="*/ 1397287 h 2797443"/>
                <a:gd name="connsiteX110" fmla="*/ 188921 w 1148045"/>
                <a:gd name="connsiteY110" fmla="*/ 1397287 h 2797443"/>
                <a:gd name="connsiteX111" fmla="*/ 189751 w 1148045"/>
                <a:gd name="connsiteY111" fmla="*/ 1397287 h 2797443"/>
                <a:gd name="connsiteX112" fmla="*/ 218244 w 1148045"/>
                <a:gd name="connsiteY112" fmla="*/ 1397287 h 2797443"/>
                <a:gd name="connsiteX113" fmla="*/ 221825 w 1148045"/>
                <a:gd name="connsiteY113" fmla="*/ 1397287 h 2797443"/>
                <a:gd name="connsiteX114" fmla="*/ 205688 w 1148045"/>
                <a:gd name="connsiteY114" fmla="*/ 1328713 h 2797443"/>
                <a:gd name="connsiteX115" fmla="*/ 229714 w 1148045"/>
                <a:gd name="connsiteY115" fmla="*/ 1082945 h 2797443"/>
                <a:gd name="connsiteX116" fmla="*/ 193502 w 1148045"/>
                <a:gd name="connsiteY116" fmla="*/ 601607 h 2797443"/>
                <a:gd name="connsiteX117" fmla="*/ 209297 w 1148045"/>
                <a:gd name="connsiteY117" fmla="*/ 527586 h 2797443"/>
                <a:gd name="connsiteX118" fmla="*/ 192671 w 1148045"/>
                <a:gd name="connsiteY118" fmla="*/ 389585 h 2797443"/>
                <a:gd name="connsiteX119" fmla="*/ 208342 w 1148045"/>
                <a:gd name="connsiteY119" fmla="*/ 247095 h 2797443"/>
                <a:gd name="connsiteX120" fmla="*/ 268652 w 1148045"/>
                <a:gd name="connsiteY120" fmla="*/ 136051 h 2797443"/>
                <a:gd name="connsiteX121" fmla="*/ 398704 w 1148045"/>
                <a:gd name="connsiteY121" fmla="*/ 120 h 279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148045" h="2797443">
                  <a:moveTo>
                    <a:pt x="398704" y="120"/>
                  </a:moveTo>
                  <a:cubicBezTo>
                    <a:pt x="425575" y="-757"/>
                    <a:pt x="454979" y="3165"/>
                    <a:pt x="485311" y="11943"/>
                  </a:cubicBezTo>
                  <a:cubicBezTo>
                    <a:pt x="518672" y="20235"/>
                    <a:pt x="550132" y="38876"/>
                    <a:pt x="571380" y="68409"/>
                  </a:cubicBezTo>
                  <a:cubicBezTo>
                    <a:pt x="597379" y="104487"/>
                    <a:pt x="588122" y="168443"/>
                    <a:pt x="564024" y="204497"/>
                  </a:cubicBezTo>
                  <a:cubicBezTo>
                    <a:pt x="564972" y="211868"/>
                    <a:pt x="566868" y="223020"/>
                    <a:pt x="565920" y="242464"/>
                  </a:cubicBezTo>
                  <a:cubicBezTo>
                    <a:pt x="564024" y="279486"/>
                    <a:pt x="537194" y="333236"/>
                    <a:pt x="526034" y="361824"/>
                  </a:cubicBezTo>
                  <a:cubicBezTo>
                    <a:pt x="514992" y="390530"/>
                    <a:pt x="494575" y="393389"/>
                    <a:pt x="472373" y="390530"/>
                  </a:cubicBezTo>
                  <a:cubicBezTo>
                    <a:pt x="450171" y="388758"/>
                    <a:pt x="450171" y="433128"/>
                    <a:pt x="441744" y="469205"/>
                  </a:cubicBezTo>
                  <a:cubicBezTo>
                    <a:pt x="432480" y="504432"/>
                    <a:pt x="437115" y="506228"/>
                    <a:pt x="467744" y="547030"/>
                  </a:cubicBezTo>
                  <a:cubicBezTo>
                    <a:pt x="499203" y="586770"/>
                    <a:pt x="548353" y="637684"/>
                    <a:pt x="586220" y="699727"/>
                  </a:cubicBezTo>
                  <a:cubicBezTo>
                    <a:pt x="623262" y="762620"/>
                    <a:pt x="632637" y="839500"/>
                    <a:pt x="593699" y="895967"/>
                  </a:cubicBezTo>
                  <a:lnTo>
                    <a:pt x="579298" y="925244"/>
                  </a:lnTo>
                  <a:lnTo>
                    <a:pt x="589310" y="925583"/>
                  </a:lnTo>
                  <a:cubicBezTo>
                    <a:pt x="687827" y="928575"/>
                    <a:pt x="805397" y="930587"/>
                    <a:pt x="816972" y="928287"/>
                  </a:cubicBezTo>
                  <a:cubicBezTo>
                    <a:pt x="836437" y="923656"/>
                    <a:pt x="831811" y="941226"/>
                    <a:pt x="833586" y="945857"/>
                  </a:cubicBezTo>
                  <a:cubicBezTo>
                    <a:pt x="836437" y="950485"/>
                    <a:pt x="942913" y="942175"/>
                    <a:pt x="963324" y="940277"/>
                  </a:cubicBezTo>
                  <a:cubicBezTo>
                    <a:pt x="983626" y="938495"/>
                    <a:pt x="1029917" y="928287"/>
                    <a:pt x="1034550" y="911549"/>
                  </a:cubicBezTo>
                  <a:cubicBezTo>
                    <a:pt x="1040129" y="893981"/>
                    <a:pt x="1050335" y="902290"/>
                    <a:pt x="1051281" y="919859"/>
                  </a:cubicBezTo>
                  <a:cubicBezTo>
                    <a:pt x="1052234" y="936597"/>
                    <a:pt x="1026237" y="957014"/>
                    <a:pt x="1043803" y="957964"/>
                  </a:cubicBezTo>
                  <a:cubicBezTo>
                    <a:pt x="1061377" y="958796"/>
                    <a:pt x="1118827" y="999630"/>
                    <a:pt x="1131760" y="1008772"/>
                  </a:cubicBezTo>
                  <a:cubicBezTo>
                    <a:pt x="1144817" y="1018980"/>
                    <a:pt x="1145653" y="1030139"/>
                    <a:pt x="1133658" y="1031089"/>
                  </a:cubicBezTo>
                  <a:cubicBezTo>
                    <a:pt x="1122507" y="1032038"/>
                    <a:pt x="1152178" y="1050437"/>
                    <a:pt x="1147551" y="1057916"/>
                  </a:cubicBezTo>
                  <a:cubicBezTo>
                    <a:pt x="1143871" y="1065276"/>
                    <a:pt x="1151232" y="1072755"/>
                    <a:pt x="1136510" y="1085694"/>
                  </a:cubicBezTo>
                  <a:cubicBezTo>
                    <a:pt x="1122507" y="1099584"/>
                    <a:pt x="1103158" y="1086645"/>
                    <a:pt x="1091047" y="1082965"/>
                  </a:cubicBezTo>
                  <a:cubicBezTo>
                    <a:pt x="1079060" y="1079166"/>
                    <a:pt x="1100307" y="1097684"/>
                    <a:pt x="1078107" y="1097684"/>
                  </a:cubicBezTo>
                  <a:cubicBezTo>
                    <a:pt x="1056860" y="1096853"/>
                    <a:pt x="995730" y="1082965"/>
                    <a:pt x="977217" y="1082014"/>
                  </a:cubicBezTo>
                  <a:cubicBezTo>
                    <a:pt x="958698" y="1080115"/>
                    <a:pt x="912283" y="1056017"/>
                    <a:pt x="909555" y="1044028"/>
                  </a:cubicBezTo>
                  <a:cubicBezTo>
                    <a:pt x="906827" y="1032038"/>
                    <a:pt x="901248" y="1040349"/>
                    <a:pt x="882729" y="1042129"/>
                  </a:cubicBezTo>
                  <a:cubicBezTo>
                    <a:pt x="864209" y="1044028"/>
                    <a:pt x="848425" y="1072755"/>
                    <a:pt x="842962" y="1100533"/>
                  </a:cubicBezTo>
                  <a:cubicBezTo>
                    <a:pt x="838778" y="1121366"/>
                    <a:pt x="738182" y="1125506"/>
                    <a:pt x="633462" y="1128227"/>
                  </a:cubicBezTo>
                  <a:lnTo>
                    <a:pt x="554940" y="1130379"/>
                  </a:lnTo>
                  <a:lnTo>
                    <a:pt x="555708" y="1205046"/>
                  </a:lnTo>
                  <a:cubicBezTo>
                    <a:pt x="556867" y="1254312"/>
                    <a:pt x="559413" y="1306538"/>
                    <a:pt x="562580" y="1359363"/>
                  </a:cubicBezTo>
                  <a:lnTo>
                    <a:pt x="563883" y="1378777"/>
                  </a:lnTo>
                  <a:lnTo>
                    <a:pt x="570509" y="1378777"/>
                  </a:lnTo>
                  <a:cubicBezTo>
                    <a:pt x="575973" y="1378777"/>
                    <a:pt x="579772" y="1383407"/>
                    <a:pt x="579772" y="1388984"/>
                  </a:cubicBezTo>
                  <a:cubicBezTo>
                    <a:pt x="579772" y="1388984"/>
                    <a:pt x="579772" y="1388984"/>
                    <a:pt x="579772" y="1397287"/>
                  </a:cubicBezTo>
                  <a:cubicBezTo>
                    <a:pt x="579772" y="1397287"/>
                    <a:pt x="579772" y="1397287"/>
                    <a:pt x="625129" y="1397287"/>
                  </a:cubicBezTo>
                  <a:cubicBezTo>
                    <a:pt x="625129" y="1397287"/>
                    <a:pt x="625129" y="1397287"/>
                    <a:pt x="639020" y="1397287"/>
                  </a:cubicBezTo>
                  <a:cubicBezTo>
                    <a:pt x="639020" y="1397287"/>
                    <a:pt x="639020" y="1397287"/>
                    <a:pt x="756680" y="1397287"/>
                  </a:cubicBezTo>
                  <a:cubicBezTo>
                    <a:pt x="756680" y="1397287"/>
                    <a:pt x="756680" y="1397287"/>
                    <a:pt x="757626" y="1397287"/>
                  </a:cubicBezTo>
                  <a:cubicBezTo>
                    <a:pt x="757626" y="1397287"/>
                    <a:pt x="757626" y="1397287"/>
                    <a:pt x="758577" y="1397287"/>
                  </a:cubicBezTo>
                  <a:cubicBezTo>
                    <a:pt x="758577" y="1397287"/>
                    <a:pt x="758577" y="1397287"/>
                    <a:pt x="759407" y="1397287"/>
                  </a:cubicBezTo>
                  <a:cubicBezTo>
                    <a:pt x="759407" y="1397287"/>
                    <a:pt x="759407" y="1397287"/>
                    <a:pt x="760358" y="1397287"/>
                  </a:cubicBezTo>
                  <a:cubicBezTo>
                    <a:pt x="760358" y="1397287"/>
                    <a:pt x="760358" y="1397287"/>
                    <a:pt x="761309" y="1397287"/>
                  </a:cubicBezTo>
                  <a:cubicBezTo>
                    <a:pt x="761309" y="1397287"/>
                    <a:pt x="761309" y="1397287"/>
                    <a:pt x="762260" y="1397287"/>
                  </a:cubicBezTo>
                  <a:cubicBezTo>
                    <a:pt x="762260" y="1397287"/>
                    <a:pt x="762260" y="1397287"/>
                    <a:pt x="763090" y="1398235"/>
                  </a:cubicBezTo>
                  <a:cubicBezTo>
                    <a:pt x="763090" y="1398235"/>
                    <a:pt x="763090" y="1398235"/>
                    <a:pt x="764041" y="1398235"/>
                  </a:cubicBezTo>
                  <a:cubicBezTo>
                    <a:pt x="764041" y="1398235"/>
                    <a:pt x="764041" y="1398235"/>
                    <a:pt x="764986" y="1398235"/>
                  </a:cubicBezTo>
                  <a:cubicBezTo>
                    <a:pt x="764986" y="1398235"/>
                    <a:pt x="764986" y="1398235"/>
                    <a:pt x="765937" y="1398235"/>
                  </a:cubicBezTo>
                  <a:cubicBezTo>
                    <a:pt x="765937" y="1398235"/>
                    <a:pt x="765937" y="1398235"/>
                    <a:pt x="766888" y="1398235"/>
                  </a:cubicBezTo>
                  <a:cubicBezTo>
                    <a:pt x="766888" y="1398235"/>
                    <a:pt x="766888" y="1398235"/>
                    <a:pt x="767718" y="1398235"/>
                  </a:cubicBezTo>
                  <a:cubicBezTo>
                    <a:pt x="787189" y="1403812"/>
                    <a:pt x="802982" y="1422322"/>
                    <a:pt x="802982" y="1443558"/>
                  </a:cubicBezTo>
                  <a:cubicBezTo>
                    <a:pt x="802982" y="1443558"/>
                    <a:pt x="802982" y="1443558"/>
                    <a:pt x="802982" y="1785140"/>
                  </a:cubicBezTo>
                  <a:cubicBezTo>
                    <a:pt x="802982" y="1811006"/>
                    <a:pt x="781730" y="1831411"/>
                    <a:pt x="756680" y="1831411"/>
                  </a:cubicBezTo>
                  <a:cubicBezTo>
                    <a:pt x="756680" y="1831411"/>
                    <a:pt x="756680" y="1831411"/>
                    <a:pt x="566822" y="1831411"/>
                  </a:cubicBezTo>
                  <a:lnTo>
                    <a:pt x="543410" y="1831411"/>
                  </a:lnTo>
                  <a:lnTo>
                    <a:pt x="537194" y="1872299"/>
                  </a:lnTo>
                  <a:cubicBezTo>
                    <a:pt x="528884" y="1910266"/>
                    <a:pt x="504780" y="2001038"/>
                    <a:pt x="504780" y="2001038"/>
                  </a:cubicBezTo>
                  <a:cubicBezTo>
                    <a:pt x="504780" y="2001038"/>
                    <a:pt x="504780" y="2049094"/>
                    <a:pt x="506682" y="2075059"/>
                  </a:cubicBezTo>
                  <a:cubicBezTo>
                    <a:pt x="509409" y="2101875"/>
                    <a:pt x="521399" y="2162028"/>
                    <a:pt x="528884" y="2240703"/>
                  </a:cubicBezTo>
                  <a:cubicBezTo>
                    <a:pt x="537194" y="2318410"/>
                    <a:pt x="567699" y="2451756"/>
                    <a:pt x="593699" y="2515595"/>
                  </a:cubicBezTo>
                  <a:cubicBezTo>
                    <a:pt x="619582" y="2580378"/>
                    <a:pt x="662201" y="2686932"/>
                    <a:pt x="684403" y="2698911"/>
                  </a:cubicBezTo>
                  <a:cubicBezTo>
                    <a:pt x="706722" y="2710889"/>
                    <a:pt x="742810" y="2693335"/>
                    <a:pt x="760377" y="2715520"/>
                  </a:cubicBezTo>
                  <a:cubicBezTo>
                    <a:pt x="778898" y="2736878"/>
                    <a:pt x="730702" y="2775791"/>
                    <a:pt x="657572" y="2793345"/>
                  </a:cubicBezTo>
                  <a:cubicBezTo>
                    <a:pt x="585389" y="2811844"/>
                    <a:pt x="581591" y="2763694"/>
                    <a:pt x="559389" y="2729389"/>
                  </a:cubicBezTo>
                  <a:cubicBezTo>
                    <a:pt x="537194" y="2695225"/>
                    <a:pt x="482584" y="2647051"/>
                    <a:pt x="470470" y="2652627"/>
                  </a:cubicBezTo>
                  <a:cubicBezTo>
                    <a:pt x="458480" y="2659030"/>
                    <a:pt x="465011" y="2683128"/>
                    <a:pt x="465011" y="2717410"/>
                  </a:cubicBezTo>
                  <a:cubicBezTo>
                    <a:pt x="465011" y="2751692"/>
                    <a:pt x="472373" y="2793345"/>
                    <a:pt x="472373" y="2793345"/>
                  </a:cubicBezTo>
                  <a:cubicBezTo>
                    <a:pt x="472373" y="2793345"/>
                    <a:pt x="472373" y="2793345"/>
                    <a:pt x="446373" y="2793345"/>
                  </a:cubicBezTo>
                  <a:cubicBezTo>
                    <a:pt x="446373" y="2793345"/>
                    <a:pt x="446373" y="2755378"/>
                    <a:pt x="446373" y="2736878"/>
                  </a:cubicBezTo>
                  <a:cubicBezTo>
                    <a:pt x="446373" y="2719182"/>
                    <a:pt x="440913" y="2676726"/>
                    <a:pt x="426073" y="2642420"/>
                  </a:cubicBezTo>
                  <a:cubicBezTo>
                    <a:pt x="412180" y="2608139"/>
                    <a:pt x="401975" y="2564714"/>
                    <a:pt x="420490" y="2546214"/>
                  </a:cubicBezTo>
                  <a:cubicBezTo>
                    <a:pt x="438063" y="2527691"/>
                    <a:pt x="460265" y="2505388"/>
                    <a:pt x="448275" y="2472170"/>
                  </a:cubicBezTo>
                  <a:cubicBezTo>
                    <a:pt x="436284" y="2437888"/>
                    <a:pt x="374190" y="2274985"/>
                    <a:pt x="355675" y="2232387"/>
                  </a:cubicBezTo>
                  <a:cubicBezTo>
                    <a:pt x="338102" y="2189788"/>
                    <a:pt x="339881" y="2101875"/>
                    <a:pt x="339881" y="2101875"/>
                  </a:cubicBezTo>
                  <a:cubicBezTo>
                    <a:pt x="339881" y="2101875"/>
                    <a:pt x="311154" y="2167603"/>
                    <a:pt x="291802" y="2224094"/>
                  </a:cubicBezTo>
                  <a:cubicBezTo>
                    <a:pt x="271385" y="2280561"/>
                    <a:pt x="221404" y="2431367"/>
                    <a:pt x="206564" y="2479541"/>
                  </a:cubicBezTo>
                  <a:cubicBezTo>
                    <a:pt x="192671" y="2527691"/>
                    <a:pt x="206564" y="2620235"/>
                    <a:pt x="214873" y="2657258"/>
                  </a:cubicBezTo>
                  <a:cubicBezTo>
                    <a:pt x="223183" y="2693335"/>
                    <a:pt x="265802" y="2676726"/>
                    <a:pt x="299163" y="2686932"/>
                  </a:cubicBezTo>
                  <a:cubicBezTo>
                    <a:pt x="333473" y="2696997"/>
                    <a:pt x="311154" y="2739595"/>
                    <a:pt x="247287" y="2757150"/>
                  </a:cubicBezTo>
                  <a:cubicBezTo>
                    <a:pt x="182466" y="2775791"/>
                    <a:pt x="151006" y="2747085"/>
                    <a:pt x="134264" y="2717410"/>
                  </a:cubicBezTo>
                  <a:cubicBezTo>
                    <a:pt x="118593" y="2686932"/>
                    <a:pt x="84283" y="2622976"/>
                    <a:pt x="62088" y="2608139"/>
                  </a:cubicBezTo>
                  <a:cubicBezTo>
                    <a:pt x="39886" y="2594270"/>
                    <a:pt x="29674" y="2640530"/>
                    <a:pt x="25876" y="2674812"/>
                  </a:cubicBezTo>
                  <a:cubicBezTo>
                    <a:pt x="21248" y="2709117"/>
                    <a:pt x="25876" y="2739595"/>
                    <a:pt x="25876" y="2739595"/>
                  </a:cubicBezTo>
                  <a:cubicBezTo>
                    <a:pt x="25876" y="2739595"/>
                    <a:pt x="25876" y="2739595"/>
                    <a:pt x="9257" y="2734964"/>
                  </a:cubicBezTo>
                  <a:cubicBezTo>
                    <a:pt x="9257" y="2734964"/>
                    <a:pt x="9257" y="2698911"/>
                    <a:pt x="9257" y="2672922"/>
                  </a:cubicBezTo>
                  <a:cubicBezTo>
                    <a:pt x="9257" y="2647051"/>
                    <a:pt x="0" y="2585954"/>
                    <a:pt x="0" y="2534118"/>
                  </a:cubicBezTo>
                  <a:cubicBezTo>
                    <a:pt x="0" y="2481431"/>
                    <a:pt x="37984" y="2485117"/>
                    <a:pt x="75974" y="2454497"/>
                  </a:cubicBezTo>
                  <a:cubicBezTo>
                    <a:pt x="113964" y="2423051"/>
                    <a:pt x="141743" y="2312952"/>
                    <a:pt x="152785" y="2185181"/>
                  </a:cubicBezTo>
                  <a:cubicBezTo>
                    <a:pt x="162997" y="2057505"/>
                    <a:pt x="217606" y="1977908"/>
                    <a:pt x="252863" y="1929734"/>
                  </a:cubicBezTo>
                  <a:cubicBezTo>
                    <a:pt x="270018" y="1905175"/>
                    <a:pt x="278595" y="1873941"/>
                    <a:pt x="282884" y="1848847"/>
                  </a:cubicBezTo>
                  <a:lnTo>
                    <a:pt x="284965" y="1831411"/>
                  </a:lnTo>
                  <a:lnTo>
                    <a:pt x="283336" y="1831411"/>
                  </a:lnTo>
                  <a:cubicBezTo>
                    <a:pt x="256202" y="1831411"/>
                    <a:pt x="225191" y="1831411"/>
                    <a:pt x="189751" y="1831411"/>
                  </a:cubicBezTo>
                  <a:cubicBezTo>
                    <a:pt x="163865" y="1831411"/>
                    <a:pt x="143449" y="1811006"/>
                    <a:pt x="143449" y="1785140"/>
                  </a:cubicBezTo>
                  <a:cubicBezTo>
                    <a:pt x="143449" y="1785140"/>
                    <a:pt x="143449" y="1785140"/>
                    <a:pt x="143449" y="1443558"/>
                  </a:cubicBezTo>
                  <a:cubicBezTo>
                    <a:pt x="143449" y="1422322"/>
                    <a:pt x="158285" y="1403812"/>
                    <a:pt x="178707" y="1399187"/>
                  </a:cubicBezTo>
                  <a:cubicBezTo>
                    <a:pt x="178707" y="1399187"/>
                    <a:pt x="178707" y="1399187"/>
                    <a:pt x="178707" y="1398235"/>
                  </a:cubicBezTo>
                  <a:cubicBezTo>
                    <a:pt x="178707" y="1398235"/>
                    <a:pt x="178707" y="1398235"/>
                    <a:pt x="179658" y="1398235"/>
                  </a:cubicBezTo>
                  <a:cubicBezTo>
                    <a:pt x="179658" y="1398235"/>
                    <a:pt x="179658" y="1398235"/>
                    <a:pt x="180488" y="1398235"/>
                  </a:cubicBezTo>
                  <a:cubicBezTo>
                    <a:pt x="180488" y="1398235"/>
                    <a:pt x="180488" y="1398235"/>
                    <a:pt x="181439" y="1398235"/>
                  </a:cubicBezTo>
                  <a:cubicBezTo>
                    <a:pt x="181439" y="1398235"/>
                    <a:pt x="181439" y="1398235"/>
                    <a:pt x="182390" y="1398235"/>
                  </a:cubicBezTo>
                  <a:cubicBezTo>
                    <a:pt x="182390" y="1398235"/>
                    <a:pt x="182390" y="1398235"/>
                    <a:pt x="183341" y="1398235"/>
                  </a:cubicBezTo>
                  <a:cubicBezTo>
                    <a:pt x="183341" y="1398235"/>
                    <a:pt x="183341" y="1398235"/>
                    <a:pt x="183341" y="1397287"/>
                  </a:cubicBezTo>
                  <a:cubicBezTo>
                    <a:pt x="183341" y="1397287"/>
                    <a:pt x="183341" y="1397287"/>
                    <a:pt x="184287" y="1397287"/>
                  </a:cubicBezTo>
                  <a:cubicBezTo>
                    <a:pt x="184287" y="1397287"/>
                    <a:pt x="184287" y="1397287"/>
                    <a:pt x="185117" y="1397287"/>
                  </a:cubicBezTo>
                  <a:cubicBezTo>
                    <a:pt x="185117" y="1397287"/>
                    <a:pt x="185117" y="1397287"/>
                    <a:pt x="186068" y="1397287"/>
                  </a:cubicBezTo>
                  <a:cubicBezTo>
                    <a:pt x="186068" y="1397287"/>
                    <a:pt x="186068" y="1397287"/>
                    <a:pt x="187019" y="1397287"/>
                  </a:cubicBezTo>
                  <a:cubicBezTo>
                    <a:pt x="187019" y="1397287"/>
                    <a:pt x="187019" y="1397287"/>
                    <a:pt x="187970" y="1397287"/>
                  </a:cubicBezTo>
                  <a:cubicBezTo>
                    <a:pt x="187970" y="1397287"/>
                    <a:pt x="187970" y="1397287"/>
                    <a:pt x="188921" y="1397287"/>
                  </a:cubicBezTo>
                  <a:cubicBezTo>
                    <a:pt x="188921" y="1397287"/>
                    <a:pt x="188921" y="1397287"/>
                    <a:pt x="189751" y="1397287"/>
                  </a:cubicBezTo>
                  <a:cubicBezTo>
                    <a:pt x="189751" y="1397287"/>
                    <a:pt x="189751" y="1397287"/>
                    <a:pt x="218244" y="1397287"/>
                  </a:cubicBezTo>
                  <a:lnTo>
                    <a:pt x="221825" y="1397287"/>
                  </a:lnTo>
                  <a:lnTo>
                    <a:pt x="205688" y="1328713"/>
                  </a:lnTo>
                  <a:cubicBezTo>
                    <a:pt x="193363" y="1249129"/>
                    <a:pt x="197750" y="1157173"/>
                    <a:pt x="229714" y="1082945"/>
                  </a:cubicBezTo>
                  <a:cubicBezTo>
                    <a:pt x="278746" y="967153"/>
                    <a:pt x="193502" y="671966"/>
                    <a:pt x="193502" y="601607"/>
                  </a:cubicBezTo>
                  <a:cubicBezTo>
                    <a:pt x="193502" y="570160"/>
                    <a:pt x="201935" y="544195"/>
                    <a:pt x="209297" y="527586"/>
                  </a:cubicBezTo>
                  <a:cubicBezTo>
                    <a:pt x="175935" y="471095"/>
                    <a:pt x="224137" y="457227"/>
                    <a:pt x="192671" y="389585"/>
                  </a:cubicBezTo>
                  <a:cubicBezTo>
                    <a:pt x="161212" y="322084"/>
                    <a:pt x="223183" y="341529"/>
                    <a:pt x="208342" y="247095"/>
                  </a:cubicBezTo>
                  <a:cubicBezTo>
                    <a:pt x="193502" y="162867"/>
                    <a:pt x="274111" y="207355"/>
                    <a:pt x="268652" y="136051"/>
                  </a:cubicBezTo>
                  <a:cubicBezTo>
                    <a:pt x="260282" y="48569"/>
                    <a:pt x="318091" y="2751"/>
                    <a:pt x="398704" y="1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wrap="square" lIns="91388" tIns="45694" rIns="91388" bIns="45694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24" name="Graphic 23" descr="Handshake">
              <a:extLst>
                <a:ext uri="{FF2B5EF4-FFF2-40B4-BE49-F238E27FC236}">
                  <a16:creationId xmlns:a16="http://schemas.microsoft.com/office/drawing/2014/main" xmlns="" id="{74D1A814-DEA8-4C4E-8A4A-E942B2A9A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719599" y="1518414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Daily Calendar">
              <a:extLst>
                <a:ext uri="{FF2B5EF4-FFF2-40B4-BE49-F238E27FC236}">
                  <a16:creationId xmlns:a16="http://schemas.microsoft.com/office/drawing/2014/main" xmlns="" id="{D6B65515-EA39-4FF5-8E58-F1C4CFEE3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185724" y="3037318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Pie chart">
              <a:extLst>
                <a:ext uri="{FF2B5EF4-FFF2-40B4-BE49-F238E27FC236}">
                  <a16:creationId xmlns:a16="http://schemas.microsoft.com/office/drawing/2014/main" xmlns="" id="{FA0CCF18-364F-4A91-AF58-9233DAC5F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719599" y="4577689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Coins">
              <a:extLst>
                <a:ext uri="{FF2B5EF4-FFF2-40B4-BE49-F238E27FC236}">
                  <a16:creationId xmlns:a16="http://schemas.microsoft.com/office/drawing/2014/main" xmlns="" id="{24EDF5A8-FC79-4FB8-966D-C8279389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557931" y="151841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Clock">
              <a:extLst>
                <a:ext uri="{FF2B5EF4-FFF2-40B4-BE49-F238E27FC236}">
                  <a16:creationId xmlns:a16="http://schemas.microsoft.com/office/drawing/2014/main" xmlns="" id="{04CA6E55-18CE-4ED1-8A60-8EFFBBA9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091836" y="3037318"/>
              <a:ext cx="914400" cy="914400"/>
            </a:xfrm>
            <a:prstGeom prst="rect">
              <a:avLst/>
            </a:prstGeom>
          </p:spPr>
        </p:pic>
        <p:pic>
          <p:nvPicPr>
            <p:cNvPr id="121" name="Graphic 120" descr="Thumbs Up Sign">
              <a:extLst>
                <a:ext uri="{FF2B5EF4-FFF2-40B4-BE49-F238E27FC236}">
                  <a16:creationId xmlns:a16="http://schemas.microsoft.com/office/drawing/2014/main" xmlns="" id="{E135CDDD-C5FE-492B-B9D1-8C0745AC8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557931" y="4577689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B1FD275-9EE3-4162-B4A3-09D53B32819A}"/>
              </a:ext>
            </a:extLst>
          </p:cNvPr>
          <p:cNvGrpSpPr/>
          <p:nvPr/>
        </p:nvGrpSpPr>
        <p:grpSpPr>
          <a:xfrm>
            <a:off x="8498393" y="2966534"/>
            <a:ext cx="1925752" cy="622315"/>
            <a:chOff x="6974393" y="3025362"/>
            <a:chExt cx="1925752" cy="622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C7C23E7-8287-4CC1-AAAF-8A05435A1C57}"/>
                </a:ext>
              </a:extLst>
            </p:cNvPr>
            <p:cNvSpPr txBox="1"/>
            <p:nvPr/>
          </p:nvSpPr>
          <p:spPr>
            <a:xfrm>
              <a:off x="6974393" y="3025362"/>
              <a:ext cx="1925752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0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4398010-A499-4F6E-956B-08A4B8B3E804}"/>
                </a:ext>
              </a:extLst>
            </p:cNvPr>
            <p:cNvSpPr txBox="1"/>
            <p:nvPr/>
          </p:nvSpPr>
          <p:spPr>
            <a:xfrm>
              <a:off x="6979504" y="3401456"/>
              <a:ext cx="1920641" cy="24622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AB0588-E860-401B-BFF8-8C84BBFE6B88}"/>
              </a:ext>
            </a:extLst>
          </p:cNvPr>
          <p:cNvGrpSpPr/>
          <p:nvPr/>
        </p:nvGrpSpPr>
        <p:grpSpPr>
          <a:xfrm>
            <a:off x="8221330" y="4515925"/>
            <a:ext cx="2202817" cy="622313"/>
            <a:chOff x="6691483" y="4757378"/>
            <a:chExt cx="2202817" cy="62231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821AB86-218C-4A9B-BC35-AB4D5EB37D25}"/>
                </a:ext>
              </a:extLst>
            </p:cNvPr>
            <p:cNvSpPr txBox="1"/>
            <p:nvPr/>
          </p:nvSpPr>
          <p:spPr>
            <a:xfrm>
              <a:off x="6691483" y="475737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000" b="1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611E10B-BB69-4013-9BCB-C05C53F0AF7B}"/>
                </a:ext>
              </a:extLst>
            </p:cNvPr>
            <p:cNvSpPr txBox="1"/>
            <p:nvPr/>
          </p:nvSpPr>
          <p:spPr>
            <a:xfrm>
              <a:off x="6697330" y="5133470"/>
              <a:ext cx="2196970" cy="24622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3E4D24D-00D4-4EC1-8B2D-CD7720777D48}"/>
              </a:ext>
            </a:extLst>
          </p:cNvPr>
          <p:cNvGrpSpPr/>
          <p:nvPr/>
        </p:nvGrpSpPr>
        <p:grpSpPr>
          <a:xfrm>
            <a:off x="1773702" y="2966531"/>
            <a:ext cx="1925752" cy="622316"/>
            <a:chOff x="249702" y="3025361"/>
            <a:chExt cx="1925752" cy="62231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5F754BA-56D3-419B-B736-66A584D14F5E}"/>
                </a:ext>
              </a:extLst>
            </p:cNvPr>
            <p:cNvSpPr txBox="1"/>
            <p:nvPr/>
          </p:nvSpPr>
          <p:spPr>
            <a:xfrm>
              <a:off x="249702" y="3025361"/>
              <a:ext cx="1925752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endParaRPr lang="en-US" sz="2000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99EF0CE-0700-43A9-BD40-C36C2AA9DE83}"/>
                </a:ext>
              </a:extLst>
            </p:cNvPr>
            <p:cNvSpPr txBox="1"/>
            <p:nvPr/>
          </p:nvSpPr>
          <p:spPr>
            <a:xfrm>
              <a:off x="254813" y="3401456"/>
              <a:ext cx="1920641" cy="24622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4593963-3FDD-4B96-909C-3DDB754B69CE}"/>
              </a:ext>
            </a:extLst>
          </p:cNvPr>
          <p:cNvSpPr txBox="1"/>
          <p:nvPr/>
        </p:nvSpPr>
        <p:spPr>
          <a:xfrm>
            <a:off x="1474552" y="4421856"/>
            <a:ext cx="220281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000" b="1" dirty="0"/>
              <a:t>OUTCOMES-INITIAL DATA METRICS AND  COLLECTION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7802BBA-C9C4-4B71-A62B-1F6A7E69E482}"/>
              </a:ext>
            </a:extLst>
          </p:cNvPr>
          <p:cNvGrpSpPr/>
          <p:nvPr/>
        </p:nvGrpSpPr>
        <p:grpSpPr>
          <a:xfrm>
            <a:off x="8221330" y="1465258"/>
            <a:ext cx="2202817" cy="622315"/>
            <a:chOff x="6697329" y="1266169"/>
            <a:chExt cx="2202817" cy="6223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99B10E4-D38F-4934-ADF8-98BBA287D9F8}"/>
                </a:ext>
              </a:extLst>
            </p:cNvPr>
            <p:cNvSpPr txBox="1"/>
            <p:nvPr/>
          </p:nvSpPr>
          <p:spPr>
            <a:xfrm>
              <a:off x="6697329" y="1266169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000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B699497-DD3A-415F-A3FD-41660C5802BC}"/>
                </a:ext>
              </a:extLst>
            </p:cNvPr>
            <p:cNvSpPr txBox="1"/>
            <p:nvPr/>
          </p:nvSpPr>
          <p:spPr>
            <a:xfrm>
              <a:off x="6703176" y="1642263"/>
              <a:ext cx="2196970" cy="24622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551316B-2CE9-48A9-B113-89D515FEF113}"/>
              </a:ext>
            </a:extLst>
          </p:cNvPr>
          <p:cNvGrpSpPr/>
          <p:nvPr/>
        </p:nvGrpSpPr>
        <p:grpSpPr>
          <a:xfrm>
            <a:off x="1779548" y="1465256"/>
            <a:ext cx="2202816" cy="622314"/>
            <a:chOff x="255548" y="1266168"/>
            <a:chExt cx="2202816" cy="62231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E06E0322-79B2-45E5-A144-D78EBA386FCF}"/>
                </a:ext>
              </a:extLst>
            </p:cNvPr>
            <p:cNvSpPr txBox="1"/>
            <p:nvPr/>
          </p:nvSpPr>
          <p:spPr>
            <a:xfrm>
              <a:off x="255548" y="126616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endParaRPr lang="en-US" sz="2000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E0C852C-7928-4084-8251-177FEA214E0A}"/>
                </a:ext>
              </a:extLst>
            </p:cNvPr>
            <p:cNvSpPr txBox="1"/>
            <p:nvPr/>
          </p:nvSpPr>
          <p:spPr>
            <a:xfrm>
              <a:off x="261394" y="1642261"/>
              <a:ext cx="2196970" cy="24622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3A6C8C-54BA-4655-AB78-99DBCD8D4E63}"/>
              </a:ext>
            </a:extLst>
          </p:cNvPr>
          <p:cNvSpPr/>
          <p:nvPr/>
        </p:nvSpPr>
        <p:spPr>
          <a:xfrm>
            <a:off x="8146753" y="2142678"/>
            <a:ext cx="2511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PAY FOR PERFORMANCE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F3EC66-9017-45C0-ACBE-FA60BFA28B3A}"/>
              </a:ext>
            </a:extLst>
          </p:cNvPr>
          <p:cNvSpPr/>
          <p:nvPr/>
        </p:nvSpPr>
        <p:spPr>
          <a:xfrm>
            <a:off x="8455287" y="3179883"/>
            <a:ext cx="305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CONTINNUM OF CARE </a:t>
            </a:r>
          </a:p>
          <a:p>
            <a:r>
              <a:rPr lang="en-US" b="1" dirty="0"/>
              <a:t>(BASIC FOSTER, THERAPEUTIC FOSTER CARE, IAFT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489987-5119-4A71-95FD-90F1DDCEF670}"/>
              </a:ext>
            </a:extLst>
          </p:cNvPr>
          <p:cNvSpPr/>
          <p:nvPr/>
        </p:nvSpPr>
        <p:spPr>
          <a:xfrm>
            <a:off x="98982" y="3117359"/>
            <a:ext cx="3661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MONTHLY PERFORMANCE REPORT FOR THE MCO OF PROVIDERS SERVING THEIR CATCHMENT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918B64-ABFD-40CB-B6AF-6A0E24199450}"/>
              </a:ext>
            </a:extLst>
          </p:cNvPr>
          <p:cNvSpPr/>
          <p:nvPr/>
        </p:nvSpPr>
        <p:spPr>
          <a:xfrm>
            <a:off x="8072390" y="4618217"/>
            <a:ext cx="335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MONTHLY PERFORMANCE REPORT FOR EACH PROVIDER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E76BBE-0D91-4237-8829-0DEFEA18BE30}"/>
              </a:ext>
            </a:extLst>
          </p:cNvPr>
          <p:cNvSpPr txBox="1"/>
          <p:nvPr/>
        </p:nvSpPr>
        <p:spPr>
          <a:xfrm>
            <a:off x="871254" y="1881077"/>
            <a:ext cx="3088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ONGOING MUTUAL PARTNERSHIP B/W PUBLIC &amp; PRIVATE AGENCIES </a:t>
            </a:r>
          </a:p>
        </p:txBody>
      </p:sp>
    </p:spTree>
    <p:extLst>
      <p:ext uri="{BB962C8B-B14F-4D97-AF65-F5344CB8AC3E}">
        <p14:creationId xmlns:p14="http://schemas.microsoft.com/office/powerpoint/2010/main" val="255495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set out to do for TFC through Collective Impact &amp; Collaboration 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8E7FDEF1-0D20-4E73-A96B-5EB1B480DC4A}"/>
              </a:ext>
            </a:extLst>
          </p:cNvPr>
          <p:cNvSpPr>
            <a:spLocks/>
          </p:cNvSpPr>
          <p:nvPr/>
        </p:nvSpPr>
        <p:spPr bwMode="auto">
          <a:xfrm>
            <a:off x="4199014" y="3099783"/>
            <a:ext cx="1896986" cy="1887009"/>
          </a:xfrm>
          <a:custGeom>
            <a:avLst/>
            <a:gdLst>
              <a:gd name="connsiteX0" fmla="*/ 1536618 w 2529314"/>
              <a:gd name="connsiteY0" fmla="*/ 0 h 2516012"/>
              <a:gd name="connsiteX1" fmla="*/ 1753961 w 2529314"/>
              <a:gd name="connsiteY1" fmla="*/ 217327 h 2516012"/>
              <a:gd name="connsiteX2" fmla="*/ 1700782 w 2529314"/>
              <a:gd name="connsiteY2" fmla="*/ 404598 h 2516012"/>
              <a:gd name="connsiteX3" fmla="*/ 1790956 w 2529314"/>
              <a:gd name="connsiteY3" fmla="*/ 541005 h 2516012"/>
              <a:gd name="connsiteX4" fmla="*/ 2380557 w 2529314"/>
              <a:gd name="connsiteY4" fmla="*/ 541005 h 2516012"/>
              <a:gd name="connsiteX5" fmla="*/ 2528499 w 2529314"/>
              <a:gd name="connsiteY5" fmla="*/ 541005 h 2516012"/>
              <a:gd name="connsiteX6" fmla="*/ 2529314 w 2529314"/>
              <a:gd name="connsiteY6" fmla="*/ 541005 h 2516012"/>
              <a:gd name="connsiteX7" fmla="*/ 2529314 w 2529314"/>
              <a:gd name="connsiteY7" fmla="*/ 545515 h 2516012"/>
              <a:gd name="connsiteX8" fmla="*/ 2529314 w 2529314"/>
              <a:gd name="connsiteY8" fmla="*/ 677074 h 2516012"/>
              <a:gd name="connsiteX9" fmla="*/ 2529314 w 2529314"/>
              <a:gd name="connsiteY9" fmla="*/ 1269235 h 2516012"/>
              <a:gd name="connsiteX10" fmla="*/ 2392907 w 2529314"/>
              <a:gd name="connsiteY10" fmla="*/ 1359447 h 2516012"/>
              <a:gd name="connsiteX11" fmla="*/ 2205636 w 2529314"/>
              <a:gd name="connsiteY11" fmla="*/ 1303932 h 2516012"/>
              <a:gd name="connsiteX12" fmla="*/ 1988309 w 2529314"/>
              <a:gd name="connsiteY12" fmla="*/ 1521366 h 2516012"/>
              <a:gd name="connsiteX13" fmla="*/ 2205636 w 2529314"/>
              <a:gd name="connsiteY13" fmla="*/ 1738801 h 2516012"/>
              <a:gd name="connsiteX14" fmla="*/ 2392907 w 2529314"/>
              <a:gd name="connsiteY14" fmla="*/ 1685599 h 2516012"/>
              <a:gd name="connsiteX15" fmla="*/ 2529314 w 2529314"/>
              <a:gd name="connsiteY15" fmla="*/ 1775811 h 2516012"/>
              <a:gd name="connsiteX16" fmla="*/ 2529314 w 2529314"/>
              <a:gd name="connsiteY16" fmla="*/ 2365659 h 2516012"/>
              <a:gd name="connsiteX17" fmla="*/ 2529314 w 2529314"/>
              <a:gd name="connsiteY17" fmla="*/ 2516012 h 2516012"/>
              <a:gd name="connsiteX18" fmla="*/ 2411403 w 2529314"/>
              <a:gd name="connsiteY18" fmla="*/ 2516012 h 2516012"/>
              <a:gd name="connsiteX19" fmla="*/ 2379035 w 2529314"/>
              <a:gd name="connsiteY19" fmla="*/ 2513699 h 2516012"/>
              <a:gd name="connsiteX20" fmla="*/ 1789478 w 2529314"/>
              <a:gd name="connsiteY20" fmla="*/ 2513699 h 2516012"/>
              <a:gd name="connsiteX21" fmla="*/ 1699311 w 2529314"/>
              <a:gd name="connsiteY21" fmla="*/ 2374911 h 2516012"/>
              <a:gd name="connsiteX22" fmla="*/ 1752486 w 2529314"/>
              <a:gd name="connsiteY22" fmla="*/ 2187548 h 2516012"/>
              <a:gd name="connsiteX23" fmla="*/ 1535160 w 2529314"/>
              <a:gd name="connsiteY23" fmla="*/ 1970114 h 2516012"/>
              <a:gd name="connsiteX24" fmla="*/ 1317833 w 2529314"/>
              <a:gd name="connsiteY24" fmla="*/ 2187548 h 2516012"/>
              <a:gd name="connsiteX25" fmla="*/ 1373321 w 2529314"/>
              <a:gd name="connsiteY25" fmla="*/ 2374911 h 2516012"/>
              <a:gd name="connsiteX26" fmla="*/ 1283153 w 2529314"/>
              <a:gd name="connsiteY26" fmla="*/ 2513699 h 2516012"/>
              <a:gd name="connsiteX27" fmla="*/ 693596 w 2529314"/>
              <a:gd name="connsiteY27" fmla="*/ 2513699 h 2516012"/>
              <a:gd name="connsiteX28" fmla="*/ 661229 w 2529314"/>
              <a:gd name="connsiteY28" fmla="*/ 2516012 h 2516012"/>
              <a:gd name="connsiteX29" fmla="*/ 541005 w 2529314"/>
              <a:gd name="connsiteY29" fmla="*/ 2516012 h 2516012"/>
              <a:gd name="connsiteX30" fmla="*/ 541005 w 2529314"/>
              <a:gd name="connsiteY30" fmla="*/ 2365659 h 2516012"/>
              <a:gd name="connsiteX31" fmla="*/ 541005 w 2529314"/>
              <a:gd name="connsiteY31" fmla="*/ 1775811 h 2516012"/>
              <a:gd name="connsiteX32" fmla="*/ 404598 w 2529314"/>
              <a:gd name="connsiteY32" fmla="*/ 1685599 h 2516012"/>
              <a:gd name="connsiteX33" fmla="*/ 217327 w 2529314"/>
              <a:gd name="connsiteY33" fmla="*/ 1738801 h 2516012"/>
              <a:gd name="connsiteX34" fmla="*/ 104040 w 2529314"/>
              <a:gd name="connsiteY34" fmla="*/ 1708730 h 2516012"/>
              <a:gd name="connsiteX35" fmla="*/ 94792 w 2529314"/>
              <a:gd name="connsiteY35" fmla="*/ 1701790 h 2516012"/>
              <a:gd name="connsiteX36" fmla="*/ 0 w 2529314"/>
              <a:gd name="connsiteY36" fmla="*/ 1521366 h 2516012"/>
              <a:gd name="connsiteX37" fmla="*/ 94792 w 2529314"/>
              <a:gd name="connsiteY37" fmla="*/ 1340942 h 2516012"/>
              <a:gd name="connsiteX38" fmla="*/ 104040 w 2529314"/>
              <a:gd name="connsiteY38" fmla="*/ 1336316 h 2516012"/>
              <a:gd name="connsiteX39" fmla="*/ 217327 w 2529314"/>
              <a:gd name="connsiteY39" fmla="*/ 1303932 h 2516012"/>
              <a:gd name="connsiteX40" fmla="*/ 404598 w 2529314"/>
              <a:gd name="connsiteY40" fmla="*/ 1359447 h 2516012"/>
              <a:gd name="connsiteX41" fmla="*/ 541005 w 2529314"/>
              <a:gd name="connsiteY41" fmla="*/ 1269235 h 2516012"/>
              <a:gd name="connsiteX42" fmla="*/ 541005 w 2529314"/>
              <a:gd name="connsiteY42" fmla="*/ 677074 h 2516012"/>
              <a:gd name="connsiteX43" fmla="*/ 541005 w 2529314"/>
              <a:gd name="connsiteY43" fmla="*/ 526721 h 2516012"/>
              <a:gd name="connsiteX44" fmla="*/ 542389 w 2529314"/>
              <a:gd name="connsiteY44" fmla="*/ 526721 h 2516012"/>
              <a:gd name="connsiteX45" fmla="*/ 542389 w 2529314"/>
              <a:gd name="connsiteY45" fmla="*/ 539163 h 2516012"/>
              <a:gd name="connsiteX46" fmla="*/ 542389 w 2529314"/>
              <a:gd name="connsiteY46" fmla="*/ 541005 h 2516012"/>
              <a:gd name="connsiteX47" fmla="*/ 694992 w 2529314"/>
              <a:gd name="connsiteY47" fmla="*/ 541005 h 2516012"/>
              <a:gd name="connsiteX48" fmla="*/ 1284593 w 2529314"/>
              <a:gd name="connsiteY48" fmla="*/ 541005 h 2516012"/>
              <a:gd name="connsiteX49" fmla="*/ 1374767 w 2529314"/>
              <a:gd name="connsiteY49" fmla="*/ 404598 h 2516012"/>
              <a:gd name="connsiteX50" fmla="*/ 1319275 w 2529314"/>
              <a:gd name="connsiteY50" fmla="*/ 217327 h 2516012"/>
              <a:gd name="connsiteX51" fmla="*/ 1536618 w 2529314"/>
              <a:gd name="connsiteY51" fmla="*/ 0 h 25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29314" h="2516012">
                <a:moveTo>
                  <a:pt x="1536618" y="0"/>
                </a:moveTo>
                <a:cubicBezTo>
                  <a:pt x="1656851" y="0"/>
                  <a:pt x="1753961" y="97104"/>
                  <a:pt x="1753961" y="217327"/>
                </a:cubicBezTo>
                <a:cubicBezTo>
                  <a:pt x="1753961" y="279751"/>
                  <a:pt x="1700782" y="404598"/>
                  <a:pt x="1700782" y="404598"/>
                </a:cubicBezTo>
                <a:cubicBezTo>
                  <a:pt x="1666099" y="480893"/>
                  <a:pt x="1707718" y="541005"/>
                  <a:pt x="1790956" y="541005"/>
                </a:cubicBezTo>
                <a:cubicBezTo>
                  <a:pt x="2380557" y="541005"/>
                  <a:pt x="2380557" y="541005"/>
                  <a:pt x="2380557" y="541005"/>
                </a:cubicBezTo>
                <a:cubicBezTo>
                  <a:pt x="2493275" y="541005"/>
                  <a:pt x="2521454" y="541005"/>
                  <a:pt x="2528499" y="541005"/>
                </a:cubicBezTo>
                <a:lnTo>
                  <a:pt x="2529314" y="541005"/>
                </a:lnTo>
                <a:lnTo>
                  <a:pt x="2529314" y="545515"/>
                </a:lnTo>
                <a:cubicBezTo>
                  <a:pt x="2529314" y="564309"/>
                  <a:pt x="2529314" y="601898"/>
                  <a:pt x="2529314" y="677074"/>
                </a:cubicBezTo>
                <a:cubicBezTo>
                  <a:pt x="2529314" y="677074"/>
                  <a:pt x="2529314" y="677074"/>
                  <a:pt x="2529314" y="1269235"/>
                </a:cubicBezTo>
                <a:cubicBezTo>
                  <a:pt x="2529314" y="1352508"/>
                  <a:pt x="2466890" y="1391831"/>
                  <a:pt x="2392907" y="1359447"/>
                </a:cubicBezTo>
                <a:cubicBezTo>
                  <a:pt x="2392907" y="1359447"/>
                  <a:pt x="2268060" y="1303932"/>
                  <a:pt x="2205636" y="1303932"/>
                </a:cubicBezTo>
                <a:cubicBezTo>
                  <a:pt x="2085413" y="1303932"/>
                  <a:pt x="1988309" y="1401084"/>
                  <a:pt x="1988309" y="1521366"/>
                </a:cubicBezTo>
                <a:cubicBezTo>
                  <a:pt x="1988309" y="1641649"/>
                  <a:pt x="2085413" y="1738801"/>
                  <a:pt x="2205636" y="1738801"/>
                </a:cubicBezTo>
                <a:cubicBezTo>
                  <a:pt x="2268060" y="1738801"/>
                  <a:pt x="2392907" y="1685599"/>
                  <a:pt x="2392907" y="1685599"/>
                </a:cubicBezTo>
                <a:cubicBezTo>
                  <a:pt x="2466890" y="1650902"/>
                  <a:pt x="2529314" y="1692538"/>
                  <a:pt x="2529314" y="1775811"/>
                </a:cubicBezTo>
                <a:cubicBezTo>
                  <a:pt x="2529314" y="1775811"/>
                  <a:pt x="2529314" y="1775811"/>
                  <a:pt x="2529314" y="2365659"/>
                </a:cubicBezTo>
                <a:cubicBezTo>
                  <a:pt x="2529314" y="2365659"/>
                  <a:pt x="2529314" y="2365659"/>
                  <a:pt x="2529314" y="2516012"/>
                </a:cubicBezTo>
                <a:cubicBezTo>
                  <a:pt x="2529314" y="2516012"/>
                  <a:pt x="2529314" y="2516012"/>
                  <a:pt x="2411403" y="2516012"/>
                </a:cubicBezTo>
                <a:cubicBezTo>
                  <a:pt x="2399843" y="2513699"/>
                  <a:pt x="2390595" y="2513699"/>
                  <a:pt x="2379035" y="2513699"/>
                </a:cubicBezTo>
                <a:cubicBezTo>
                  <a:pt x="2379035" y="2513699"/>
                  <a:pt x="2379035" y="2513699"/>
                  <a:pt x="1789478" y="2513699"/>
                </a:cubicBezTo>
                <a:cubicBezTo>
                  <a:pt x="1706247" y="2513699"/>
                  <a:pt x="1664631" y="2451244"/>
                  <a:pt x="1699311" y="2374911"/>
                </a:cubicBezTo>
                <a:cubicBezTo>
                  <a:pt x="1699311" y="2374911"/>
                  <a:pt x="1752486" y="2250002"/>
                  <a:pt x="1752486" y="2187548"/>
                </a:cubicBezTo>
                <a:cubicBezTo>
                  <a:pt x="1752486" y="2067265"/>
                  <a:pt x="1655383" y="1970114"/>
                  <a:pt x="1535160" y="1970114"/>
                </a:cubicBezTo>
                <a:cubicBezTo>
                  <a:pt x="1414936" y="1970114"/>
                  <a:pt x="1317833" y="2067265"/>
                  <a:pt x="1317833" y="2187548"/>
                </a:cubicBezTo>
                <a:cubicBezTo>
                  <a:pt x="1317833" y="2250002"/>
                  <a:pt x="1373321" y="2374911"/>
                  <a:pt x="1373321" y="2374911"/>
                </a:cubicBezTo>
                <a:cubicBezTo>
                  <a:pt x="1405688" y="2451244"/>
                  <a:pt x="1366385" y="2513699"/>
                  <a:pt x="1283153" y="2513699"/>
                </a:cubicBezTo>
                <a:cubicBezTo>
                  <a:pt x="1283153" y="2513699"/>
                  <a:pt x="1283153" y="2513699"/>
                  <a:pt x="693596" y="2513699"/>
                </a:cubicBezTo>
                <a:cubicBezTo>
                  <a:pt x="682036" y="2513699"/>
                  <a:pt x="670477" y="2513699"/>
                  <a:pt x="661229" y="2516012"/>
                </a:cubicBezTo>
                <a:cubicBezTo>
                  <a:pt x="661229" y="2516012"/>
                  <a:pt x="661229" y="2516012"/>
                  <a:pt x="541005" y="2516012"/>
                </a:cubicBezTo>
                <a:cubicBezTo>
                  <a:pt x="541005" y="2516012"/>
                  <a:pt x="541005" y="2516012"/>
                  <a:pt x="541005" y="2365659"/>
                </a:cubicBezTo>
                <a:cubicBezTo>
                  <a:pt x="541005" y="2365659"/>
                  <a:pt x="541005" y="2365659"/>
                  <a:pt x="541005" y="1775811"/>
                </a:cubicBezTo>
                <a:cubicBezTo>
                  <a:pt x="541005" y="1692538"/>
                  <a:pt x="480893" y="1650902"/>
                  <a:pt x="404598" y="1685599"/>
                </a:cubicBezTo>
                <a:cubicBezTo>
                  <a:pt x="393038" y="1690225"/>
                  <a:pt x="277439" y="1738801"/>
                  <a:pt x="217327" y="1738801"/>
                </a:cubicBezTo>
                <a:cubicBezTo>
                  <a:pt x="175711" y="1738801"/>
                  <a:pt x="138719" y="1727235"/>
                  <a:pt x="104040" y="1708730"/>
                </a:cubicBezTo>
                <a:cubicBezTo>
                  <a:pt x="101728" y="1706417"/>
                  <a:pt x="99416" y="1704104"/>
                  <a:pt x="94792" y="1701790"/>
                </a:cubicBezTo>
                <a:cubicBezTo>
                  <a:pt x="36992" y="1662467"/>
                  <a:pt x="0" y="1597700"/>
                  <a:pt x="0" y="1521366"/>
                </a:cubicBezTo>
                <a:cubicBezTo>
                  <a:pt x="0" y="1447346"/>
                  <a:pt x="36992" y="1380265"/>
                  <a:pt x="94792" y="1340942"/>
                </a:cubicBezTo>
                <a:cubicBezTo>
                  <a:pt x="99416" y="1338629"/>
                  <a:pt x="101728" y="1336316"/>
                  <a:pt x="104040" y="1336316"/>
                </a:cubicBezTo>
                <a:cubicBezTo>
                  <a:pt x="138719" y="1315498"/>
                  <a:pt x="175711" y="1303932"/>
                  <a:pt x="217327" y="1303932"/>
                </a:cubicBezTo>
                <a:cubicBezTo>
                  <a:pt x="277439" y="1303932"/>
                  <a:pt x="393038" y="1354821"/>
                  <a:pt x="404598" y="1359447"/>
                </a:cubicBezTo>
                <a:cubicBezTo>
                  <a:pt x="480893" y="1391831"/>
                  <a:pt x="541005" y="1350195"/>
                  <a:pt x="541005" y="1269235"/>
                </a:cubicBezTo>
                <a:cubicBezTo>
                  <a:pt x="541005" y="1269235"/>
                  <a:pt x="541005" y="1269235"/>
                  <a:pt x="541005" y="677074"/>
                </a:cubicBezTo>
                <a:cubicBezTo>
                  <a:pt x="541005" y="677074"/>
                  <a:pt x="541005" y="677074"/>
                  <a:pt x="541005" y="526721"/>
                </a:cubicBezTo>
                <a:lnTo>
                  <a:pt x="542389" y="526721"/>
                </a:lnTo>
                <a:lnTo>
                  <a:pt x="542389" y="539163"/>
                </a:lnTo>
                <a:cubicBezTo>
                  <a:pt x="542389" y="541005"/>
                  <a:pt x="542389" y="541005"/>
                  <a:pt x="542389" y="541005"/>
                </a:cubicBezTo>
                <a:cubicBezTo>
                  <a:pt x="694992" y="541005"/>
                  <a:pt x="694992" y="541005"/>
                  <a:pt x="694992" y="541005"/>
                </a:cubicBezTo>
                <a:cubicBezTo>
                  <a:pt x="1284593" y="541005"/>
                  <a:pt x="1284593" y="541005"/>
                  <a:pt x="1284593" y="541005"/>
                </a:cubicBezTo>
                <a:cubicBezTo>
                  <a:pt x="1367831" y="541005"/>
                  <a:pt x="1407137" y="480893"/>
                  <a:pt x="1374767" y="404598"/>
                </a:cubicBezTo>
                <a:cubicBezTo>
                  <a:pt x="1374767" y="404598"/>
                  <a:pt x="1319275" y="279751"/>
                  <a:pt x="1319275" y="217327"/>
                </a:cubicBezTo>
                <a:cubicBezTo>
                  <a:pt x="1319275" y="97104"/>
                  <a:pt x="1416386" y="0"/>
                  <a:pt x="1536618" y="0"/>
                </a:cubicBezTo>
                <a:close/>
              </a:path>
            </a:pathLst>
          </a:cu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450E5E74-6C67-4762-BA22-95292826D643}"/>
              </a:ext>
            </a:extLst>
          </p:cNvPr>
          <p:cNvSpPr>
            <a:spLocks/>
          </p:cNvSpPr>
          <p:nvPr/>
        </p:nvSpPr>
        <p:spPr bwMode="auto">
          <a:xfrm>
            <a:off x="6096000" y="2016163"/>
            <a:ext cx="1896986" cy="1887872"/>
          </a:xfrm>
          <a:custGeom>
            <a:avLst/>
            <a:gdLst>
              <a:gd name="connsiteX0" fmla="*/ 0 w 2318460"/>
              <a:gd name="connsiteY0" fmla="*/ 0 h 2307322"/>
              <a:gd name="connsiteX1" fmla="*/ 110201 w 2318460"/>
              <a:gd name="connsiteY1" fmla="*/ 0 h 2307322"/>
              <a:gd name="connsiteX2" fmla="*/ 137752 w 2318460"/>
              <a:gd name="connsiteY2" fmla="*/ 4239 h 2307322"/>
              <a:gd name="connsiteX3" fmla="*/ 680280 w 2318460"/>
              <a:gd name="connsiteY3" fmla="*/ 4239 h 2307322"/>
              <a:gd name="connsiteX4" fmla="*/ 760811 w 2318460"/>
              <a:gd name="connsiteY4" fmla="*/ 129274 h 2307322"/>
              <a:gd name="connsiteX5" fmla="*/ 712068 w 2318460"/>
              <a:gd name="connsiteY5" fmla="*/ 300934 h 2307322"/>
              <a:gd name="connsiteX6" fmla="*/ 911278 w 2318460"/>
              <a:gd name="connsiteY6" fmla="*/ 500143 h 2307322"/>
              <a:gd name="connsiteX7" fmla="*/ 1110487 w 2318460"/>
              <a:gd name="connsiteY7" fmla="*/ 300934 h 2307322"/>
              <a:gd name="connsiteX8" fmla="*/ 1059625 w 2318460"/>
              <a:gd name="connsiteY8" fmla="*/ 129274 h 2307322"/>
              <a:gd name="connsiteX9" fmla="*/ 1142276 w 2318460"/>
              <a:gd name="connsiteY9" fmla="*/ 4239 h 2307322"/>
              <a:gd name="connsiteX10" fmla="*/ 1684804 w 2318460"/>
              <a:gd name="connsiteY10" fmla="*/ 4239 h 2307322"/>
              <a:gd name="connsiteX11" fmla="*/ 1712355 w 2318460"/>
              <a:gd name="connsiteY11" fmla="*/ 0 h 2307322"/>
              <a:gd name="connsiteX12" fmla="*/ 1822556 w 2318460"/>
              <a:gd name="connsiteY12" fmla="*/ 0 h 2307322"/>
              <a:gd name="connsiteX13" fmla="*/ 1822556 w 2318460"/>
              <a:gd name="connsiteY13" fmla="*/ 137751 h 2307322"/>
              <a:gd name="connsiteX14" fmla="*/ 1822556 w 2318460"/>
              <a:gd name="connsiteY14" fmla="*/ 680279 h 2307322"/>
              <a:gd name="connsiteX15" fmla="*/ 1947591 w 2318460"/>
              <a:gd name="connsiteY15" fmla="*/ 762930 h 2307322"/>
              <a:gd name="connsiteX16" fmla="*/ 1949711 w 2318460"/>
              <a:gd name="connsiteY16" fmla="*/ 760811 h 2307322"/>
              <a:gd name="connsiteX17" fmla="*/ 2119251 w 2318460"/>
              <a:gd name="connsiteY17" fmla="*/ 712068 h 2307322"/>
              <a:gd name="connsiteX18" fmla="*/ 2223094 w 2318460"/>
              <a:gd name="connsiteY18" fmla="*/ 741737 h 2307322"/>
              <a:gd name="connsiteX19" fmla="*/ 2231571 w 2318460"/>
              <a:gd name="connsiteY19" fmla="*/ 745976 h 2307322"/>
              <a:gd name="connsiteX20" fmla="*/ 2318460 w 2318460"/>
              <a:gd name="connsiteY20" fmla="*/ 911277 h 2307322"/>
              <a:gd name="connsiteX21" fmla="*/ 2231571 w 2318460"/>
              <a:gd name="connsiteY21" fmla="*/ 1076579 h 2307322"/>
              <a:gd name="connsiteX22" fmla="*/ 2223094 w 2318460"/>
              <a:gd name="connsiteY22" fmla="*/ 1080817 h 2307322"/>
              <a:gd name="connsiteX23" fmla="*/ 2119251 w 2318460"/>
              <a:gd name="connsiteY23" fmla="*/ 1110487 h 2307322"/>
              <a:gd name="connsiteX24" fmla="*/ 1949711 w 2318460"/>
              <a:gd name="connsiteY24" fmla="*/ 1061744 h 2307322"/>
              <a:gd name="connsiteX25" fmla="*/ 1947591 w 2318460"/>
              <a:gd name="connsiteY25" fmla="*/ 1059625 h 2307322"/>
              <a:gd name="connsiteX26" fmla="*/ 1822556 w 2318460"/>
              <a:gd name="connsiteY26" fmla="*/ 1142276 h 2307322"/>
              <a:gd name="connsiteX27" fmla="*/ 1822556 w 2318460"/>
              <a:gd name="connsiteY27" fmla="*/ 1684804 h 2307322"/>
              <a:gd name="connsiteX28" fmla="*/ 1822556 w 2318460"/>
              <a:gd name="connsiteY28" fmla="*/ 1822555 h 2307322"/>
              <a:gd name="connsiteX29" fmla="*/ 1821648 w 2318460"/>
              <a:gd name="connsiteY29" fmla="*/ 1822555 h 2307322"/>
              <a:gd name="connsiteX30" fmla="*/ 1818252 w 2318460"/>
              <a:gd name="connsiteY30" fmla="*/ 1822555 h 2307322"/>
              <a:gd name="connsiteX31" fmla="*/ 1818252 w 2318460"/>
              <a:gd name="connsiteY31" fmla="*/ 1811020 h 2307322"/>
              <a:gd name="connsiteX32" fmla="*/ 1818252 w 2318460"/>
              <a:gd name="connsiteY32" fmla="*/ 1809298 h 2307322"/>
              <a:gd name="connsiteX33" fmla="*/ 1680501 w 2318460"/>
              <a:gd name="connsiteY33" fmla="*/ 1809298 h 2307322"/>
              <a:gd name="connsiteX34" fmla="*/ 1137973 w 2318460"/>
              <a:gd name="connsiteY34" fmla="*/ 1809298 h 2307322"/>
              <a:gd name="connsiteX35" fmla="*/ 1055322 w 2318460"/>
              <a:gd name="connsiteY35" fmla="*/ 1936453 h 2307322"/>
              <a:gd name="connsiteX36" fmla="*/ 1106184 w 2318460"/>
              <a:gd name="connsiteY36" fmla="*/ 2108112 h 2307322"/>
              <a:gd name="connsiteX37" fmla="*/ 906974 w 2318460"/>
              <a:gd name="connsiteY37" fmla="*/ 2307322 h 2307322"/>
              <a:gd name="connsiteX38" fmla="*/ 707765 w 2318460"/>
              <a:gd name="connsiteY38" fmla="*/ 2108112 h 2307322"/>
              <a:gd name="connsiteX39" fmla="*/ 756508 w 2318460"/>
              <a:gd name="connsiteY39" fmla="*/ 1936453 h 2307322"/>
              <a:gd name="connsiteX40" fmla="*/ 673857 w 2318460"/>
              <a:gd name="connsiteY40" fmla="*/ 1809298 h 2307322"/>
              <a:gd name="connsiteX41" fmla="*/ 133448 w 2318460"/>
              <a:gd name="connsiteY41" fmla="*/ 1809298 h 2307322"/>
              <a:gd name="connsiteX42" fmla="*/ 12916 w 2318460"/>
              <a:gd name="connsiteY42" fmla="*/ 1809298 h 2307322"/>
              <a:gd name="connsiteX43" fmla="*/ 0 w 2318460"/>
              <a:gd name="connsiteY43" fmla="*/ 1809298 h 2307322"/>
              <a:gd name="connsiteX44" fmla="*/ 0 w 2318460"/>
              <a:gd name="connsiteY44" fmla="*/ 1805336 h 2307322"/>
              <a:gd name="connsiteX45" fmla="*/ 0 w 2318460"/>
              <a:gd name="connsiteY45" fmla="*/ 1684804 h 2307322"/>
              <a:gd name="connsiteX46" fmla="*/ 0 w 2318460"/>
              <a:gd name="connsiteY46" fmla="*/ 1142276 h 2307322"/>
              <a:gd name="connsiteX47" fmla="*/ 127155 w 2318460"/>
              <a:gd name="connsiteY47" fmla="*/ 1059625 h 2307322"/>
              <a:gd name="connsiteX48" fmla="*/ 298815 w 2318460"/>
              <a:gd name="connsiteY48" fmla="*/ 1110487 h 2307322"/>
              <a:gd name="connsiteX49" fmla="*/ 498024 w 2318460"/>
              <a:gd name="connsiteY49" fmla="*/ 911277 h 2307322"/>
              <a:gd name="connsiteX50" fmla="*/ 298815 w 2318460"/>
              <a:gd name="connsiteY50" fmla="*/ 712068 h 2307322"/>
              <a:gd name="connsiteX51" fmla="*/ 127155 w 2318460"/>
              <a:gd name="connsiteY51" fmla="*/ 760811 h 2307322"/>
              <a:gd name="connsiteX52" fmla="*/ 0 w 2318460"/>
              <a:gd name="connsiteY52" fmla="*/ 680279 h 2307322"/>
              <a:gd name="connsiteX53" fmla="*/ 0 w 2318460"/>
              <a:gd name="connsiteY53" fmla="*/ 137751 h 2307322"/>
              <a:gd name="connsiteX54" fmla="*/ 0 w 2318460"/>
              <a:gd name="connsiteY54" fmla="*/ 0 h 23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18460" h="2307322">
                <a:moveTo>
                  <a:pt x="0" y="0"/>
                </a:moveTo>
                <a:cubicBezTo>
                  <a:pt x="0" y="0"/>
                  <a:pt x="0" y="0"/>
                  <a:pt x="110201" y="0"/>
                </a:cubicBezTo>
                <a:cubicBezTo>
                  <a:pt x="118678" y="2119"/>
                  <a:pt x="129275" y="4239"/>
                  <a:pt x="137752" y="4239"/>
                </a:cubicBezTo>
                <a:cubicBezTo>
                  <a:pt x="137752" y="4239"/>
                  <a:pt x="137752" y="4239"/>
                  <a:pt x="680280" y="4239"/>
                </a:cubicBezTo>
                <a:cubicBezTo>
                  <a:pt x="754453" y="4239"/>
                  <a:pt x="792600" y="59339"/>
                  <a:pt x="760811" y="129274"/>
                </a:cubicBezTo>
                <a:cubicBezTo>
                  <a:pt x="760811" y="129274"/>
                  <a:pt x="712068" y="243714"/>
                  <a:pt x="712068" y="300934"/>
                </a:cubicBezTo>
                <a:cubicBezTo>
                  <a:pt x="712068" y="411134"/>
                  <a:pt x="801077" y="500143"/>
                  <a:pt x="911278" y="500143"/>
                </a:cubicBezTo>
                <a:cubicBezTo>
                  <a:pt x="1021479" y="500143"/>
                  <a:pt x="1110487" y="411134"/>
                  <a:pt x="1110487" y="300934"/>
                </a:cubicBezTo>
                <a:cubicBezTo>
                  <a:pt x="1110487" y="243714"/>
                  <a:pt x="1059625" y="129274"/>
                  <a:pt x="1059625" y="129274"/>
                </a:cubicBezTo>
                <a:cubicBezTo>
                  <a:pt x="1029956" y="59339"/>
                  <a:pt x="1068102" y="4239"/>
                  <a:pt x="1142276" y="4239"/>
                </a:cubicBezTo>
                <a:cubicBezTo>
                  <a:pt x="1142276" y="4239"/>
                  <a:pt x="1142276" y="4239"/>
                  <a:pt x="1684804" y="4239"/>
                </a:cubicBezTo>
                <a:cubicBezTo>
                  <a:pt x="1693281" y="4239"/>
                  <a:pt x="1703878" y="2119"/>
                  <a:pt x="1712355" y="0"/>
                </a:cubicBezTo>
                <a:cubicBezTo>
                  <a:pt x="1712355" y="0"/>
                  <a:pt x="1712355" y="0"/>
                  <a:pt x="1822556" y="0"/>
                </a:cubicBezTo>
                <a:cubicBezTo>
                  <a:pt x="1822556" y="0"/>
                  <a:pt x="1822556" y="0"/>
                  <a:pt x="1822556" y="137751"/>
                </a:cubicBezTo>
                <a:cubicBezTo>
                  <a:pt x="1822556" y="137751"/>
                  <a:pt x="1822556" y="137751"/>
                  <a:pt x="1822556" y="680279"/>
                </a:cubicBezTo>
                <a:cubicBezTo>
                  <a:pt x="1822556" y="754453"/>
                  <a:pt x="1879775" y="792599"/>
                  <a:pt x="1947591" y="762930"/>
                </a:cubicBezTo>
                <a:cubicBezTo>
                  <a:pt x="1947591" y="760811"/>
                  <a:pt x="1949711" y="760811"/>
                  <a:pt x="1949711" y="760811"/>
                </a:cubicBezTo>
                <a:cubicBezTo>
                  <a:pt x="1958188" y="758691"/>
                  <a:pt x="2064150" y="712068"/>
                  <a:pt x="2119251" y="712068"/>
                </a:cubicBezTo>
                <a:cubicBezTo>
                  <a:pt x="2157397" y="712068"/>
                  <a:pt x="2193424" y="722664"/>
                  <a:pt x="2223094" y="741737"/>
                </a:cubicBezTo>
                <a:cubicBezTo>
                  <a:pt x="2225213" y="741737"/>
                  <a:pt x="2229452" y="743857"/>
                  <a:pt x="2231571" y="745976"/>
                </a:cubicBezTo>
                <a:cubicBezTo>
                  <a:pt x="2284552" y="782003"/>
                  <a:pt x="2318460" y="841342"/>
                  <a:pt x="2318460" y="911277"/>
                </a:cubicBezTo>
                <a:cubicBezTo>
                  <a:pt x="2318460" y="979093"/>
                  <a:pt x="2284552" y="1040552"/>
                  <a:pt x="2231571" y="1076579"/>
                </a:cubicBezTo>
                <a:cubicBezTo>
                  <a:pt x="2229452" y="1078698"/>
                  <a:pt x="2225213" y="1080817"/>
                  <a:pt x="2223094" y="1080817"/>
                </a:cubicBezTo>
                <a:cubicBezTo>
                  <a:pt x="2193424" y="1099891"/>
                  <a:pt x="2157397" y="1110487"/>
                  <a:pt x="2119251" y="1110487"/>
                </a:cubicBezTo>
                <a:cubicBezTo>
                  <a:pt x="2064150" y="1110487"/>
                  <a:pt x="1958188" y="1063863"/>
                  <a:pt x="1949711" y="1061744"/>
                </a:cubicBezTo>
                <a:cubicBezTo>
                  <a:pt x="1949711" y="1061744"/>
                  <a:pt x="1947591" y="1059625"/>
                  <a:pt x="1947591" y="1059625"/>
                </a:cubicBezTo>
                <a:cubicBezTo>
                  <a:pt x="1879775" y="1029955"/>
                  <a:pt x="1822556" y="1068102"/>
                  <a:pt x="1822556" y="1142276"/>
                </a:cubicBezTo>
                <a:cubicBezTo>
                  <a:pt x="1822556" y="1142276"/>
                  <a:pt x="1822556" y="1142276"/>
                  <a:pt x="1822556" y="1684804"/>
                </a:cubicBezTo>
                <a:cubicBezTo>
                  <a:pt x="1822556" y="1684804"/>
                  <a:pt x="1822556" y="1684804"/>
                  <a:pt x="1822556" y="1822555"/>
                </a:cubicBezTo>
                <a:cubicBezTo>
                  <a:pt x="1822556" y="1822555"/>
                  <a:pt x="1822556" y="1822555"/>
                  <a:pt x="1821648" y="1822555"/>
                </a:cubicBezTo>
                <a:lnTo>
                  <a:pt x="1818252" y="1822555"/>
                </a:lnTo>
                <a:lnTo>
                  <a:pt x="1818252" y="1811020"/>
                </a:lnTo>
                <a:cubicBezTo>
                  <a:pt x="1818252" y="1809298"/>
                  <a:pt x="1818252" y="1809298"/>
                  <a:pt x="1818252" y="1809298"/>
                </a:cubicBezTo>
                <a:cubicBezTo>
                  <a:pt x="1680501" y="1809298"/>
                  <a:pt x="1680501" y="1809298"/>
                  <a:pt x="1680501" y="1809298"/>
                </a:cubicBezTo>
                <a:cubicBezTo>
                  <a:pt x="1137973" y="1809298"/>
                  <a:pt x="1137973" y="1809298"/>
                  <a:pt x="1137973" y="1809298"/>
                </a:cubicBezTo>
                <a:cubicBezTo>
                  <a:pt x="1061680" y="1809298"/>
                  <a:pt x="1025653" y="1866518"/>
                  <a:pt x="1055322" y="1936453"/>
                </a:cubicBezTo>
                <a:cubicBezTo>
                  <a:pt x="1055322" y="1936453"/>
                  <a:pt x="1106184" y="2050893"/>
                  <a:pt x="1106184" y="2108112"/>
                </a:cubicBezTo>
                <a:cubicBezTo>
                  <a:pt x="1106184" y="2218313"/>
                  <a:pt x="1017176" y="2307322"/>
                  <a:pt x="906974" y="2307322"/>
                </a:cubicBezTo>
                <a:cubicBezTo>
                  <a:pt x="796773" y="2307322"/>
                  <a:pt x="707765" y="2218313"/>
                  <a:pt x="707765" y="2108112"/>
                </a:cubicBezTo>
                <a:cubicBezTo>
                  <a:pt x="707765" y="2050893"/>
                  <a:pt x="756508" y="1936453"/>
                  <a:pt x="756508" y="1936453"/>
                </a:cubicBezTo>
                <a:cubicBezTo>
                  <a:pt x="788296" y="1866518"/>
                  <a:pt x="750150" y="1809298"/>
                  <a:pt x="673857" y="1809298"/>
                </a:cubicBezTo>
                <a:cubicBezTo>
                  <a:pt x="133448" y="1809298"/>
                  <a:pt x="133448" y="1809298"/>
                  <a:pt x="133448" y="1809298"/>
                </a:cubicBezTo>
                <a:cubicBezTo>
                  <a:pt x="64573" y="1809298"/>
                  <a:pt x="30135" y="1809298"/>
                  <a:pt x="12916" y="1809298"/>
                </a:cubicBezTo>
                <a:lnTo>
                  <a:pt x="0" y="1809298"/>
                </a:lnTo>
                <a:lnTo>
                  <a:pt x="0" y="1805336"/>
                </a:lnTo>
                <a:cubicBezTo>
                  <a:pt x="0" y="1788117"/>
                  <a:pt x="0" y="1753680"/>
                  <a:pt x="0" y="1684804"/>
                </a:cubicBezTo>
                <a:cubicBezTo>
                  <a:pt x="0" y="1684804"/>
                  <a:pt x="0" y="1684804"/>
                  <a:pt x="0" y="1142276"/>
                </a:cubicBezTo>
                <a:cubicBezTo>
                  <a:pt x="0" y="1068102"/>
                  <a:pt x="57220" y="1029955"/>
                  <a:pt x="127155" y="1059625"/>
                </a:cubicBezTo>
                <a:cubicBezTo>
                  <a:pt x="127155" y="1059625"/>
                  <a:pt x="241595" y="1110487"/>
                  <a:pt x="298815" y="1110487"/>
                </a:cubicBezTo>
                <a:cubicBezTo>
                  <a:pt x="406896" y="1110487"/>
                  <a:pt x="498024" y="1021478"/>
                  <a:pt x="498024" y="911277"/>
                </a:cubicBezTo>
                <a:cubicBezTo>
                  <a:pt x="498024" y="801076"/>
                  <a:pt x="406896" y="712068"/>
                  <a:pt x="298815" y="712068"/>
                </a:cubicBezTo>
                <a:cubicBezTo>
                  <a:pt x="241595" y="712068"/>
                  <a:pt x="127155" y="760811"/>
                  <a:pt x="127155" y="760811"/>
                </a:cubicBezTo>
                <a:cubicBezTo>
                  <a:pt x="57220" y="792599"/>
                  <a:pt x="0" y="754453"/>
                  <a:pt x="0" y="680279"/>
                </a:cubicBezTo>
                <a:cubicBezTo>
                  <a:pt x="0" y="680279"/>
                  <a:pt x="0" y="680279"/>
                  <a:pt x="0" y="137751"/>
                </a:cubicBezTo>
                <a:cubicBezTo>
                  <a:pt x="0" y="137751"/>
                  <a:pt x="0" y="13775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xmlns="" id="{F2810917-954A-417E-BC30-754A516C8AEF}"/>
              </a:ext>
            </a:extLst>
          </p:cNvPr>
          <p:cNvSpPr>
            <a:spLocks/>
          </p:cNvSpPr>
          <p:nvPr/>
        </p:nvSpPr>
        <p:spPr bwMode="auto">
          <a:xfrm>
            <a:off x="5686725" y="3496548"/>
            <a:ext cx="1896986" cy="1896985"/>
          </a:xfrm>
          <a:custGeom>
            <a:avLst/>
            <a:gdLst>
              <a:gd name="T0" fmla="*/ 94 w 1094"/>
              <a:gd name="T1" fmla="*/ 524 h 1094"/>
              <a:gd name="T2" fmla="*/ 174 w 1094"/>
              <a:gd name="T3" fmla="*/ 501 h 1094"/>
              <a:gd name="T4" fmla="*/ 234 w 1094"/>
              <a:gd name="T5" fmla="*/ 540 h 1094"/>
              <a:gd name="T6" fmla="*/ 234 w 1094"/>
              <a:gd name="T7" fmla="*/ 795 h 1094"/>
              <a:gd name="T8" fmla="*/ 234 w 1094"/>
              <a:gd name="T9" fmla="*/ 795 h 1094"/>
              <a:gd name="T10" fmla="*/ 234 w 1094"/>
              <a:gd name="T11" fmla="*/ 860 h 1094"/>
              <a:gd name="T12" fmla="*/ 299 w 1094"/>
              <a:gd name="T13" fmla="*/ 860 h 1094"/>
              <a:gd name="T14" fmla="*/ 299 w 1094"/>
              <a:gd name="T15" fmla="*/ 860 h 1094"/>
              <a:gd name="T16" fmla="*/ 554 w 1094"/>
              <a:gd name="T17" fmla="*/ 860 h 1094"/>
              <a:gd name="T18" fmla="*/ 593 w 1094"/>
              <a:gd name="T19" fmla="*/ 919 h 1094"/>
              <a:gd name="T20" fmla="*/ 593 w 1094"/>
              <a:gd name="T21" fmla="*/ 920 h 1094"/>
              <a:gd name="T22" fmla="*/ 570 w 1094"/>
              <a:gd name="T23" fmla="*/ 1000 h 1094"/>
              <a:gd name="T24" fmla="*/ 570 w 1094"/>
              <a:gd name="T25" fmla="*/ 1000 h 1094"/>
              <a:gd name="T26" fmla="*/ 570 w 1094"/>
              <a:gd name="T27" fmla="*/ 1000 h 1094"/>
              <a:gd name="T28" fmla="*/ 570 w 1094"/>
              <a:gd name="T29" fmla="*/ 1000 h 1094"/>
              <a:gd name="T30" fmla="*/ 583 w 1094"/>
              <a:gd name="T31" fmla="*/ 1049 h 1094"/>
              <a:gd name="T32" fmla="*/ 586 w 1094"/>
              <a:gd name="T33" fmla="*/ 1053 h 1094"/>
              <a:gd name="T34" fmla="*/ 664 w 1094"/>
              <a:gd name="T35" fmla="*/ 1094 h 1094"/>
              <a:gd name="T36" fmla="*/ 742 w 1094"/>
              <a:gd name="T37" fmla="*/ 1053 h 1094"/>
              <a:gd name="T38" fmla="*/ 744 w 1094"/>
              <a:gd name="T39" fmla="*/ 1049 h 1094"/>
              <a:gd name="T40" fmla="*/ 758 w 1094"/>
              <a:gd name="T41" fmla="*/ 1000 h 1094"/>
              <a:gd name="T42" fmla="*/ 758 w 1094"/>
              <a:gd name="T43" fmla="*/ 1000 h 1094"/>
              <a:gd name="T44" fmla="*/ 758 w 1094"/>
              <a:gd name="T45" fmla="*/ 1000 h 1094"/>
              <a:gd name="T46" fmla="*/ 758 w 1094"/>
              <a:gd name="T47" fmla="*/ 1000 h 1094"/>
              <a:gd name="T48" fmla="*/ 734 w 1094"/>
              <a:gd name="T49" fmla="*/ 920 h 1094"/>
              <a:gd name="T50" fmla="*/ 734 w 1094"/>
              <a:gd name="T51" fmla="*/ 919 h 1094"/>
              <a:gd name="T52" fmla="*/ 773 w 1094"/>
              <a:gd name="T53" fmla="*/ 860 h 1094"/>
              <a:gd name="T54" fmla="*/ 1029 w 1094"/>
              <a:gd name="T55" fmla="*/ 860 h 1094"/>
              <a:gd name="T56" fmla="*/ 1029 w 1094"/>
              <a:gd name="T57" fmla="*/ 860 h 1094"/>
              <a:gd name="T58" fmla="*/ 1094 w 1094"/>
              <a:gd name="T59" fmla="*/ 860 h 1094"/>
              <a:gd name="T60" fmla="*/ 1094 w 1094"/>
              <a:gd name="T61" fmla="*/ 808 h 1094"/>
              <a:gd name="T62" fmla="*/ 1092 w 1094"/>
              <a:gd name="T63" fmla="*/ 795 h 1094"/>
              <a:gd name="T64" fmla="*/ 1092 w 1094"/>
              <a:gd name="T65" fmla="*/ 540 h 1094"/>
              <a:gd name="T66" fmla="*/ 1033 w 1094"/>
              <a:gd name="T67" fmla="*/ 501 h 1094"/>
              <a:gd name="T68" fmla="*/ 952 w 1094"/>
              <a:gd name="T69" fmla="*/ 524 h 1094"/>
              <a:gd name="T70" fmla="*/ 858 w 1094"/>
              <a:gd name="T71" fmla="*/ 430 h 1094"/>
              <a:gd name="T72" fmla="*/ 952 w 1094"/>
              <a:gd name="T73" fmla="*/ 336 h 1094"/>
              <a:gd name="T74" fmla="*/ 1033 w 1094"/>
              <a:gd name="T75" fmla="*/ 360 h 1094"/>
              <a:gd name="T76" fmla="*/ 1092 w 1094"/>
              <a:gd name="T77" fmla="*/ 321 h 1094"/>
              <a:gd name="T78" fmla="*/ 1092 w 1094"/>
              <a:gd name="T79" fmla="*/ 65 h 1094"/>
              <a:gd name="T80" fmla="*/ 1094 w 1094"/>
              <a:gd name="T81" fmla="*/ 52 h 1094"/>
              <a:gd name="T82" fmla="*/ 1094 w 1094"/>
              <a:gd name="T83" fmla="*/ 0 h 1094"/>
              <a:gd name="T84" fmla="*/ 1029 w 1094"/>
              <a:gd name="T85" fmla="*/ 0 h 1094"/>
              <a:gd name="T86" fmla="*/ 773 w 1094"/>
              <a:gd name="T87" fmla="*/ 0 h 1094"/>
              <a:gd name="T88" fmla="*/ 734 w 1094"/>
              <a:gd name="T89" fmla="*/ 60 h 1094"/>
              <a:gd name="T90" fmla="*/ 758 w 1094"/>
              <a:gd name="T91" fmla="*/ 141 h 1094"/>
              <a:gd name="T92" fmla="*/ 664 w 1094"/>
              <a:gd name="T93" fmla="*/ 235 h 1094"/>
              <a:gd name="T94" fmla="*/ 570 w 1094"/>
              <a:gd name="T95" fmla="*/ 141 h 1094"/>
              <a:gd name="T96" fmla="*/ 593 w 1094"/>
              <a:gd name="T97" fmla="*/ 60 h 1094"/>
              <a:gd name="T98" fmla="*/ 554 w 1094"/>
              <a:gd name="T99" fmla="*/ 0 h 1094"/>
              <a:gd name="T100" fmla="*/ 299 w 1094"/>
              <a:gd name="T101" fmla="*/ 0 h 1094"/>
              <a:gd name="T102" fmla="*/ 234 w 1094"/>
              <a:gd name="T103" fmla="*/ 0 h 1094"/>
              <a:gd name="T104" fmla="*/ 234 w 1094"/>
              <a:gd name="T105" fmla="*/ 65 h 1094"/>
              <a:gd name="T106" fmla="*/ 234 w 1094"/>
              <a:gd name="T107" fmla="*/ 321 h 1094"/>
              <a:gd name="T108" fmla="*/ 174 w 1094"/>
              <a:gd name="T109" fmla="*/ 360 h 1094"/>
              <a:gd name="T110" fmla="*/ 94 w 1094"/>
              <a:gd name="T111" fmla="*/ 336 h 1094"/>
              <a:gd name="T112" fmla="*/ 0 w 1094"/>
              <a:gd name="T113" fmla="*/ 430 h 1094"/>
              <a:gd name="T114" fmla="*/ 94 w 1094"/>
              <a:gd name="T115" fmla="*/ 52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4" h="1094">
                <a:moveTo>
                  <a:pt x="94" y="524"/>
                </a:moveTo>
                <a:cubicBezTo>
                  <a:pt x="121" y="524"/>
                  <a:pt x="174" y="501"/>
                  <a:pt x="174" y="501"/>
                </a:cubicBezTo>
                <a:cubicBezTo>
                  <a:pt x="207" y="486"/>
                  <a:pt x="234" y="504"/>
                  <a:pt x="234" y="540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795"/>
                  <a:pt x="234" y="795"/>
                  <a:pt x="234" y="795"/>
                </a:cubicBezTo>
                <a:cubicBezTo>
                  <a:pt x="234" y="860"/>
                  <a:pt x="234" y="860"/>
                  <a:pt x="234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299" y="860"/>
                  <a:pt x="299" y="860"/>
                  <a:pt x="299" y="860"/>
                </a:cubicBezTo>
                <a:cubicBezTo>
                  <a:pt x="554" y="860"/>
                  <a:pt x="554" y="860"/>
                  <a:pt x="554" y="860"/>
                </a:cubicBezTo>
                <a:cubicBezTo>
                  <a:pt x="590" y="860"/>
                  <a:pt x="608" y="887"/>
                  <a:pt x="593" y="919"/>
                </a:cubicBezTo>
                <a:cubicBezTo>
                  <a:pt x="593" y="919"/>
                  <a:pt x="593" y="920"/>
                  <a:pt x="593" y="920"/>
                </a:cubicBezTo>
                <a:cubicBezTo>
                  <a:pt x="591" y="924"/>
                  <a:pt x="570" y="974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00"/>
                  <a:pt x="570" y="1000"/>
                  <a:pt x="570" y="1000"/>
                </a:cubicBezTo>
                <a:cubicBezTo>
                  <a:pt x="570" y="1018"/>
                  <a:pt x="575" y="1035"/>
                  <a:pt x="583" y="1049"/>
                </a:cubicBezTo>
                <a:cubicBezTo>
                  <a:pt x="584" y="1050"/>
                  <a:pt x="585" y="1052"/>
                  <a:pt x="586" y="1053"/>
                </a:cubicBezTo>
                <a:cubicBezTo>
                  <a:pt x="603" y="1078"/>
                  <a:pt x="631" y="1094"/>
                  <a:pt x="664" y="1094"/>
                </a:cubicBezTo>
                <a:cubicBezTo>
                  <a:pt x="696" y="1094"/>
                  <a:pt x="725" y="1078"/>
                  <a:pt x="742" y="1053"/>
                </a:cubicBezTo>
                <a:cubicBezTo>
                  <a:pt x="743" y="1052"/>
                  <a:pt x="744" y="1050"/>
                  <a:pt x="744" y="1049"/>
                </a:cubicBezTo>
                <a:cubicBezTo>
                  <a:pt x="753" y="1035"/>
                  <a:pt x="758" y="1018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1000"/>
                  <a:pt x="758" y="1000"/>
                  <a:pt x="758" y="1000"/>
                </a:cubicBezTo>
                <a:cubicBezTo>
                  <a:pt x="758" y="974"/>
                  <a:pt x="736" y="924"/>
                  <a:pt x="734" y="920"/>
                </a:cubicBezTo>
                <a:cubicBezTo>
                  <a:pt x="734" y="920"/>
                  <a:pt x="734" y="919"/>
                  <a:pt x="734" y="919"/>
                </a:cubicBezTo>
                <a:cubicBezTo>
                  <a:pt x="720" y="887"/>
                  <a:pt x="738" y="860"/>
                  <a:pt x="773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29" y="860"/>
                  <a:pt x="1029" y="860"/>
                  <a:pt x="1029" y="860"/>
                </a:cubicBezTo>
                <a:cubicBezTo>
                  <a:pt x="1094" y="860"/>
                  <a:pt x="1094" y="860"/>
                  <a:pt x="1094" y="860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3" y="804"/>
                  <a:pt x="1092" y="799"/>
                  <a:pt x="1092" y="795"/>
                </a:cubicBezTo>
                <a:cubicBezTo>
                  <a:pt x="1092" y="540"/>
                  <a:pt x="1092" y="540"/>
                  <a:pt x="1092" y="540"/>
                </a:cubicBezTo>
                <a:cubicBezTo>
                  <a:pt x="1092" y="504"/>
                  <a:pt x="1065" y="486"/>
                  <a:pt x="1033" y="501"/>
                </a:cubicBezTo>
                <a:cubicBezTo>
                  <a:pt x="1033" y="501"/>
                  <a:pt x="979" y="524"/>
                  <a:pt x="952" y="524"/>
                </a:cubicBezTo>
                <a:cubicBezTo>
                  <a:pt x="900" y="524"/>
                  <a:pt x="858" y="482"/>
                  <a:pt x="858" y="430"/>
                </a:cubicBezTo>
                <a:cubicBezTo>
                  <a:pt x="858" y="378"/>
                  <a:pt x="900" y="336"/>
                  <a:pt x="952" y="336"/>
                </a:cubicBezTo>
                <a:cubicBezTo>
                  <a:pt x="979" y="336"/>
                  <a:pt x="1033" y="360"/>
                  <a:pt x="1033" y="360"/>
                </a:cubicBezTo>
                <a:cubicBezTo>
                  <a:pt x="1065" y="374"/>
                  <a:pt x="1092" y="356"/>
                  <a:pt x="1092" y="321"/>
                </a:cubicBezTo>
                <a:cubicBezTo>
                  <a:pt x="1092" y="65"/>
                  <a:pt x="1092" y="65"/>
                  <a:pt x="1092" y="65"/>
                </a:cubicBezTo>
                <a:cubicBezTo>
                  <a:pt x="1092" y="61"/>
                  <a:pt x="1093" y="56"/>
                  <a:pt x="1094" y="52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1029" y="0"/>
                  <a:pt x="1029" y="0"/>
                  <a:pt x="1029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737" y="0"/>
                  <a:pt x="720" y="27"/>
                  <a:pt x="734" y="60"/>
                </a:cubicBezTo>
                <a:cubicBezTo>
                  <a:pt x="734" y="60"/>
                  <a:pt x="758" y="114"/>
                  <a:pt x="758" y="141"/>
                </a:cubicBezTo>
                <a:cubicBezTo>
                  <a:pt x="758" y="193"/>
                  <a:pt x="716" y="235"/>
                  <a:pt x="664" y="235"/>
                </a:cubicBezTo>
                <a:cubicBezTo>
                  <a:pt x="612" y="235"/>
                  <a:pt x="570" y="193"/>
                  <a:pt x="570" y="141"/>
                </a:cubicBezTo>
                <a:cubicBezTo>
                  <a:pt x="570" y="114"/>
                  <a:pt x="593" y="60"/>
                  <a:pt x="593" y="60"/>
                </a:cubicBezTo>
                <a:cubicBezTo>
                  <a:pt x="608" y="27"/>
                  <a:pt x="590" y="0"/>
                  <a:pt x="554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56"/>
                  <a:pt x="207" y="374"/>
                  <a:pt x="174" y="360"/>
                </a:cubicBezTo>
                <a:cubicBezTo>
                  <a:pt x="174" y="360"/>
                  <a:pt x="121" y="336"/>
                  <a:pt x="94" y="336"/>
                </a:cubicBezTo>
                <a:cubicBezTo>
                  <a:pt x="42" y="336"/>
                  <a:pt x="0" y="378"/>
                  <a:pt x="0" y="430"/>
                </a:cubicBezTo>
                <a:cubicBezTo>
                  <a:pt x="0" y="482"/>
                  <a:pt x="42" y="524"/>
                  <a:pt x="94" y="524"/>
                </a:cubicBezTo>
                <a:close/>
              </a:path>
            </a:pathLst>
          </a:custGeom>
          <a:solidFill>
            <a:schemeClr val="accent6"/>
          </a:solidFill>
          <a:ln w="3175">
            <a:solidFill>
              <a:schemeClr val="accent6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C74EF19-4937-4CC8-AF02-199D75AB44F3}"/>
              </a:ext>
            </a:extLst>
          </p:cNvPr>
          <p:cNvSpPr txBox="1"/>
          <p:nvPr/>
        </p:nvSpPr>
        <p:spPr>
          <a:xfrm>
            <a:off x="8030171" y="3204810"/>
            <a:ext cx="2202816" cy="17081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100" b="1" dirty="0">
                <a:solidFill>
                  <a:schemeClr val="accent6"/>
                </a:solidFill>
              </a:rPr>
              <a:t>Identifying a shared vision on “</a:t>
            </a:r>
            <a:r>
              <a:rPr lang="en-US" sz="2100" b="1" dirty="0"/>
              <a:t>Value”</a:t>
            </a:r>
            <a:r>
              <a:rPr lang="en-US" sz="2100" b="1" dirty="0">
                <a:solidFill>
                  <a:schemeClr val="accent6"/>
                </a:solidFill>
              </a:rPr>
              <a:t> in  TFC and larger continuum of care  for youth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596AF11-4287-4B85-A540-0C25A0F90888}"/>
              </a:ext>
            </a:extLst>
          </p:cNvPr>
          <p:cNvGrpSpPr/>
          <p:nvPr/>
        </p:nvGrpSpPr>
        <p:grpSpPr>
          <a:xfrm>
            <a:off x="500205" y="3646018"/>
            <a:ext cx="3446573" cy="1313863"/>
            <a:chOff x="-1325407" y="1673659"/>
            <a:chExt cx="4595431" cy="175181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AD47F3D-9BB3-4304-A5D8-6B0281B37AF4}"/>
                </a:ext>
              </a:extLst>
            </p:cNvPr>
            <p:cNvSpPr txBox="1"/>
            <p:nvPr/>
          </p:nvSpPr>
          <p:spPr>
            <a:xfrm>
              <a:off x="-1325407" y="1673659"/>
              <a:ext cx="4595431" cy="141577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100" b="1" dirty="0">
                  <a:solidFill>
                    <a:schemeClr val="accent5"/>
                  </a:solidFill>
                </a:rPr>
                <a:t>Understand where &amp; why youth are moving or disrupting placements?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DEB9F8D-FAD8-4020-A105-CA956833FF2E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3385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A63CB01E-3850-492A-98B3-FF213024FD7F}"/>
              </a:ext>
            </a:extLst>
          </p:cNvPr>
          <p:cNvGrpSpPr/>
          <p:nvPr/>
        </p:nvGrpSpPr>
        <p:grpSpPr>
          <a:xfrm>
            <a:off x="8212558" y="2016163"/>
            <a:ext cx="3308943" cy="1313863"/>
            <a:chOff x="8921976" y="512618"/>
            <a:chExt cx="4411924" cy="175181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0CFA21E-8EC1-4D64-B1AE-5E528DDE29CE}"/>
                </a:ext>
              </a:extLst>
            </p:cNvPr>
            <p:cNvSpPr txBox="1"/>
            <p:nvPr/>
          </p:nvSpPr>
          <p:spPr>
            <a:xfrm>
              <a:off x="8921976" y="512618"/>
              <a:ext cx="4411924" cy="141577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100" b="1" dirty="0">
                  <a:solidFill>
                    <a:schemeClr val="accent3"/>
                  </a:solidFill>
                </a:rPr>
                <a:t>Gather data on certain  programs  or EBP’s producing better outcomes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3890431-7EDA-4737-9FB9-7508F41BE116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3385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280ED1C7-E34F-4A8D-B467-3661E4F3C713}"/>
              </a:ext>
            </a:extLst>
          </p:cNvPr>
          <p:cNvGrpSpPr/>
          <p:nvPr/>
        </p:nvGrpSpPr>
        <p:grpSpPr>
          <a:xfrm>
            <a:off x="1586385" y="2222011"/>
            <a:ext cx="2202816" cy="990698"/>
            <a:chOff x="332936" y="2104546"/>
            <a:chExt cx="2937088" cy="132093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02E92DB2-737C-4E0D-99B7-62D5EEB06FBD}"/>
                </a:ext>
              </a:extLst>
            </p:cNvPr>
            <p:cNvSpPr txBox="1"/>
            <p:nvPr/>
          </p:nvSpPr>
          <p:spPr>
            <a:xfrm>
              <a:off x="332936" y="2104546"/>
              <a:ext cx="2937088" cy="98488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100" b="1" dirty="0">
                  <a:solidFill>
                    <a:schemeClr val="accent2"/>
                  </a:solidFill>
                </a:rPr>
                <a:t>Referral streamlining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7A2839C6-B887-450F-80F7-A0BEB0D617DF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33855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8" name="Freeform 13">
            <a:extLst>
              <a:ext uri="{FF2B5EF4-FFF2-40B4-BE49-F238E27FC236}">
                <a16:creationId xmlns:a16="http://schemas.microsoft.com/office/drawing/2014/main" xmlns="" id="{7BECD0E0-3C20-44AD-96C6-88CD5B4DE9D9}"/>
              </a:ext>
            </a:extLst>
          </p:cNvPr>
          <p:cNvSpPr>
            <a:spLocks/>
          </p:cNvSpPr>
          <p:nvPr/>
        </p:nvSpPr>
        <p:spPr bwMode="auto">
          <a:xfrm>
            <a:off x="4605806" y="1608553"/>
            <a:ext cx="1898862" cy="1896985"/>
          </a:xfrm>
          <a:custGeom>
            <a:avLst/>
            <a:gdLst>
              <a:gd name="T0" fmla="*/ 1000 w 1095"/>
              <a:gd name="T1" fmla="*/ 571 h 1094"/>
              <a:gd name="T2" fmla="*/ 920 w 1095"/>
              <a:gd name="T3" fmla="*/ 594 h 1094"/>
              <a:gd name="T4" fmla="*/ 860 w 1095"/>
              <a:gd name="T5" fmla="*/ 555 h 1094"/>
              <a:gd name="T6" fmla="*/ 860 w 1095"/>
              <a:gd name="T7" fmla="*/ 300 h 1094"/>
              <a:gd name="T8" fmla="*/ 860 w 1095"/>
              <a:gd name="T9" fmla="*/ 300 h 1094"/>
              <a:gd name="T10" fmla="*/ 860 w 1095"/>
              <a:gd name="T11" fmla="*/ 235 h 1094"/>
              <a:gd name="T12" fmla="*/ 795 w 1095"/>
              <a:gd name="T13" fmla="*/ 235 h 1094"/>
              <a:gd name="T14" fmla="*/ 795 w 1095"/>
              <a:gd name="T15" fmla="*/ 235 h 1094"/>
              <a:gd name="T16" fmla="*/ 540 w 1095"/>
              <a:gd name="T17" fmla="*/ 235 h 1094"/>
              <a:gd name="T18" fmla="*/ 501 w 1095"/>
              <a:gd name="T19" fmla="*/ 175 h 1094"/>
              <a:gd name="T20" fmla="*/ 501 w 1095"/>
              <a:gd name="T21" fmla="*/ 175 h 1094"/>
              <a:gd name="T22" fmla="*/ 524 w 1095"/>
              <a:gd name="T23" fmla="*/ 94 h 1094"/>
              <a:gd name="T24" fmla="*/ 524 w 1095"/>
              <a:gd name="T25" fmla="*/ 94 h 1094"/>
              <a:gd name="T26" fmla="*/ 524 w 1095"/>
              <a:gd name="T27" fmla="*/ 94 h 1094"/>
              <a:gd name="T28" fmla="*/ 524 w 1095"/>
              <a:gd name="T29" fmla="*/ 94 h 1094"/>
              <a:gd name="T30" fmla="*/ 511 w 1095"/>
              <a:gd name="T31" fmla="*/ 46 h 1094"/>
              <a:gd name="T32" fmla="*/ 508 w 1095"/>
              <a:gd name="T33" fmla="*/ 42 h 1094"/>
              <a:gd name="T34" fmla="*/ 430 w 1095"/>
              <a:gd name="T35" fmla="*/ 0 h 1094"/>
              <a:gd name="T36" fmla="*/ 352 w 1095"/>
              <a:gd name="T37" fmla="*/ 42 h 1094"/>
              <a:gd name="T38" fmla="*/ 350 w 1095"/>
              <a:gd name="T39" fmla="*/ 46 h 1094"/>
              <a:gd name="T40" fmla="*/ 336 w 1095"/>
              <a:gd name="T41" fmla="*/ 94 h 1094"/>
              <a:gd name="T42" fmla="*/ 336 w 1095"/>
              <a:gd name="T43" fmla="*/ 94 h 1094"/>
              <a:gd name="T44" fmla="*/ 336 w 1095"/>
              <a:gd name="T45" fmla="*/ 94 h 1094"/>
              <a:gd name="T46" fmla="*/ 336 w 1095"/>
              <a:gd name="T47" fmla="*/ 94 h 1094"/>
              <a:gd name="T48" fmla="*/ 360 w 1095"/>
              <a:gd name="T49" fmla="*/ 175 h 1094"/>
              <a:gd name="T50" fmla="*/ 360 w 1095"/>
              <a:gd name="T51" fmla="*/ 175 h 1094"/>
              <a:gd name="T52" fmla="*/ 321 w 1095"/>
              <a:gd name="T53" fmla="*/ 235 h 1094"/>
              <a:gd name="T54" fmla="*/ 66 w 1095"/>
              <a:gd name="T55" fmla="*/ 235 h 1094"/>
              <a:gd name="T56" fmla="*/ 65 w 1095"/>
              <a:gd name="T57" fmla="*/ 235 h 1094"/>
              <a:gd name="T58" fmla="*/ 0 w 1095"/>
              <a:gd name="T59" fmla="*/ 235 h 1094"/>
              <a:gd name="T60" fmla="*/ 0 w 1095"/>
              <a:gd name="T61" fmla="*/ 286 h 1094"/>
              <a:gd name="T62" fmla="*/ 2 w 1095"/>
              <a:gd name="T63" fmla="*/ 300 h 1094"/>
              <a:gd name="T64" fmla="*/ 2 w 1095"/>
              <a:gd name="T65" fmla="*/ 555 h 1094"/>
              <a:gd name="T66" fmla="*/ 62 w 1095"/>
              <a:gd name="T67" fmla="*/ 594 h 1094"/>
              <a:gd name="T68" fmla="*/ 142 w 1095"/>
              <a:gd name="T69" fmla="*/ 571 h 1094"/>
              <a:gd name="T70" fmla="*/ 236 w 1095"/>
              <a:gd name="T71" fmla="*/ 665 h 1094"/>
              <a:gd name="T72" fmla="*/ 142 w 1095"/>
              <a:gd name="T73" fmla="*/ 759 h 1094"/>
              <a:gd name="T74" fmla="*/ 62 w 1095"/>
              <a:gd name="T75" fmla="*/ 735 h 1094"/>
              <a:gd name="T76" fmla="*/ 2 w 1095"/>
              <a:gd name="T77" fmla="*/ 774 h 1094"/>
              <a:gd name="T78" fmla="*/ 2 w 1095"/>
              <a:gd name="T79" fmla="*/ 1029 h 1094"/>
              <a:gd name="T80" fmla="*/ 0 w 1095"/>
              <a:gd name="T81" fmla="*/ 1043 h 1094"/>
              <a:gd name="T82" fmla="*/ 0 w 1095"/>
              <a:gd name="T83" fmla="*/ 1094 h 1094"/>
              <a:gd name="T84" fmla="*/ 66 w 1095"/>
              <a:gd name="T85" fmla="*/ 1094 h 1094"/>
              <a:gd name="T86" fmla="*/ 321 w 1095"/>
              <a:gd name="T87" fmla="*/ 1094 h 1094"/>
              <a:gd name="T88" fmla="*/ 360 w 1095"/>
              <a:gd name="T89" fmla="*/ 1035 h 1094"/>
              <a:gd name="T90" fmla="*/ 336 w 1095"/>
              <a:gd name="T91" fmla="*/ 954 h 1094"/>
              <a:gd name="T92" fmla="*/ 430 w 1095"/>
              <a:gd name="T93" fmla="*/ 860 h 1094"/>
              <a:gd name="T94" fmla="*/ 524 w 1095"/>
              <a:gd name="T95" fmla="*/ 954 h 1094"/>
              <a:gd name="T96" fmla="*/ 501 w 1095"/>
              <a:gd name="T97" fmla="*/ 1035 h 1094"/>
              <a:gd name="T98" fmla="*/ 540 w 1095"/>
              <a:gd name="T99" fmla="*/ 1094 h 1094"/>
              <a:gd name="T100" fmla="*/ 795 w 1095"/>
              <a:gd name="T101" fmla="*/ 1094 h 1094"/>
              <a:gd name="T102" fmla="*/ 860 w 1095"/>
              <a:gd name="T103" fmla="*/ 1094 h 1094"/>
              <a:gd name="T104" fmla="*/ 860 w 1095"/>
              <a:gd name="T105" fmla="*/ 1029 h 1094"/>
              <a:gd name="T106" fmla="*/ 860 w 1095"/>
              <a:gd name="T107" fmla="*/ 774 h 1094"/>
              <a:gd name="T108" fmla="*/ 920 w 1095"/>
              <a:gd name="T109" fmla="*/ 735 h 1094"/>
              <a:gd name="T110" fmla="*/ 1000 w 1095"/>
              <a:gd name="T111" fmla="*/ 759 h 1094"/>
              <a:gd name="T112" fmla="*/ 1095 w 1095"/>
              <a:gd name="T113" fmla="*/ 665 h 1094"/>
              <a:gd name="T114" fmla="*/ 1000 w 1095"/>
              <a:gd name="T115" fmla="*/ 571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5" h="1094">
                <a:moveTo>
                  <a:pt x="1000" y="571"/>
                </a:moveTo>
                <a:cubicBezTo>
                  <a:pt x="974" y="571"/>
                  <a:pt x="920" y="594"/>
                  <a:pt x="920" y="594"/>
                </a:cubicBezTo>
                <a:cubicBezTo>
                  <a:pt x="887" y="609"/>
                  <a:pt x="860" y="591"/>
                  <a:pt x="860" y="555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300"/>
                  <a:pt x="860" y="300"/>
                  <a:pt x="860" y="300"/>
                </a:cubicBezTo>
                <a:cubicBezTo>
                  <a:pt x="860" y="235"/>
                  <a:pt x="860" y="235"/>
                  <a:pt x="860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795" y="235"/>
                  <a:pt x="795" y="235"/>
                  <a:pt x="795" y="235"/>
                </a:cubicBezTo>
                <a:cubicBezTo>
                  <a:pt x="540" y="235"/>
                  <a:pt x="540" y="235"/>
                  <a:pt x="540" y="235"/>
                </a:cubicBezTo>
                <a:cubicBezTo>
                  <a:pt x="504" y="235"/>
                  <a:pt x="486" y="208"/>
                  <a:pt x="501" y="175"/>
                </a:cubicBezTo>
                <a:cubicBezTo>
                  <a:pt x="501" y="175"/>
                  <a:pt x="501" y="175"/>
                  <a:pt x="501" y="175"/>
                </a:cubicBezTo>
                <a:cubicBezTo>
                  <a:pt x="503" y="171"/>
                  <a:pt x="524" y="120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4" y="77"/>
                  <a:pt x="519" y="60"/>
                  <a:pt x="511" y="46"/>
                </a:cubicBezTo>
                <a:cubicBezTo>
                  <a:pt x="510" y="44"/>
                  <a:pt x="509" y="43"/>
                  <a:pt x="508" y="42"/>
                </a:cubicBezTo>
                <a:cubicBezTo>
                  <a:pt x="491" y="17"/>
                  <a:pt x="463" y="0"/>
                  <a:pt x="430" y="0"/>
                </a:cubicBezTo>
                <a:cubicBezTo>
                  <a:pt x="398" y="0"/>
                  <a:pt x="369" y="17"/>
                  <a:pt x="352" y="42"/>
                </a:cubicBezTo>
                <a:cubicBezTo>
                  <a:pt x="351" y="43"/>
                  <a:pt x="351" y="44"/>
                  <a:pt x="350" y="46"/>
                </a:cubicBezTo>
                <a:cubicBezTo>
                  <a:pt x="341" y="60"/>
                  <a:pt x="336" y="77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94"/>
                  <a:pt x="336" y="94"/>
                  <a:pt x="336" y="94"/>
                </a:cubicBezTo>
                <a:cubicBezTo>
                  <a:pt x="336" y="120"/>
                  <a:pt x="358" y="171"/>
                  <a:pt x="360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74" y="208"/>
                  <a:pt x="357" y="235"/>
                  <a:pt x="321" y="235"/>
                </a:cubicBezTo>
                <a:cubicBezTo>
                  <a:pt x="66" y="235"/>
                  <a:pt x="66" y="235"/>
                  <a:pt x="66" y="235"/>
                </a:cubicBezTo>
                <a:cubicBezTo>
                  <a:pt x="66" y="235"/>
                  <a:pt x="66" y="235"/>
                  <a:pt x="65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86"/>
                  <a:pt x="0" y="286"/>
                  <a:pt x="0" y="286"/>
                </a:cubicBezTo>
                <a:cubicBezTo>
                  <a:pt x="1" y="291"/>
                  <a:pt x="2" y="295"/>
                  <a:pt x="2" y="300"/>
                </a:cubicBezTo>
                <a:cubicBezTo>
                  <a:pt x="2" y="555"/>
                  <a:pt x="2" y="555"/>
                  <a:pt x="2" y="555"/>
                </a:cubicBezTo>
                <a:cubicBezTo>
                  <a:pt x="2" y="591"/>
                  <a:pt x="29" y="609"/>
                  <a:pt x="62" y="594"/>
                </a:cubicBezTo>
                <a:cubicBezTo>
                  <a:pt x="62" y="594"/>
                  <a:pt x="115" y="571"/>
                  <a:pt x="142" y="571"/>
                </a:cubicBezTo>
                <a:cubicBezTo>
                  <a:pt x="194" y="571"/>
                  <a:pt x="236" y="613"/>
                  <a:pt x="236" y="665"/>
                </a:cubicBezTo>
                <a:cubicBezTo>
                  <a:pt x="236" y="717"/>
                  <a:pt x="194" y="759"/>
                  <a:pt x="142" y="759"/>
                </a:cubicBezTo>
                <a:cubicBezTo>
                  <a:pt x="115" y="759"/>
                  <a:pt x="62" y="735"/>
                  <a:pt x="62" y="735"/>
                </a:cubicBezTo>
                <a:cubicBezTo>
                  <a:pt x="29" y="721"/>
                  <a:pt x="2" y="738"/>
                  <a:pt x="2" y="774"/>
                </a:cubicBezTo>
                <a:cubicBezTo>
                  <a:pt x="2" y="1029"/>
                  <a:pt x="2" y="1029"/>
                  <a:pt x="2" y="1029"/>
                </a:cubicBezTo>
                <a:cubicBezTo>
                  <a:pt x="2" y="1034"/>
                  <a:pt x="1" y="1039"/>
                  <a:pt x="0" y="1043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66" y="1094"/>
                  <a:pt x="66" y="1094"/>
                  <a:pt x="66" y="1094"/>
                </a:cubicBezTo>
                <a:cubicBezTo>
                  <a:pt x="321" y="1094"/>
                  <a:pt x="321" y="1094"/>
                  <a:pt x="321" y="1094"/>
                </a:cubicBezTo>
                <a:cubicBezTo>
                  <a:pt x="357" y="1094"/>
                  <a:pt x="374" y="1068"/>
                  <a:pt x="360" y="1035"/>
                </a:cubicBezTo>
                <a:cubicBezTo>
                  <a:pt x="360" y="1035"/>
                  <a:pt x="336" y="981"/>
                  <a:pt x="336" y="954"/>
                </a:cubicBezTo>
                <a:cubicBezTo>
                  <a:pt x="336" y="902"/>
                  <a:pt x="378" y="860"/>
                  <a:pt x="430" y="860"/>
                </a:cubicBezTo>
                <a:cubicBezTo>
                  <a:pt x="482" y="860"/>
                  <a:pt x="524" y="902"/>
                  <a:pt x="524" y="954"/>
                </a:cubicBezTo>
                <a:cubicBezTo>
                  <a:pt x="524" y="981"/>
                  <a:pt x="501" y="1035"/>
                  <a:pt x="501" y="1035"/>
                </a:cubicBezTo>
                <a:cubicBezTo>
                  <a:pt x="486" y="1068"/>
                  <a:pt x="504" y="1094"/>
                  <a:pt x="540" y="1094"/>
                </a:cubicBezTo>
                <a:cubicBezTo>
                  <a:pt x="795" y="1094"/>
                  <a:pt x="795" y="1094"/>
                  <a:pt x="795" y="1094"/>
                </a:cubicBezTo>
                <a:cubicBezTo>
                  <a:pt x="860" y="1094"/>
                  <a:pt x="860" y="1094"/>
                  <a:pt x="860" y="1094"/>
                </a:cubicBezTo>
                <a:cubicBezTo>
                  <a:pt x="860" y="1029"/>
                  <a:pt x="860" y="1029"/>
                  <a:pt x="860" y="1029"/>
                </a:cubicBezTo>
                <a:cubicBezTo>
                  <a:pt x="860" y="774"/>
                  <a:pt x="860" y="774"/>
                  <a:pt x="860" y="774"/>
                </a:cubicBezTo>
                <a:cubicBezTo>
                  <a:pt x="860" y="738"/>
                  <a:pt x="887" y="721"/>
                  <a:pt x="920" y="735"/>
                </a:cubicBezTo>
                <a:cubicBezTo>
                  <a:pt x="920" y="735"/>
                  <a:pt x="974" y="759"/>
                  <a:pt x="1000" y="759"/>
                </a:cubicBezTo>
                <a:cubicBezTo>
                  <a:pt x="1052" y="759"/>
                  <a:pt x="1095" y="717"/>
                  <a:pt x="1095" y="665"/>
                </a:cubicBezTo>
                <a:cubicBezTo>
                  <a:pt x="1095" y="613"/>
                  <a:pt x="1052" y="571"/>
                  <a:pt x="1000" y="571"/>
                </a:cubicBezTo>
                <a:close/>
              </a:path>
            </a:pathLst>
          </a:custGeom>
          <a:solidFill>
            <a:schemeClr val="accent2"/>
          </a:solidFill>
          <a:ln w="3175">
            <a:solidFill>
              <a:schemeClr val="accent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pic>
        <p:nvPicPr>
          <p:cNvPr id="4" name="Graphic 3" descr="Chat">
            <a:extLst>
              <a:ext uri="{FF2B5EF4-FFF2-40B4-BE49-F238E27FC236}">
                <a16:creationId xmlns:a16="http://schemas.microsoft.com/office/drawing/2014/main" xmlns="" id="{782D1FE5-227C-42C9-8827-2495CB7C0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95246" y="2150226"/>
            <a:ext cx="888045" cy="888045"/>
          </a:xfrm>
          <a:prstGeom prst="rect">
            <a:avLst/>
          </a:prstGeom>
        </p:spPr>
      </p:pic>
      <p:pic>
        <p:nvPicPr>
          <p:cNvPr id="6" name="Graphic 5" descr="Link">
            <a:extLst>
              <a:ext uri="{FF2B5EF4-FFF2-40B4-BE49-F238E27FC236}">
                <a16:creationId xmlns:a16="http://schemas.microsoft.com/office/drawing/2014/main" xmlns="" id="{2F3BE871-0AAB-46C2-AC36-BF413B86A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61822" y="2418605"/>
            <a:ext cx="888045" cy="888045"/>
          </a:xfrm>
          <a:prstGeom prst="rect">
            <a:avLst/>
          </a:prstGeom>
        </p:spPr>
      </p:pic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xmlns="" id="{2AFB3F8F-3F00-4FFA-BD3C-8FBD71362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28427" y="3817920"/>
            <a:ext cx="888045" cy="888045"/>
          </a:xfrm>
          <a:prstGeom prst="rect">
            <a:avLst/>
          </a:prstGeom>
        </p:spPr>
      </p:pic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xmlns="" id="{EB1064EA-01BB-4B06-84A7-C437471C1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03486" y="3602701"/>
            <a:ext cx="888045" cy="888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7404C-C05A-4E06-B4E3-28322DC6FEA4}"/>
              </a:ext>
            </a:extLst>
          </p:cNvPr>
          <p:cNvSpPr txBox="1"/>
          <p:nvPr/>
        </p:nvSpPr>
        <p:spPr>
          <a:xfrm>
            <a:off x="1603332" y="5393533"/>
            <a:ext cx="10183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pilot project is based on a shared vision to use data to ascertain effectiveness of Therapeutic Foster Care while  impacting the efficiency of referral submission and placement response.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4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B61665E-280E-431A-A76B-09A02FEF1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Tackling complex factors within the TFC service array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274E4E8-B02C-427D-8111-69118966D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9585"/>
          </a:xfrm>
        </p:spPr>
        <p:txBody>
          <a:bodyPr>
            <a:normAutofit fontScale="90000"/>
          </a:bodyPr>
          <a:lstStyle/>
          <a:p>
            <a:r>
              <a:rPr lang="en-US" dirty="0"/>
              <a:t>TFC- Can we collect and analyze outcomes?</a:t>
            </a:r>
          </a:p>
        </p:txBody>
      </p:sp>
      <p:sp>
        <p:nvSpPr>
          <p:cNvPr id="48" name="Oval 47"/>
          <p:cNvSpPr/>
          <p:nvPr/>
        </p:nvSpPr>
        <p:spPr>
          <a:xfrm rot="358981">
            <a:off x="876301" y="4090780"/>
            <a:ext cx="2236945" cy="437925"/>
          </a:xfrm>
          <a:prstGeom prst="ellipse">
            <a:avLst/>
          </a:prstGeom>
          <a:gradFill flip="none" rotWithShape="1">
            <a:gsLst>
              <a:gs pos="41000">
                <a:srgbClr val="EAEDF2"/>
              </a:gs>
              <a:gs pos="0">
                <a:srgbClr val="EAEDF2"/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Oval 48"/>
          <p:cNvSpPr/>
          <p:nvPr/>
        </p:nvSpPr>
        <p:spPr>
          <a:xfrm rot="20972402">
            <a:off x="1963916" y="1967852"/>
            <a:ext cx="1721218" cy="26013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0" name="Group 49"/>
          <p:cNvGrpSpPr/>
          <p:nvPr/>
        </p:nvGrpSpPr>
        <p:grpSpPr>
          <a:xfrm>
            <a:off x="761516" y="2265180"/>
            <a:ext cx="1801407" cy="2505926"/>
            <a:chOff x="3959226" y="1979612"/>
            <a:chExt cx="2207058" cy="3070225"/>
          </a:xfrm>
        </p:grpSpPr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959226" y="1979612"/>
              <a:ext cx="1282700" cy="3070225"/>
            </a:xfrm>
            <a:custGeom>
              <a:avLst/>
              <a:gdLst>
                <a:gd name="T0" fmla="*/ 2967 w 3234"/>
                <a:gd name="T1" fmla="*/ 7672 h 7734"/>
                <a:gd name="T2" fmla="*/ 2704 w 3234"/>
                <a:gd name="T3" fmla="*/ 7573 h 7734"/>
                <a:gd name="T4" fmla="*/ 2387 w 3234"/>
                <a:gd name="T5" fmla="*/ 7401 h 7734"/>
                <a:gd name="T6" fmla="*/ 2008 w 3234"/>
                <a:gd name="T7" fmla="*/ 7110 h 7734"/>
                <a:gd name="T8" fmla="*/ 1704 w 3234"/>
                <a:gd name="T9" fmla="*/ 6803 h 7734"/>
                <a:gd name="T10" fmla="*/ 1474 w 3234"/>
                <a:gd name="T11" fmla="*/ 6514 h 7734"/>
                <a:gd name="T12" fmla="*/ 1258 w 3234"/>
                <a:gd name="T13" fmla="*/ 6193 h 7734"/>
                <a:gd name="T14" fmla="*/ 1060 w 3234"/>
                <a:gd name="T15" fmla="*/ 5834 h 7734"/>
                <a:gd name="T16" fmla="*/ 890 w 3234"/>
                <a:gd name="T17" fmla="*/ 5460 h 7734"/>
                <a:gd name="T18" fmla="*/ 740 w 3234"/>
                <a:gd name="T19" fmla="*/ 5052 h 7734"/>
                <a:gd name="T20" fmla="*/ 618 w 3234"/>
                <a:gd name="T21" fmla="*/ 4623 h 7734"/>
                <a:gd name="T22" fmla="*/ 539 w 3234"/>
                <a:gd name="T23" fmla="*/ 4243 h 7734"/>
                <a:gd name="T24" fmla="*/ 478 w 3234"/>
                <a:gd name="T25" fmla="*/ 3806 h 7734"/>
                <a:gd name="T26" fmla="*/ 448 w 3234"/>
                <a:gd name="T27" fmla="*/ 3349 h 7734"/>
                <a:gd name="T28" fmla="*/ 460 w 3234"/>
                <a:gd name="T29" fmla="*/ 2785 h 7734"/>
                <a:gd name="T30" fmla="*/ 819 w 3234"/>
                <a:gd name="T31" fmla="*/ 1260 h 7734"/>
                <a:gd name="T32" fmla="*/ 1440 w 3234"/>
                <a:gd name="T33" fmla="*/ 339 h 7734"/>
                <a:gd name="T34" fmla="*/ 1895 w 3234"/>
                <a:gd name="T35" fmla="*/ 0 h 7734"/>
                <a:gd name="T36" fmla="*/ 781 w 3234"/>
                <a:gd name="T37" fmla="*/ 814 h 7734"/>
                <a:gd name="T38" fmla="*/ 192 w 3234"/>
                <a:gd name="T39" fmla="*/ 1974 h 7734"/>
                <a:gd name="T40" fmla="*/ 4 w 3234"/>
                <a:gd name="T41" fmla="*/ 3191 h 7734"/>
                <a:gd name="T42" fmla="*/ 4 w 3234"/>
                <a:gd name="T43" fmla="*/ 3523 h 7734"/>
                <a:gd name="T44" fmla="*/ 23 w 3234"/>
                <a:gd name="T45" fmla="*/ 3845 h 7734"/>
                <a:gd name="T46" fmla="*/ 66 w 3234"/>
                <a:gd name="T47" fmla="*/ 4203 h 7734"/>
                <a:gd name="T48" fmla="*/ 135 w 3234"/>
                <a:gd name="T49" fmla="*/ 4562 h 7734"/>
                <a:gd name="T50" fmla="*/ 166 w 3234"/>
                <a:gd name="T51" fmla="*/ 4696 h 7734"/>
                <a:gd name="T52" fmla="*/ 224 w 3234"/>
                <a:gd name="T53" fmla="*/ 4910 h 7734"/>
                <a:gd name="T54" fmla="*/ 285 w 3234"/>
                <a:gd name="T55" fmla="*/ 5105 h 7734"/>
                <a:gd name="T56" fmla="*/ 349 w 3234"/>
                <a:gd name="T57" fmla="*/ 5285 h 7734"/>
                <a:gd name="T58" fmla="*/ 420 w 3234"/>
                <a:gd name="T59" fmla="*/ 5467 h 7734"/>
                <a:gd name="T60" fmla="*/ 503 w 3234"/>
                <a:gd name="T61" fmla="*/ 5655 h 7734"/>
                <a:gd name="T62" fmla="*/ 588 w 3234"/>
                <a:gd name="T63" fmla="*/ 5828 h 7734"/>
                <a:gd name="T64" fmla="*/ 674 w 3234"/>
                <a:gd name="T65" fmla="*/ 5988 h 7734"/>
                <a:gd name="T66" fmla="*/ 734 w 3234"/>
                <a:gd name="T67" fmla="*/ 6092 h 7734"/>
                <a:gd name="T68" fmla="*/ 792 w 3234"/>
                <a:gd name="T69" fmla="*/ 6187 h 7734"/>
                <a:gd name="T70" fmla="*/ 885 w 3234"/>
                <a:gd name="T71" fmla="*/ 6330 h 7734"/>
                <a:gd name="T72" fmla="*/ 969 w 3234"/>
                <a:gd name="T73" fmla="*/ 6448 h 7734"/>
                <a:gd name="T74" fmla="*/ 1043 w 3234"/>
                <a:gd name="T75" fmla="*/ 6545 h 7734"/>
                <a:gd name="T76" fmla="*/ 1113 w 3234"/>
                <a:gd name="T77" fmla="*/ 6632 h 7734"/>
                <a:gd name="T78" fmla="*/ 1212 w 3234"/>
                <a:gd name="T79" fmla="*/ 6746 h 7734"/>
                <a:gd name="T80" fmla="*/ 1283 w 3234"/>
                <a:gd name="T81" fmla="*/ 6824 h 7734"/>
                <a:gd name="T82" fmla="*/ 1360 w 3234"/>
                <a:gd name="T83" fmla="*/ 6903 h 7734"/>
                <a:gd name="T84" fmla="*/ 1461 w 3234"/>
                <a:gd name="T85" fmla="*/ 6998 h 7734"/>
                <a:gd name="T86" fmla="*/ 1566 w 3234"/>
                <a:gd name="T87" fmla="*/ 7090 h 7734"/>
                <a:gd name="T88" fmla="*/ 1632 w 3234"/>
                <a:gd name="T89" fmla="*/ 7143 h 7734"/>
                <a:gd name="T90" fmla="*/ 1713 w 3234"/>
                <a:gd name="T91" fmla="*/ 7206 h 7734"/>
                <a:gd name="T92" fmla="*/ 1834 w 3234"/>
                <a:gd name="T93" fmla="*/ 7290 h 7734"/>
                <a:gd name="T94" fmla="*/ 1929 w 3234"/>
                <a:gd name="T95" fmla="*/ 7350 h 7734"/>
                <a:gd name="T96" fmla="*/ 2041 w 3234"/>
                <a:gd name="T97" fmla="*/ 7415 h 7734"/>
                <a:gd name="T98" fmla="*/ 2119 w 3234"/>
                <a:gd name="T99" fmla="*/ 7455 h 7734"/>
                <a:gd name="T100" fmla="*/ 2225 w 3234"/>
                <a:gd name="T101" fmla="*/ 7503 h 7734"/>
                <a:gd name="T102" fmla="*/ 2343 w 3234"/>
                <a:gd name="T103" fmla="*/ 7551 h 7734"/>
                <a:gd name="T104" fmla="*/ 2468 w 3234"/>
                <a:gd name="T105" fmla="*/ 7594 h 7734"/>
                <a:gd name="T106" fmla="*/ 2565 w 3234"/>
                <a:gd name="T107" fmla="*/ 7620 h 7734"/>
                <a:gd name="T108" fmla="*/ 2718 w 3234"/>
                <a:gd name="T109" fmla="*/ 7652 h 7734"/>
                <a:gd name="T110" fmla="*/ 2745 w 3234"/>
                <a:gd name="T111" fmla="*/ 7657 h 7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34" h="7734">
                  <a:moveTo>
                    <a:pt x="3234" y="7734"/>
                  </a:moveTo>
                  <a:lnTo>
                    <a:pt x="3168" y="7722"/>
                  </a:lnTo>
                  <a:lnTo>
                    <a:pt x="3102" y="7708"/>
                  </a:lnTo>
                  <a:lnTo>
                    <a:pt x="3099" y="7708"/>
                  </a:lnTo>
                  <a:lnTo>
                    <a:pt x="3037" y="7692"/>
                  </a:lnTo>
                  <a:lnTo>
                    <a:pt x="2973" y="7674"/>
                  </a:lnTo>
                  <a:lnTo>
                    <a:pt x="2971" y="7673"/>
                  </a:lnTo>
                  <a:lnTo>
                    <a:pt x="2967" y="7672"/>
                  </a:lnTo>
                  <a:lnTo>
                    <a:pt x="2905" y="7652"/>
                  </a:lnTo>
                  <a:lnTo>
                    <a:pt x="2844" y="7630"/>
                  </a:lnTo>
                  <a:lnTo>
                    <a:pt x="2838" y="7629"/>
                  </a:lnTo>
                  <a:lnTo>
                    <a:pt x="2833" y="7626"/>
                  </a:lnTo>
                  <a:lnTo>
                    <a:pt x="2774" y="7603"/>
                  </a:lnTo>
                  <a:lnTo>
                    <a:pt x="2713" y="7577"/>
                  </a:lnTo>
                  <a:lnTo>
                    <a:pt x="2709" y="7574"/>
                  </a:lnTo>
                  <a:lnTo>
                    <a:pt x="2704" y="7573"/>
                  </a:lnTo>
                  <a:lnTo>
                    <a:pt x="2643" y="7545"/>
                  </a:lnTo>
                  <a:lnTo>
                    <a:pt x="2583" y="7513"/>
                  </a:lnTo>
                  <a:lnTo>
                    <a:pt x="2579" y="7512"/>
                  </a:lnTo>
                  <a:lnTo>
                    <a:pt x="2575" y="7510"/>
                  </a:lnTo>
                  <a:lnTo>
                    <a:pt x="2513" y="7477"/>
                  </a:lnTo>
                  <a:lnTo>
                    <a:pt x="2452" y="7441"/>
                  </a:lnTo>
                  <a:lnTo>
                    <a:pt x="2448" y="7438"/>
                  </a:lnTo>
                  <a:lnTo>
                    <a:pt x="2387" y="7401"/>
                  </a:lnTo>
                  <a:lnTo>
                    <a:pt x="2326" y="7360"/>
                  </a:lnTo>
                  <a:lnTo>
                    <a:pt x="2321" y="7357"/>
                  </a:lnTo>
                  <a:lnTo>
                    <a:pt x="2260" y="7314"/>
                  </a:lnTo>
                  <a:lnTo>
                    <a:pt x="2199" y="7268"/>
                  </a:lnTo>
                  <a:lnTo>
                    <a:pt x="2135" y="7219"/>
                  </a:lnTo>
                  <a:lnTo>
                    <a:pt x="2071" y="7166"/>
                  </a:lnTo>
                  <a:lnTo>
                    <a:pt x="2070" y="7163"/>
                  </a:lnTo>
                  <a:lnTo>
                    <a:pt x="2008" y="7110"/>
                  </a:lnTo>
                  <a:lnTo>
                    <a:pt x="1947" y="7055"/>
                  </a:lnTo>
                  <a:lnTo>
                    <a:pt x="1942" y="7049"/>
                  </a:lnTo>
                  <a:lnTo>
                    <a:pt x="1882" y="6992"/>
                  </a:lnTo>
                  <a:lnTo>
                    <a:pt x="1825" y="6934"/>
                  </a:lnTo>
                  <a:lnTo>
                    <a:pt x="1821" y="6930"/>
                  </a:lnTo>
                  <a:lnTo>
                    <a:pt x="1817" y="6926"/>
                  </a:lnTo>
                  <a:lnTo>
                    <a:pt x="1760" y="6865"/>
                  </a:lnTo>
                  <a:lnTo>
                    <a:pt x="1704" y="6803"/>
                  </a:lnTo>
                  <a:lnTo>
                    <a:pt x="1700" y="6799"/>
                  </a:lnTo>
                  <a:lnTo>
                    <a:pt x="1697" y="6794"/>
                  </a:lnTo>
                  <a:lnTo>
                    <a:pt x="1642" y="6731"/>
                  </a:lnTo>
                  <a:lnTo>
                    <a:pt x="1589" y="6664"/>
                  </a:lnTo>
                  <a:lnTo>
                    <a:pt x="1584" y="6659"/>
                  </a:lnTo>
                  <a:lnTo>
                    <a:pt x="1579" y="6653"/>
                  </a:lnTo>
                  <a:lnTo>
                    <a:pt x="1525" y="6585"/>
                  </a:lnTo>
                  <a:lnTo>
                    <a:pt x="1474" y="6514"/>
                  </a:lnTo>
                  <a:lnTo>
                    <a:pt x="1471" y="6512"/>
                  </a:lnTo>
                  <a:lnTo>
                    <a:pt x="1468" y="6508"/>
                  </a:lnTo>
                  <a:lnTo>
                    <a:pt x="1415" y="6435"/>
                  </a:lnTo>
                  <a:lnTo>
                    <a:pt x="1365" y="6360"/>
                  </a:lnTo>
                  <a:lnTo>
                    <a:pt x="1361" y="6353"/>
                  </a:lnTo>
                  <a:lnTo>
                    <a:pt x="1310" y="6276"/>
                  </a:lnTo>
                  <a:lnTo>
                    <a:pt x="1261" y="6197"/>
                  </a:lnTo>
                  <a:lnTo>
                    <a:pt x="1258" y="6193"/>
                  </a:lnTo>
                  <a:lnTo>
                    <a:pt x="1256" y="6189"/>
                  </a:lnTo>
                  <a:lnTo>
                    <a:pt x="1207" y="6106"/>
                  </a:lnTo>
                  <a:lnTo>
                    <a:pt x="1160" y="6023"/>
                  </a:lnTo>
                  <a:lnTo>
                    <a:pt x="1156" y="6016"/>
                  </a:lnTo>
                  <a:lnTo>
                    <a:pt x="1153" y="6011"/>
                  </a:lnTo>
                  <a:lnTo>
                    <a:pt x="1107" y="5926"/>
                  </a:lnTo>
                  <a:lnTo>
                    <a:pt x="1063" y="5839"/>
                  </a:lnTo>
                  <a:lnTo>
                    <a:pt x="1060" y="5834"/>
                  </a:lnTo>
                  <a:lnTo>
                    <a:pt x="1058" y="5828"/>
                  </a:lnTo>
                  <a:lnTo>
                    <a:pt x="1015" y="5742"/>
                  </a:lnTo>
                  <a:lnTo>
                    <a:pt x="973" y="5651"/>
                  </a:lnTo>
                  <a:lnTo>
                    <a:pt x="969" y="5646"/>
                  </a:lnTo>
                  <a:lnTo>
                    <a:pt x="967" y="5639"/>
                  </a:lnTo>
                  <a:lnTo>
                    <a:pt x="967" y="5638"/>
                  </a:lnTo>
                  <a:lnTo>
                    <a:pt x="928" y="5550"/>
                  </a:lnTo>
                  <a:lnTo>
                    <a:pt x="890" y="5460"/>
                  </a:lnTo>
                  <a:lnTo>
                    <a:pt x="885" y="5449"/>
                  </a:lnTo>
                  <a:lnTo>
                    <a:pt x="880" y="5437"/>
                  </a:lnTo>
                  <a:lnTo>
                    <a:pt x="844" y="5346"/>
                  </a:lnTo>
                  <a:lnTo>
                    <a:pt x="810" y="5253"/>
                  </a:lnTo>
                  <a:lnTo>
                    <a:pt x="806" y="5243"/>
                  </a:lnTo>
                  <a:lnTo>
                    <a:pt x="802" y="5231"/>
                  </a:lnTo>
                  <a:lnTo>
                    <a:pt x="770" y="5143"/>
                  </a:lnTo>
                  <a:lnTo>
                    <a:pt x="740" y="5052"/>
                  </a:lnTo>
                  <a:lnTo>
                    <a:pt x="736" y="5039"/>
                  </a:lnTo>
                  <a:lnTo>
                    <a:pt x="732" y="5026"/>
                  </a:lnTo>
                  <a:lnTo>
                    <a:pt x="704" y="4935"/>
                  </a:lnTo>
                  <a:lnTo>
                    <a:pt x="678" y="4845"/>
                  </a:lnTo>
                  <a:lnTo>
                    <a:pt x="673" y="4827"/>
                  </a:lnTo>
                  <a:lnTo>
                    <a:pt x="666" y="4807"/>
                  </a:lnTo>
                  <a:lnTo>
                    <a:pt x="642" y="4716"/>
                  </a:lnTo>
                  <a:lnTo>
                    <a:pt x="618" y="4623"/>
                  </a:lnTo>
                  <a:lnTo>
                    <a:pt x="614" y="4606"/>
                  </a:lnTo>
                  <a:lnTo>
                    <a:pt x="610" y="4591"/>
                  </a:lnTo>
                  <a:lnTo>
                    <a:pt x="596" y="4526"/>
                  </a:lnTo>
                  <a:lnTo>
                    <a:pt x="582" y="4461"/>
                  </a:lnTo>
                  <a:lnTo>
                    <a:pt x="570" y="4408"/>
                  </a:lnTo>
                  <a:lnTo>
                    <a:pt x="560" y="4353"/>
                  </a:lnTo>
                  <a:lnTo>
                    <a:pt x="549" y="4299"/>
                  </a:lnTo>
                  <a:lnTo>
                    <a:pt x="539" y="4243"/>
                  </a:lnTo>
                  <a:lnTo>
                    <a:pt x="530" y="4188"/>
                  </a:lnTo>
                  <a:lnTo>
                    <a:pt x="520" y="4132"/>
                  </a:lnTo>
                  <a:lnTo>
                    <a:pt x="512" y="4079"/>
                  </a:lnTo>
                  <a:lnTo>
                    <a:pt x="505" y="4027"/>
                  </a:lnTo>
                  <a:lnTo>
                    <a:pt x="496" y="3967"/>
                  </a:lnTo>
                  <a:lnTo>
                    <a:pt x="489" y="3908"/>
                  </a:lnTo>
                  <a:lnTo>
                    <a:pt x="483" y="3857"/>
                  </a:lnTo>
                  <a:lnTo>
                    <a:pt x="478" y="3806"/>
                  </a:lnTo>
                  <a:lnTo>
                    <a:pt x="472" y="3746"/>
                  </a:lnTo>
                  <a:lnTo>
                    <a:pt x="467" y="3683"/>
                  </a:lnTo>
                  <a:lnTo>
                    <a:pt x="463" y="3633"/>
                  </a:lnTo>
                  <a:lnTo>
                    <a:pt x="459" y="3581"/>
                  </a:lnTo>
                  <a:lnTo>
                    <a:pt x="455" y="3520"/>
                  </a:lnTo>
                  <a:lnTo>
                    <a:pt x="452" y="3459"/>
                  </a:lnTo>
                  <a:lnTo>
                    <a:pt x="450" y="3403"/>
                  </a:lnTo>
                  <a:lnTo>
                    <a:pt x="448" y="3349"/>
                  </a:lnTo>
                  <a:lnTo>
                    <a:pt x="447" y="3292"/>
                  </a:lnTo>
                  <a:lnTo>
                    <a:pt x="446" y="3235"/>
                  </a:lnTo>
                  <a:lnTo>
                    <a:pt x="446" y="3165"/>
                  </a:lnTo>
                  <a:lnTo>
                    <a:pt x="447" y="3096"/>
                  </a:lnTo>
                  <a:lnTo>
                    <a:pt x="448" y="3053"/>
                  </a:lnTo>
                  <a:lnTo>
                    <a:pt x="448" y="3011"/>
                  </a:lnTo>
                  <a:lnTo>
                    <a:pt x="452" y="2898"/>
                  </a:lnTo>
                  <a:lnTo>
                    <a:pt x="460" y="2785"/>
                  </a:lnTo>
                  <a:lnTo>
                    <a:pt x="470" y="2652"/>
                  </a:lnTo>
                  <a:lnTo>
                    <a:pt x="503" y="2391"/>
                  </a:lnTo>
                  <a:lnTo>
                    <a:pt x="546" y="2141"/>
                  </a:lnTo>
                  <a:lnTo>
                    <a:pt x="600" y="1901"/>
                  </a:lnTo>
                  <a:lnTo>
                    <a:pt x="631" y="1786"/>
                  </a:lnTo>
                  <a:lnTo>
                    <a:pt x="664" y="1674"/>
                  </a:lnTo>
                  <a:lnTo>
                    <a:pt x="736" y="1462"/>
                  </a:lnTo>
                  <a:lnTo>
                    <a:pt x="819" y="1260"/>
                  </a:lnTo>
                  <a:lnTo>
                    <a:pt x="909" y="1070"/>
                  </a:lnTo>
                  <a:lnTo>
                    <a:pt x="958" y="980"/>
                  </a:lnTo>
                  <a:lnTo>
                    <a:pt x="1006" y="894"/>
                  </a:lnTo>
                  <a:lnTo>
                    <a:pt x="1109" y="733"/>
                  </a:lnTo>
                  <a:lnTo>
                    <a:pt x="1218" y="586"/>
                  </a:lnTo>
                  <a:lnTo>
                    <a:pt x="1334" y="448"/>
                  </a:lnTo>
                  <a:lnTo>
                    <a:pt x="1393" y="386"/>
                  </a:lnTo>
                  <a:lnTo>
                    <a:pt x="1440" y="339"/>
                  </a:lnTo>
                  <a:lnTo>
                    <a:pt x="1536" y="253"/>
                  </a:lnTo>
                  <a:lnTo>
                    <a:pt x="1584" y="212"/>
                  </a:lnTo>
                  <a:lnTo>
                    <a:pt x="1673" y="141"/>
                  </a:lnTo>
                  <a:lnTo>
                    <a:pt x="1764" y="79"/>
                  </a:lnTo>
                  <a:lnTo>
                    <a:pt x="1829" y="37"/>
                  </a:lnTo>
                  <a:lnTo>
                    <a:pt x="1895" y="0"/>
                  </a:lnTo>
                  <a:lnTo>
                    <a:pt x="1895" y="0"/>
                  </a:lnTo>
                  <a:lnTo>
                    <a:pt x="1895" y="0"/>
                  </a:lnTo>
                  <a:lnTo>
                    <a:pt x="1461" y="237"/>
                  </a:lnTo>
                  <a:lnTo>
                    <a:pt x="1395" y="275"/>
                  </a:lnTo>
                  <a:lnTo>
                    <a:pt x="1265" y="359"/>
                  </a:lnTo>
                  <a:lnTo>
                    <a:pt x="1138" y="453"/>
                  </a:lnTo>
                  <a:lnTo>
                    <a:pt x="1016" y="561"/>
                  </a:lnTo>
                  <a:lnTo>
                    <a:pt x="958" y="618"/>
                  </a:lnTo>
                  <a:lnTo>
                    <a:pt x="898" y="680"/>
                  </a:lnTo>
                  <a:lnTo>
                    <a:pt x="781" y="814"/>
                  </a:lnTo>
                  <a:lnTo>
                    <a:pt x="673" y="959"/>
                  </a:lnTo>
                  <a:lnTo>
                    <a:pt x="569" y="1114"/>
                  </a:lnTo>
                  <a:lnTo>
                    <a:pt x="521" y="1197"/>
                  </a:lnTo>
                  <a:lnTo>
                    <a:pt x="472" y="1284"/>
                  </a:lnTo>
                  <a:lnTo>
                    <a:pt x="381" y="1468"/>
                  </a:lnTo>
                  <a:lnTo>
                    <a:pt x="298" y="1663"/>
                  </a:lnTo>
                  <a:lnTo>
                    <a:pt x="225" y="1867"/>
                  </a:lnTo>
                  <a:lnTo>
                    <a:pt x="192" y="1974"/>
                  </a:lnTo>
                  <a:lnTo>
                    <a:pt x="161" y="2085"/>
                  </a:lnTo>
                  <a:lnTo>
                    <a:pt x="105" y="2315"/>
                  </a:lnTo>
                  <a:lnTo>
                    <a:pt x="61" y="2554"/>
                  </a:lnTo>
                  <a:lnTo>
                    <a:pt x="28" y="2803"/>
                  </a:lnTo>
                  <a:lnTo>
                    <a:pt x="17" y="2932"/>
                  </a:lnTo>
                  <a:lnTo>
                    <a:pt x="9" y="3038"/>
                  </a:lnTo>
                  <a:lnTo>
                    <a:pt x="4" y="3145"/>
                  </a:lnTo>
                  <a:lnTo>
                    <a:pt x="4" y="3191"/>
                  </a:lnTo>
                  <a:lnTo>
                    <a:pt x="3" y="3237"/>
                  </a:lnTo>
                  <a:lnTo>
                    <a:pt x="1" y="3295"/>
                  </a:lnTo>
                  <a:lnTo>
                    <a:pt x="0" y="3352"/>
                  </a:lnTo>
                  <a:lnTo>
                    <a:pt x="0" y="3355"/>
                  </a:lnTo>
                  <a:lnTo>
                    <a:pt x="0" y="3359"/>
                  </a:lnTo>
                  <a:lnTo>
                    <a:pt x="1" y="3415"/>
                  </a:lnTo>
                  <a:lnTo>
                    <a:pt x="3" y="3471"/>
                  </a:lnTo>
                  <a:lnTo>
                    <a:pt x="4" y="3523"/>
                  </a:lnTo>
                  <a:lnTo>
                    <a:pt x="5" y="3574"/>
                  </a:lnTo>
                  <a:lnTo>
                    <a:pt x="8" y="3632"/>
                  </a:lnTo>
                  <a:lnTo>
                    <a:pt x="12" y="3689"/>
                  </a:lnTo>
                  <a:lnTo>
                    <a:pt x="14" y="3730"/>
                  </a:lnTo>
                  <a:lnTo>
                    <a:pt x="15" y="3773"/>
                  </a:lnTo>
                  <a:lnTo>
                    <a:pt x="17" y="3781"/>
                  </a:lnTo>
                  <a:lnTo>
                    <a:pt x="18" y="3788"/>
                  </a:lnTo>
                  <a:lnTo>
                    <a:pt x="23" y="3845"/>
                  </a:lnTo>
                  <a:lnTo>
                    <a:pt x="28" y="3904"/>
                  </a:lnTo>
                  <a:lnTo>
                    <a:pt x="34" y="3953"/>
                  </a:lnTo>
                  <a:lnTo>
                    <a:pt x="39" y="4002"/>
                  </a:lnTo>
                  <a:lnTo>
                    <a:pt x="45" y="4057"/>
                  </a:lnTo>
                  <a:lnTo>
                    <a:pt x="53" y="4111"/>
                  </a:lnTo>
                  <a:lnTo>
                    <a:pt x="58" y="4151"/>
                  </a:lnTo>
                  <a:lnTo>
                    <a:pt x="63" y="4190"/>
                  </a:lnTo>
                  <a:lnTo>
                    <a:pt x="66" y="4203"/>
                  </a:lnTo>
                  <a:lnTo>
                    <a:pt x="69" y="4216"/>
                  </a:lnTo>
                  <a:lnTo>
                    <a:pt x="76" y="4267"/>
                  </a:lnTo>
                  <a:lnTo>
                    <a:pt x="85" y="4318"/>
                  </a:lnTo>
                  <a:lnTo>
                    <a:pt x="96" y="4373"/>
                  </a:lnTo>
                  <a:lnTo>
                    <a:pt x="106" y="4427"/>
                  </a:lnTo>
                  <a:lnTo>
                    <a:pt x="117" y="4475"/>
                  </a:lnTo>
                  <a:lnTo>
                    <a:pt x="127" y="4525"/>
                  </a:lnTo>
                  <a:lnTo>
                    <a:pt x="135" y="4562"/>
                  </a:lnTo>
                  <a:lnTo>
                    <a:pt x="142" y="4600"/>
                  </a:lnTo>
                  <a:lnTo>
                    <a:pt x="149" y="4627"/>
                  </a:lnTo>
                  <a:lnTo>
                    <a:pt x="155" y="4654"/>
                  </a:lnTo>
                  <a:lnTo>
                    <a:pt x="157" y="4661"/>
                  </a:lnTo>
                  <a:lnTo>
                    <a:pt x="159" y="4668"/>
                  </a:lnTo>
                  <a:lnTo>
                    <a:pt x="161" y="4674"/>
                  </a:lnTo>
                  <a:lnTo>
                    <a:pt x="162" y="4679"/>
                  </a:lnTo>
                  <a:lnTo>
                    <a:pt x="166" y="4696"/>
                  </a:lnTo>
                  <a:lnTo>
                    <a:pt x="170" y="4711"/>
                  </a:lnTo>
                  <a:lnTo>
                    <a:pt x="184" y="4766"/>
                  </a:lnTo>
                  <a:lnTo>
                    <a:pt x="198" y="4820"/>
                  </a:lnTo>
                  <a:lnTo>
                    <a:pt x="203" y="4840"/>
                  </a:lnTo>
                  <a:lnTo>
                    <a:pt x="210" y="4860"/>
                  </a:lnTo>
                  <a:lnTo>
                    <a:pt x="214" y="4876"/>
                  </a:lnTo>
                  <a:lnTo>
                    <a:pt x="218" y="4890"/>
                  </a:lnTo>
                  <a:lnTo>
                    <a:pt x="224" y="4910"/>
                  </a:lnTo>
                  <a:lnTo>
                    <a:pt x="229" y="4929"/>
                  </a:lnTo>
                  <a:lnTo>
                    <a:pt x="245" y="4983"/>
                  </a:lnTo>
                  <a:lnTo>
                    <a:pt x="262" y="5037"/>
                  </a:lnTo>
                  <a:lnTo>
                    <a:pt x="267" y="5051"/>
                  </a:lnTo>
                  <a:lnTo>
                    <a:pt x="272" y="5066"/>
                  </a:lnTo>
                  <a:lnTo>
                    <a:pt x="276" y="5077"/>
                  </a:lnTo>
                  <a:lnTo>
                    <a:pt x="280" y="5088"/>
                  </a:lnTo>
                  <a:lnTo>
                    <a:pt x="285" y="5105"/>
                  </a:lnTo>
                  <a:lnTo>
                    <a:pt x="290" y="5121"/>
                  </a:lnTo>
                  <a:lnTo>
                    <a:pt x="305" y="5164"/>
                  </a:lnTo>
                  <a:lnTo>
                    <a:pt x="319" y="5205"/>
                  </a:lnTo>
                  <a:lnTo>
                    <a:pt x="329" y="5234"/>
                  </a:lnTo>
                  <a:lnTo>
                    <a:pt x="340" y="5261"/>
                  </a:lnTo>
                  <a:lnTo>
                    <a:pt x="343" y="5271"/>
                  </a:lnTo>
                  <a:lnTo>
                    <a:pt x="347" y="5281"/>
                  </a:lnTo>
                  <a:lnTo>
                    <a:pt x="349" y="5285"/>
                  </a:lnTo>
                  <a:lnTo>
                    <a:pt x="350" y="5288"/>
                  </a:lnTo>
                  <a:lnTo>
                    <a:pt x="365" y="5329"/>
                  </a:lnTo>
                  <a:lnTo>
                    <a:pt x="381" y="5370"/>
                  </a:lnTo>
                  <a:lnTo>
                    <a:pt x="395" y="5406"/>
                  </a:lnTo>
                  <a:lnTo>
                    <a:pt x="409" y="5441"/>
                  </a:lnTo>
                  <a:lnTo>
                    <a:pt x="412" y="5449"/>
                  </a:lnTo>
                  <a:lnTo>
                    <a:pt x="416" y="5456"/>
                  </a:lnTo>
                  <a:lnTo>
                    <a:pt x="420" y="5467"/>
                  </a:lnTo>
                  <a:lnTo>
                    <a:pt x="425" y="5479"/>
                  </a:lnTo>
                  <a:lnTo>
                    <a:pt x="432" y="5495"/>
                  </a:lnTo>
                  <a:lnTo>
                    <a:pt x="439" y="5511"/>
                  </a:lnTo>
                  <a:lnTo>
                    <a:pt x="454" y="5546"/>
                  </a:lnTo>
                  <a:lnTo>
                    <a:pt x="469" y="5581"/>
                  </a:lnTo>
                  <a:lnTo>
                    <a:pt x="485" y="5615"/>
                  </a:lnTo>
                  <a:lnTo>
                    <a:pt x="500" y="5647"/>
                  </a:lnTo>
                  <a:lnTo>
                    <a:pt x="503" y="5655"/>
                  </a:lnTo>
                  <a:lnTo>
                    <a:pt x="505" y="5661"/>
                  </a:lnTo>
                  <a:lnTo>
                    <a:pt x="517" y="5685"/>
                  </a:lnTo>
                  <a:lnTo>
                    <a:pt x="529" y="5708"/>
                  </a:lnTo>
                  <a:lnTo>
                    <a:pt x="543" y="5738"/>
                  </a:lnTo>
                  <a:lnTo>
                    <a:pt x="557" y="5768"/>
                  </a:lnTo>
                  <a:lnTo>
                    <a:pt x="572" y="5796"/>
                  </a:lnTo>
                  <a:lnTo>
                    <a:pt x="586" y="5826"/>
                  </a:lnTo>
                  <a:lnTo>
                    <a:pt x="588" y="5828"/>
                  </a:lnTo>
                  <a:lnTo>
                    <a:pt x="591" y="5835"/>
                  </a:lnTo>
                  <a:lnTo>
                    <a:pt x="595" y="5841"/>
                  </a:lnTo>
                  <a:lnTo>
                    <a:pt x="605" y="5862"/>
                  </a:lnTo>
                  <a:lnTo>
                    <a:pt x="616" y="5883"/>
                  </a:lnTo>
                  <a:lnTo>
                    <a:pt x="630" y="5909"/>
                  </a:lnTo>
                  <a:lnTo>
                    <a:pt x="644" y="5936"/>
                  </a:lnTo>
                  <a:lnTo>
                    <a:pt x="660" y="5962"/>
                  </a:lnTo>
                  <a:lnTo>
                    <a:pt x="674" y="5988"/>
                  </a:lnTo>
                  <a:lnTo>
                    <a:pt x="678" y="5997"/>
                  </a:lnTo>
                  <a:lnTo>
                    <a:pt x="683" y="6005"/>
                  </a:lnTo>
                  <a:lnTo>
                    <a:pt x="686" y="6009"/>
                  </a:lnTo>
                  <a:lnTo>
                    <a:pt x="687" y="6011"/>
                  </a:lnTo>
                  <a:lnTo>
                    <a:pt x="695" y="6025"/>
                  </a:lnTo>
                  <a:lnTo>
                    <a:pt x="704" y="6040"/>
                  </a:lnTo>
                  <a:lnTo>
                    <a:pt x="718" y="6066"/>
                  </a:lnTo>
                  <a:lnTo>
                    <a:pt x="734" y="6092"/>
                  </a:lnTo>
                  <a:lnTo>
                    <a:pt x="748" y="6115"/>
                  </a:lnTo>
                  <a:lnTo>
                    <a:pt x="762" y="6140"/>
                  </a:lnTo>
                  <a:lnTo>
                    <a:pt x="772" y="6156"/>
                  </a:lnTo>
                  <a:lnTo>
                    <a:pt x="784" y="6173"/>
                  </a:lnTo>
                  <a:lnTo>
                    <a:pt x="785" y="6176"/>
                  </a:lnTo>
                  <a:lnTo>
                    <a:pt x="787" y="6178"/>
                  </a:lnTo>
                  <a:lnTo>
                    <a:pt x="789" y="6182"/>
                  </a:lnTo>
                  <a:lnTo>
                    <a:pt x="792" y="6187"/>
                  </a:lnTo>
                  <a:lnTo>
                    <a:pt x="807" y="6211"/>
                  </a:lnTo>
                  <a:lnTo>
                    <a:pt x="822" y="6234"/>
                  </a:lnTo>
                  <a:lnTo>
                    <a:pt x="837" y="6257"/>
                  </a:lnTo>
                  <a:lnTo>
                    <a:pt x="853" y="6281"/>
                  </a:lnTo>
                  <a:lnTo>
                    <a:pt x="867" y="6302"/>
                  </a:lnTo>
                  <a:lnTo>
                    <a:pt x="881" y="6324"/>
                  </a:lnTo>
                  <a:lnTo>
                    <a:pt x="884" y="6326"/>
                  </a:lnTo>
                  <a:lnTo>
                    <a:pt x="885" y="6330"/>
                  </a:lnTo>
                  <a:lnTo>
                    <a:pt x="888" y="6333"/>
                  </a:lnTo>
                  <a:lnTo>
                    <a:pt x="890" y="6335"/>
                  </a:lnTo>
                  <a:lnTo>
                    <a:pt x="899" y="6351"/>
                  </a:lnTo>
                  <a:lnTo>
                    <a:pt x="910" y="6365"/>
                  </a:lnTo>
                  <a:lnTo>
                    <a:pt x="924" y="6386"/>
                  </a:lnTo>
                  <a:lnTo>
                    <a:pt x="940" y="6407"/>
                  </a:lnTo>
                  <a:lnTo>
                    <a:pt x="954" y="6427"/>
                  </a:lnTo>
                  <a:lnTo>
                    <a:pt x="969" y="6448"/>
                  </a:lnTo>
                  <a:lnTo>
                    <a:pt x="980" y="6462"/>
                  </a:lnTo>
                  <a:lnTo>
                    <a:pt x="991" y="6478"/>
                  </a:lnTo>
                  <a:lnTo>
                    <a:pt x="994" y="6480"/>
                  </a:lnTo>
                  <a:lnTo>
                    <a:pt x="995" y="6483"/>
                  </a:lnTo>
                  <a:lnTo>
                    <a:pt x="998" y="6487"/>
                  </a:lnTo>
                  <a:lnTo>
                    <a:pt x="1013" y="6506"/>
                  </a:lnTo>
                  <a:lnTo>
                    <a:pt x="1028" y="6526"/>
                  </a:lnTo>
                  <a:lnTo>
                    <a:pt x="1043" y="6545"/>
                  </a:lnTo>
                  <a:lnTo>
                    <a:pt x="1058" y="6563"/>
                  </a:lnTo>
                  <a:lnTo>
                    <a:pt x="1073" y="6583"/>
                  </a:lnTo>
                  <a:lnTo>
                    <a:pt x="1089" y="6601"/>
                  </a:lnTo>
                  <a:lnTo>
                    <a:pt x="1095" y="6609"/>
                  </a:lnTo>
                  <a:lnTo>
                    <a:pt x="1100" y="6617"/>
                  </a:lnTo>
                  <a:lnTo>
                    <a:pt x="1104" y="6622"/>
                  </a:lnTo>
                  <a:lnTo>
                    <a:pt x="1108" y="6626"/>
                  </a:lnTo>
                  <a:lnTo>
                    <a:pt x="1113" y="6632"/>
                  </a:lnTo>
                  <a:lnTo>
                    <a:pt x="1117" y="6637"/>
                  </a:lnTo>
                  <a:lnTo>
                    <a:pt x="1133" y="6655"/>
                  </a:lnTo>
                  <a:lnTo>
                    <a:pt x="1147" y="6674"/>
                  </a:lnTo>
                  <a:lnTo>
                    <a:pt x="1163" y="6690"/>
                  </a:lnTo>
                  <a:lnTo>
                    <a:pt x="1177" y="6707"/>
                  </a:lnTo>
                  <a:lnTo>
                    <a:pt x="1192" y="6725"/>
                  </a:lnTo>
                  <a:lnTo>
                    <a:pt x="1208" y="6742"/>
                  </a:lnTo>
                  <a:lnTo>
                    <a:pt x="1212" y="6746"/>
                  </a:lnTo>
                  <a:lnTo>
                    <a:pt x="1216" y="6750"/>
                  </a:lnTo>
                  <a:lnTo>
                    <a:pt x="1220" y="6755"/>
                  </a:lnTo>
                  <a:lnTo>
                    <a:pt x="1225" y="6760"/>
                  </a:lnTo>
                  <a:lnTo>
                    <a:pt x="1231" y="6768"/>
                  </a:lnTo>
                  <a:lnTo>
                    <a:pt x="1238" y="6775"/>
                  </a:lnTo>
                  <a:lnTo>
                    <a:pt x="1253" y="6791"/>
                  </a:lnTo>
                  <a:lnTo>
                    <a:pt x="1269" y="6808"/>
                  </a:lnTo>
                  <a:lnTo>
                    <a:pt x="1283" y="6824"/>
                  </a:lnTo>
                  <a:lnTo>
                    <a:pt x="1299" y="6841"/>
                  </a:lnTo>
                  <a:lnTo>
                    <a:pt x="1314" y="6856"/>
                  </a:lnTo>
                  <a:lnTo>
                    <a:pt x="1330" y="6872"/>
                  </a:lnTo>
                  <a:lnTo>
                    <a:pt x="1335" y="6877"/>
                  </a:lnTo>
                  <a:lnTo>
                    <a:pt x="1338" y="6881"/>
                  </a:lnTo>
                  <a:lnTo>
                    <a:pt x="1341" y="6884"/>
                  </a:lnTo>
                  <a:lnTo>
                    <a:pt x="1350" y="6893"/>
                  </a:lnTo>
                  <a:lnTo>
                    <a:pt x="1360" y="6903"/>
                  </a:lnTo>
                  <a:lnTo>
                    <a:pt x="1375" y="6917"/>
                  </a:lnTo>
                  <a:lnTo>
                    <a:pt x="1391" y="6933"/>
                  </a:lnTo>
                  <a:lnTo>
                    <a:pt x="1406" y="6948"/>
                  </a:lnTo>
                  <a:lnTo>
                    <a:pt x="1422" y="6963"/>
                  </a:lnTo>
                  <a:lnTo>
                    <a:pt x="1437" y="6977"/>
                  </a:lnTo>
                  <a:lnTo>
                    <a:pt x="1453" y="6991"/>
                  </a:lnTo>
                  <a:lnTo>
                    <a:pt x="1457" y="6995"/>
                  </a:lnTo>
                  <a:lnTo>
                    <a:pt x="1461" y="6998"/>
                  </a:lnTo>
                  <a:lnTo>
                    <a:pt x="1463" y="7000"/>
                  </a:lnTo>
                  <a:lnTo>
                    <a:pt x="1475" y="7011"/>
                  </a:lnTo>
                  <a:lnTo>
                    <a:pt x="1485" y="7021"/>
                  </a:lnTo>
                  <a:lnTo>
                    <a:pt x="1501" y="7035"/>
                  </a:lnTo>
                  <a:lnTo>
                    <a:pt x="1518" y="7048"/>
                  </a:lnTo>
                  <a:lnTo>
                    <a:pt x="1533" y="7062"/>
                  </a:lnTo>
                  <a:lnTo>
                    <a:pt x="1550" y="7077"/>
                  </a:lnTo>
                  <a:lnTo>
                    <a:pt x="1566" y="7090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2" y="7104"/>
                  </a:lnTo>
                  <a:lnTo>
                    <a:pt x="1588" y="7108"/>
                  </a:lnTo>
                  <a:lnTo>
                    <a:pt x="1601" y="7119"/>
                  </a:lnTo>
                  <a:lnTo>
                    <a:pt x="1615" y="7130"/>
                  </a:lnTo>
                  <a:lnTo>
                    <a:pt x="1632" y="7143"/>
                  </a:lnTo>
                  <a:lnTo>
                    <a:pt x="1647" y="7156"/>
                  </a:lnTo>
                  <a:lnTo>
                    <a:pt x="1664" y="7169"/>
                  </a:lnTo>
                  <a:lnTo>
                    <a:pt x="1681" y="7182"/>
                  </a:lnTo>
                  <a:lnTo>
                    <a:pt x="1697" y="7193"/>
                  </a:lnTo>
                  <a:lnTo>
                    <a:pt x="1712" y="7205"/>
                  </a:lnTo>
                  <a:lnTo>
                    <a:pt x="1713" y="7206"/>
                  </a:lnTo>
                  <a:lnTo>
                    <a:pt x="1713" y="7206"/>
                  </a:lnTo>
                  <a:lnTo>
                    <a:pt x="1713" y="7206"/>
                  </a:lnTo>
                  <a:lnTo>
                    <a:pt x="1732" y="7219"/>
                  </a:lnTo>
                  <a:lnTo>
                    <a:pt x="1748" y="7232"/>
                  </a:lnTo>
                  <a:lnTo>
                    <a:pt x="1767" y="7244"/>
                  </a:lnTo>
                  <a:lnTo>
                    <a:pt x="1785" y="7257"/>
                  </a:lnTo>
                  <a:lnTo>
                    <a:pt x="1802" y="7268"/>
                  </a:lnTo>
                  <a:lnTo>
                    <a:pt x="1820" y="7280"/>
                  </a:lnTo>
                  <a:lnTo>
                    <a:pt x="1827" y="7285"/>
                  </a:lnTo>
                  <a:lnTo>
                    <a:pt x="1834" y="7290"/>
                  </a:lnTo>
                  <a:lnTo>
                    <a:pt x="1837" y="7292"/>
                  </a:lnTo>
                  <a:lnTo>
                    <a:pt x="1840" y="7294"/>
                  </a:lnTo>
                  <a:lnTo>
                    <a:pt x="1847" y="7300"/>
                  </a:lnTo>
                  <a:lnTo>
                    <a:pt x="1855" y="7303"/>
                  </a:lnTo>
                  <a:lnTo>
                    <a:pt x="1873" y="7316"/>
                  </a:lnTo>
                  <a:lnTo>
                    <a:pt x="1891" y="7328"/>
                  </a:lnTo>
                  <a:lnTo>
                    <a:pt x="1910" y="7338"/>
                  </a:lnTo>
                  <a:lnTo>
                    <a:pt x="1929" y="7350"/>
                  </a:lnTo>
                  <a:lnTo>
                    <a:pt x="1944" y="7359"/>
                  </a:lnTo>
                  <a:lnTo>
                    <a:pt x="1960" y="7370"/>
                  </a:lnTo>
                  <a:lnTo>
                    <a:pt x="1965" y="7371"/>
                  </a:lnTo>
                  <a:lnTo>
                    <a:pt x="1965" y="7372"/>
                  </a:lnTo>
                  <a:lnTo>
                    <a:pt x="1984" y="7383"/>
                  </a:lnTo>
                  <a:lnTo>
                    <a:pt x="2002" y="7393"/>
                  </a:lnTo>
                  <a:lnTo>
                    <a:pt x="2022" y="7403"/>
                  </a:lnTo>
                  <a:lnTo>
                    <a:pt x="2041" y="7415"/>
                  </a:lnTo>
                  <a:lnTo>
                    <a:pt x="2061" y="7425"/>
                  </a:lnTo>
                  <a:lnTo>
                    <a:pt x="2080" y="7434"/>
                  </a:lnTo>
                  <a:lnTo>
                    <a:pt x="2083" y="7437"/>
                  </a:lnTo>
                  <a:lnTo>
                    <a:pt x="2087" y="7438"/>
                  </a:lnTo>
                  <a:lnTo>
                    <a:pt x="2091" y="7441"/>
                  </a:lnTo>
                  <a:lnTo>
                    <a:pt x="2096" y="7442"/>
                  </a:lnTo>
                  <a:lnTo>
                    <a:pt x="2107" y="7449"/>
                  </a:lnTo>
                  <a:lnTo>
                    <a:pt x="2119" y="7455"/>
                  </a:lnTo>
                  <a:lnTo>
                    <a:pt x="2139" y="7464"/>
                  </a:lnTo>
                  <a:lnTo>
                    <a:pt x="2158" y="7473"/>
                  </a:lnTo>
                  <a:lnTo>
                    <a:pt x="2179" y="7484"/>
                  </a:lnTo>
                  <a:lnTo>
                    <a:pt x="2201" y="7493"/>
                  </a:lnTo>
                  <a:lnTo>
                    <a:pt x="2207" y="7497"/>
                  </a:lnTo>
                  <a:lnTo>
                    <a:pt x="2214" y="7499"/>
                  </a:lnTo>
                  <a:lnTo>
                    <a:pt x="2219" y="7502"/>
                  </a:lnTo>
                  <a:lnTo>
                    <a:pt x="2225" y="7503"/>
                  </a:lnTo>
                  <a:lnTo>
                    <a:pt x="2234" y="7508"/>
                  </a:lnTo>
                  <a:lnTo>
                    <a:pt x="2244" y="7512"/>
                  </a:lnTo>
                  <a:lnTo>
                    <a:pt x="2264" y="7521"/>
                  </a:lnTo>
                  <a:lnTo>
                    <a:pt x="2286" y="7529"/>
                  </a:lnTo>
                  <a:lnTo>
                    <a:pt x="2307" y="7538"/>
                  </a:lnTo>
                  <a:lnTo>
                    <a:pt x="2329" y="7546"/>
                  </a:lnTo>
                  <a:lnTo>
                    <a:pt x="2337" y="7548"/>
                  </a:lnTo>
                  <a:lnTo>
                    <a:pt x="2343" y="7551"/>
                  </a:lnTo>
                  <a:lnTo>
                    <a:pt x="2350" y="7554"/>
                  </a:lnTo>
                  <a:lnTo>
                    <a:pt x="2355" y="7555"/>
                  </a:lnTo>
                  <a:lnTo>
                    <a:pt x="2365" y="7559"/>
                  </a:lnTo>
                  <a:lnTo>
                    <a:pt x="2376" y="7563"/>
                  </a:lnTo>
                  <a:lnTo>
                    <a:pt x="2398" y="7570"/>
                  </a:lnTo>
                  <a:lnTo>
                    <a:pt x="2421" y="7578"/>
                  </a:lnTo>
                  <a:lnTo>
                    <a:pt x="2444" y="7586"/>
                  </a:lnTo>
                  <a:lnTo>
                    <a:pt x="2468" y="7594"/>
                  </a:lnTo>
                  <a:lnTo>
                    <a:pt x="2472" y="7595"/>
                  </a:lnTo>
                  <a:lnTo>
                    <a:pt x="2477" y="7596"/>
                  </a:lnTo>
                  <a:lnTo>
                    <a:pt x="2481" y="7598"/>
                  </a:lnTo>
                  <a:lnTo>
                    <a:pt x="2486" y="7599"/>
                  </a:lnTo>
                  <a:lnTo>
                    <a:pt x="2500" y="7603"/>
                  </a:lnTo>
                  <a:lnTo>
                    <a:pt x="2513" y="7607"/>
                  </a:lnTo>
                  <a:lnTo>
                    <a:pt x="2539" y="7613"/>
                  </a:lnTo>
                  <a:lnTo>
                    <a:pt x="2565" y="7620"/>
                  </a:lnTo>
                  <a:lnTo>
                    <a:pt x="2587" y="7626"/>
                  </a:lnTo>
                  <a:lnTo>
                    <a:pt x="2609" y="7631"/>
                  </a:lnTo>
                  <a:lnTo>
                    <a:pt x="2614" y="7631"/>
                  </a:lnTo>
                  <a:lnTo>
                    <a:pt x="2616" y="7633"/>
                  </a:lnTo>
                  <a:lnTo>
                    <a:pt x="2641" y="7638"/>
                  </a:lnTo>
                  <a:lnTo>
                    <a:pt x="2667" y="7643"/>
                  </a:lnTo>
                  <a:lnTo>
                    <a:pt x="2692" y="7648"/>
                  </a:lnTo>
                  <a:lnTo>
                    <a:pt x="2718" y="7652"/>
                  </a:lnTo>
                  <a:lnTo>
                    <a:pt x="2722" y="7653"/>
                  </a:lnTo>
                  <a:lnTo>
                    <a:pt x="2724" y="7653"/>
                  </a:lnTo>
                  <a:lnTo>
                    <a:pt x="2728" y="7655"/>
                  </a:lnTo>
                  <a:lnTo>
                    <a:pt x="2731" y="7655"/>
                  </a:lnTo>
                  <a:lnTo>
                    <a:pt x="2735" y="7655"/>
                  </a:lnTo>
                  <a:lnTo>
                    <a:pt x="2737" y="7656"/>
                  </a:lnTo>
                  <a:lnTo>
                    <a:pt x="2741" y="7656"/>
                  </a:lnTo>
                  <a:lnTo>
                    <a:pt x="2745" y="7657"/>
                  </a:lnTo>
                  <a:lnTo>
                    <a:pt x="2985" y="7695"/>
                  </a:lnTo>
                  <a:lnTo>
                    <a:pt x="3226" y="7732"/>
                  </a:lnTo>
                  <a:lnTo>
                    <a:pt x="3227" y="7732"/>
                  </a:lnTo>
                  <a:lnTo>
                    <a:pt x="3230" y="7732"/>
                  </a:lnTo>
                  <a:lnTo>
                    <a:pt x="3234" y="773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Oval 51"/>
            <p:cNvSpPr/>
            <p:nvPr/>
          </p:nvSpPr>
          <p:spPr>
            <a:xfrm rot="20972402">
              <a:off x="4216718" y="2002850"/>
              <a:ext cx="1949566" cy="2969304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Oval 52"/>
            <p:cNvSpPr/>
            <p:nvPr/>
          </p:nvSpPr>
          <p:spPr>
            <a:xfrm rot="20972402">
              <a:off x="4538335" y="2394425"/>
              <a:ext cx="1426299" cy="21723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4" name="Oval 53"/>
            <p:cNvSpPr/>
            <p:nvPr/>
          </p:nvSpPr>
          <p:spPr>
            <a:xfrm rot="20972402">
              <a:off x="4737415" y="2626128"/>
              <a:ext cx="1103151" cy="1680164"/>
            </a:xfrm>
            <a:prstGeom prst="ellipse">
              <a:avLst/>
            </a:prstGeom>
            <a:gradFill flip="none" rotWithShape="1">
              <a:gsLst>
                <a:gs pos="17000">
                  <a:srgbClr val="A30000"/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Oval 54"/>
            <p:cNvSpPr/>
            <p:nvPr/>
          </p:nvSpPr>
          <p:spPr>
            <a:xfrm rot="20972402">
              <a:off x="4985339" y="2957543"/>
              <a:ext cx="675097" cy="1028213"/>
            </a:xfrm>
            <a:prstGeom prst="ellipse">
              <a:avLst/>
            </a:prstGeom>
            <a:gradFill flip="none" rotWithShape="1">
              <a:gsLst>
                <a:gs pos="0">
                  <a:srgbClr val="B3B3B3"/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Oval 55"/>
            <p:cNvSpPr/>
            <p:nvPr/>
          </p:nvSpPr>
          <p:spPr>
            <a:xfrm rot="20972402">
              <a:off x="5222169" y="3246035"/>
              <a:ext cx="287163" cy="437366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7" name="Freeform 84"/>
          <p:cNvSpPr>
            <a:spLocks/>
          </p:cNvSpPr>
          <p:nvPr/>
        </p:nvSpPr>
        <p:spPr bwMode="auto">
          <a:xfrm>
            <a:off x="2111127" y="3256041"/>
            <a:ext cx="951060" cy="121798"/>
          </a:xfrm>
          <a:custGeom>
            <a:avLst/>
            <a:gdLst>
              <a:gd name="T0" fmla="*/ 0 w 2934"/>
              <a:gd name="T1" fmla="*/ 372 h 376"/>
              <a:gd name="T2" fmla="*/ 10 w 2934"/>
              <a:gd name="T3" fmla="*/ 376 h 376"/>
              <a:gd name="T4" fmla="*/ 119 w 2934"/>
              <a:gd name="T5" fmla="*/ 371 h 376"/>
              <a:gd name="T6" fmla="*/ 433 w 2934"/>
              <a:gd name="T7" fmla="*/ 344 h 376"/>
              <a:gd name="T8" fmla="*/ 1407 w 2934"/>
              <a:gd name="T9" fmla="*/ 240 h 376"/>
              <a:gd name="T10" fmla="*/ 2071 w 2934"/>
              <a:gd name="T11" fmla="*/ 162 h 376"/>
              <a:gd name="T12" fmla="*/ 2352 w 2934"/>
              <a:gd name="T13" fmla="*/ 127 h 376"/>
              <a:gd name="T14" fmla="*/ 2709 w 2934"/>
              <a:gd name="T15" fmla="*/ 78 h 376"/>
              <a:gd name="T16" fmla="*/ 2881 w 2934"/>
              <a:gd name="T17" fmla="*/ 46 h 376"/>
              <a:gd name="T18" fmla="*/ 2927 w 2934"/>
              <a:gd name="T19" fmla="*/ 30 h 376"/>
              <a:gd name="T20" fmla="*/ 2934 w 2934"/>
              <a:gd name="T21" fmla="*/ 21 h 376"/>
              <a:gd name="T22" fmla="*/ 2934 w 2934"/>
              <a:gd name="T23" fmla="*/ 16 h 376"/>
              <a:gd name="T24" fmla="*/ 2934 w 2934"/>
              <a:gd name="T25" fmla="*/ 12 h 376"/>
              <a:gd name="T26" fmla="*/ 2924 w 2934"/>
              <a:gd name="T27" fmla="*/ 5 h 376"/>
              <a:gd name="T28" fmla="*/ 2876 w 2934"/>
              <a:gd name="T29" fmla="*/ 0 h 376"/>
              <a:gd name="T30" fmla="*/ 2701 w 2934"/>
              <a:gd name="T31" fmla="*/ 11 h 376"/>
              <a:gd name="T32" fmla="*/ 2342 w 2934"/>
              <a:gd name="T33" fmla="*/ 48 h 376"/>
              <a:gd name="T34" fmla="*/ 2062 w 2934"/>
              <a:gd name="T35" fmla="*/ 82 h 376"/>
              <a:gd name="T36" fmla="*/ 1398 w 2934"/>
              <a:gd name="T37" fmla="*/ 165 h 376"/>
              <a:gd name="T38" fmla="*/ 428 w 2934"/>
              <a:gd name="T39" fmla="*/ 298 h 376"/>
              <a:gd name="T40" fmla="*/ 117 w 2934"/>
              <a:gd name="T41" fmla="*/ 346 h 376"/>
              <a:gd name="T42" fmla="*/ 9 w 2934"/>
              <a:gd name="T43" fmla="*/ 367 h 376"/>
              <a:gd name="T44" fmla="*/ 0 w 2934"/>
              <a:gd name="T45" fmla="*/ 37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34" h="376">
                <a:moveTo>
                  <a:pt x="0" y="372"/>
                </a:moveTo>
                <a:lnTo>
                  <a:pt x="10" y="376"/>
                </a:lnTo>
                <a:lnTo>
                  <a:pt x="119" y="371"/>
                </a:lnTo>
                <a:lnTo>
                  <a:pt x="433" y="344"/>
                </a:lnTo>
                <a:lnTo>
                  <a:pt x="1407" y="240"/>
                </a:lnTo>
                <a:lnTo>
                  <a:pt x="2071" y="162"/>
                </a:lnTo>
                <a:lnTo>
                  <a:pt x="2352" y="127"/>
                </a:lnTo>
                <a:lnTo>
                  <a:pt x="2709" y="78"/>
                </a:lnTo>
                <a:lnTo>
                  <a:pt x="2881" y="46"/>
                </a:lnTo>
                <a:lnTo>
                  <a:pt x="2927" y="30"/>
                </a:lnTo>
                <a:lnTo>
                  <a:pt x="2934" y="21"/>
                </a:lnTo>
                <a:lnTo>
                  <a:pt x="2934" y="16"/>
                </a:lnTo>
                <a:lnTo>
                  <a:pt x="2934" y="12"/>
                </a:lnTo>
                <a:lnTo>
                  <a:pt x="2924" y="5"/>
                </a:lnTo>
                <a:lnTo>
                  <a:pt x="2876" y="0"/>
                </a:lnTo>
                <a:lnTo>
                  <a:pt x="2701" y="11"/>
                </a:lnTo>
                <a:lnTo>
                  <a:pt x="2342" y="48"/>
                </a:lnTo>
                <a:lnTo>
                  <a:pt x="2062" y="82"/>
                </a:lnTo>
                <a:lnTo>
                  <a:pt x="1398" y="165"/>
                </a:lnTo>
                <a:lnTo>
                  <a:pt x="428" y="298"/>
                </a:lnTo>
                <a:lnTo>
                  <a:pt x="117" y="346"/>
                </a:lnTo>
                <a:lnTo>
                  <a:pt x="9" y="367"/>
                </a:lnTo>
                <a:lnTo>
                  <a:pt x="0" y="3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grpSp>
        <p:nvGrpSpPr>
          <p:cNvPr id="58" name="Group 57"/>
          <p:cNvGrpSpPr/>
          <p:nvPr/>
        </p:nvGrpSpPr>
        <p:grpSpPr>
          <a:xfrm>
            <a:off x="2267891" y="3550140"/>
            <a:ext cx="2962020" cy="896639"/>
            <a:chOff x="2133600" y="3455988"/>
            <a:chExt cx="3629025" cy="1098550"/>
          </a:xfrm>
        </p:grpSpPr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2133600" y="3455988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900363" y="3576638"/>
              <a:ext cx="2862262" cy="977900"/>
              <a:chOff x="2900363" y="3576638"/>
              <a:chExt cx="2862262" cy="977900"/>
            </a:xfrm>
          </p:grpSpPr>
          <p:sp>
            <p:nvSpPr>
              <p:cNvPr id="61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65" name="Freeform 82"/>
          <p:cNvSpPr>
            <a:spLocks/>
          </p:cNvSpPr>
          <p:nvPr/>
        </p:nvSpPr>
        <p:spPr bwMode="auto">
          <a:xfrm>
            <a:off x="4527694" y="2607036"/>
            <a:ext cx="953651" cy="448320"/>
          </a:xfrm>
          <a:custGeom>
            <a:avLst/>
            <a:gdLst>
              <a:gd name="T0" fmla="*/ 0 w 2944"/>
              <a:gd name="T1" fmla="*/ 1386 h 1386"/>
              <a:gd name="T2" fmla="*/ 19 w 2944"/>
              <a:gd name="T3" fmla="*/ 1369 h 1386"/>
              <a:gd name="T4" fmla="*/ 228 w 2944"/>
              <a:gd name="T5" fmla="*/ 1199 h 1386"/>
              <a:gd name="T6" fmla="*/ 505 w 2944"/>
              <a:gd name="T7" fmla="*/ 994 h 1386"/>
              <a:gd name="T8" fmla="*/ 735 w 2944"/>
              <a:gd name="T9" fmla="*/ 837 h 1386"/>
              <a:gd name="T10" fmla="*/ 996 w 2944"/>
              <a:gd name="T11" fmla="*/ 671 h 1386"/>
              <a:gd name="T12" fmla="*/ 1288 w 2944"/>
              <a:gd name="T13" fmla="*/ 504 h 1386"/>
              <a:gd name="T14" fmla="*/ 1444 w 2944"/>
              <a:gd name="T15" fmla="*/ 423 h 1386"/>
              <a:gd name="T16" fmla="*/ 1604 w 2944"/>
              <a:gd name="T17" fmla="*/ 341 h 1386"/>
              <a:gd name="T18" fmla="*/ 1862 w 2944"/>
              <a:gd name="T19" fmla="*/ 223 h 1386"/>
              <a:gd name="T20" fmla="*/ 2036 w 2944"/>
              <a:gd name="T21" fmla="*/ 153 h 1386"/>
              <a:gd name="T22" fmla="*/ 2206 w 2944"/>
              <a:gd name="T23" fmla="*/ 92 h 1386"/>
              <a:gd name="T24" fmla="*/ 2368 w 2944"/>
              <a:gd name="T25" fmla="*/ 44 h 1386"/>
              <a:gd name="T26" fmla="*/ 2518 w 2944"/>
              <a:gd name="T27" fmla="*/ 12 h 1386"/>
              <a:gd name="T28" fmla="*/ 2653 w 2944"/>
              <a:gd name="T29" fmla="*/ 0 h 1386"/>
              <a:gd name="T30" fmla="*/ 2740 w 2944"/>
              <a:gd name="T31" fmla="*/ 6 h 1386"/>
              <a:gd name="T32" fmla="*/ 2792 w 2944"/>
              <a:gd name="T33" fmla="*/ 18 h 1386"/>
              <a:gd name="T34" fmla="*/ 2836 w 2944"/>
              <a:gd name="T35" fmla="*/ 36 h 1386"/>
              <a:gd name="T36" fmla="*/ 2873 w 2944"/>
              <a:gd name="T37" fmla="*/ 62 h 1386"/>
              <a:gd name="T38" fmla="*/ 2904 w 2944"/>
              <a:gd name="T39" fmla="*/ 95 h 1386"/>
              <a:gd name="T40" fmla="*/ 2926 w 2944"/>
              <a:gd name="T41" fmla="*/ 136 h 1386"/>
              <a:gd name="T42" fmla="*/ 2941 w 2944"/>
              <a:gd name="T43" fmla="*/ 185 h 1386"/>
              <a:gd name="T44" fmla="*/ 2944 w 2944"/>
              <a:gd name="T45" fmla="*/ 242 h 1386"/>
              <a:gd name="T46" fmla="*/ 2941 w 2944"/>
              <a:gd name="T47" fmla="*/ 310 h 1386"/>
              <a:gd name="T48" fmla="*/ 2925 w 2944"/>
              <a:gd name="T49" fmla="*/ 386 h 1386"/>
              <a:gd name="T50" fmla="*/ 2899 w 2944"/>
              <a:gd name="T51" fmla="*/ 473 h 1386"/>
              <a:gd name="T52" fmla="*/ 2863 w 2944"/>
              <a:gd name="T53" fmla="*/ 569 h 1386"/>
              <a:gd name="T54" fmla="*/ 2786 w 2944"/>
              <a:gd name="T55" fmla="*/ 734 h 1386"/>
              <a:gd name="T56" fmla="*/ 2640 w 2944"/>
              <a:gd name="T57" fmla="*/ 993 h 1386"/>
              <a:gd name="T58" fmla="*/ 2544 w 2944"/>
              <a:gd name="T59" fmla="*/ 1143 h 1386"/>
              <a:gd name="T60" fmla="*/ 0 w 2944"/>
              <a:gd name="T61" fmla="*/ 138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44" h="1386">
                <a:moveTo>
                  <a:pt x="0" y="1386"/>
                </a:moveTo>
                <a:lnTo>
                  <a:pt x="19" y="1369"/>
                </a:lnTo>
                <a:lnTo>
                  <a:pt x="228" y="1199"/>
                </a:lnTo>
                <a:lnTo>
                  <a:pt x="505" y="994"/>
                </a:lnTo>
                <a:lnTo>
                  <a:pt x="735" y="837"/>
                </a:lnTo>
                <a:lnTo>
                  <a:pt x="996" y="671"/>
                </a:lnTo>
                <a:lnTo>
                  <a:pt x="1288" y="504"/>
                </a:lnTo>
                <a:lnTo>
                  <a:pt x="1444" y="423"/>
                </a:lnTo>
                <a:lnTo>
                  <a:pt x="1604" y="341"/>
                </a:lnTo>
                <a:lnTo>
                  <a:pt x="1862" y="223"/>
                </a:lnTo>
                <a:lnTo>
                  <a:pt x="2036" y="153"/>
                </a:lnTo>
                <a:lnTo>
                  <a:pt x="2206" y="92"/>
                </a:lnTo>
                <a:lnTo>
                  <a:pt x="2368" y="44"/>
                </a:lnTo>
                <a:lnTo>
                  <a:pt x="2518" y="12"/>
                </a:lnTo>
                <a:lnTo>
                  <a:pt x="2653" y="0"/>
                </a:lnTo>
                <a:lnTo>
                  <a:pt x="2740" y="6"/>
                </a:lnTo>
                <a:lnTo>
                  <a:pt x="2792" y="18"/>
                </a:lnTo>
                <a:lnTo>
                  <a:pt x="2836" y="36"/>
                </a:lnTo>
                <a:lnTo>
                  <a:pt x="2873" y="62"/>
                </a:lnTo>
                <a:lnTo>
                  <a:pt x="2904" y="95"/>
                </a:lnTo>
                <a:lnTo>
                  <a:pt x="2926" y="136"/>
                </a:lnTo>
                <a:lnTo>
                  <a:pt x="2941" y="185"/>
                </a:lnTo>
                <a:lnTo>
                  <a:pt x="2944" y="242"/>
                </a:lnTo>
                <a:lnTo>
                  <a:pt x="2941" y="310"/>
                </a:lnTo>
                <a:lnTo>
                  <a:pt x="2925" y="386"/>
                </a:lnTo>
                <a:lnTo>
                  <a:pt x="2899" y="473"/>
                </a:lnTo>
                <a:lnTo>
                  <a:pt x="2863" y="569"/>
                </a:lnTo>
                <a:lnTo>
                  <a:pt x="2786" y="734"/>
                </a:lnTo>
                <a:lnTo>
                  <a:pt x="2640" y="993"/>
                </a:lnTo>
                <a:lnTo>
                  <a:pt x="2544" y="1143"/>
                </a:lnTo>
                <a:lnTo>
                  <a:pt x="0" y="1386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66" name="Freeform 83"/>
          <p:cNvSpPr>
            <a:spLocks/>
          </p:cNvSpPr>
          <p:nvPr/>
        </p:nvSpPr>
        <p:spPr bwMode="auto">
          <a:xfrm>
            <a:off x="4457599" y="2941549"/>
            <a:ext cx="1017142" cy="360211"/>
          </a:xfrm>
          <a:custGeom>
            <a:avLst/>
            <a:gdLst>
              <a:gd name="T0" fmla="*/ 0 w 3142"/>
              <a:gd name="T1" fmla="*/ 375 h 1111"/>
              <a:gd name="T2" fmla="*/ 22 w 3142"/>
              <a:gd name="T3" fmla="*/ 386 h 1111"/>
              <a:gd name="T4" fmla="*/ 266 w 3142"/>
              <a:gd name="T5" fmla="*/ 502 h 1111"/>
              <a:gd name="T6" fmla="*/ 585 w 3142"/>
              <a:gd name="T7" fmla="*/ 634 h 1111"/>
              <a:gd name="T8" fmla="*/ 845 w 3142"/>
              <a:gd name="T9" fmla="*/ 731 h 1111"/>
              <a:gd name="T10" fmla="*/ 1138 w 3142"/>
              <a:gd name="T11" fmla="*/ 830 h 1111"/>
              <a:gd name="T12" fmla="*/ 1461 w 3142"/>
              <a:gd name="T13" fmla="*/ 923 h 1111"/>
              <a:gd name="T14" fmla="*/ 1632 w 3142"/>
              <a:gd name="T15" fmla="*/ 964 h 1111"/>
              <a:gd name="T16" fmla="*/ 1808 w 3142"/>
              <a:gd name="T17" fmla="*/ 1005 h 1111"/>
              <a:gd name="T18" fmla="*/ 2087 w 3142"/>
              <a:gd name="T19" fmla="*/ 1058 h 1111"/>
              <a:gd name="T20" fmla="*/ 2271 w 3142"/>
              <a:gd name="T21" fmla="*/ 1085 h 1111"/>
              <a:gd name="T22" fmla="*/ 2451 w 3142"/>
              <a:gd name="T23" fmla="*/ 1103 h 1111"/>
              <a:gd name="T24" fmla="*/ 2620 w 3142"/>
              <a:gd name="T25" fmla="*/ 1111 h 1111"/>
              <a:gd name="T26" fmla="*/ 2774 w 3142"/>
              <a:gd name="T27" fmla="*/ 1106 h 1111"/>
              <a:gd name="T28" fmla="*/ 2907 w 3142"/>
              <a:gd name="T29" fmla="*/ 1085 h 1111"/>
              <a:gd name="T30" fmla="*/ 2990 w 3142"/>
              <a:gd name="T31" fmla="*/ 1058 h 1111"/>
              <a:gd name="T32" fmla="*/ 3037 w 3142"/>
              <a:gd name="T33" fmla="*/ 1033 h 1111"/>
              <a:gd name="T34" fmla="*/ 3076 w 3142"/>
              <a:gd name="T35" fmla="*/ 1005 h 1111"/>
              <a:gd name="T36" fmla="*/ 3107 w 3142"/>
              <a:gd name="T37" fmla="*/ 971 h 1111"/>
              <a:gd name="T38" fmla="*/ 3129 w 3142"/>
              <a:gd name="T39" fmla="*/ 932 h 1111"/>
              <a:gd name="T40" fmla="*/ 3141 w 3142"/>
              <a:gd name="T41" fmla="*/ 887 h 1111"/>
              <a:gd name="T42" fmla="*/ 3142 w 3142"/>
              <a:gd name="T43" fmla="*/ 836 h 1111"/>
              <a:gd name="T44" fmla="*/ 3133 w 3142"/>
              <a:gd name="T45" fmla="*/ 779 h 1111"/>
              <a:gd name="T46" fmla="*/ 3112 w 3142"/>
              <a:gd name="T47" fmla="*/ 716 h 1111"/>
              <a:gd name="T48" fmla="*/ 3080 w 3142"/>
              <a:gd name="T49" fmla="*/ 644 h 1111"/>
              <a:gd name="T50" fmla="*/ 3033 w 3142"/>
              <a:gd name="T51" fmla="*/ 566 h 1111"/>
              <a:gd name="T52" fmla="*/ 2975 w 3142"/>
              <a:gd name="T53" fmla="*/ 481 h 1111"/>
              <a:gd name="T54" fmla="*/ 2862 w 3142"/>
              <a:gd name="T55" fmla="*/ 341 h 1111"/>
              <a:gd name="T56" fmla="*/ 2657 w 3142"/>
              <a:gd name="T57" fmla="*/ 123 h 1111"/>
              <a:gd name="T58" fmla="*/ 2528 w 3142"/>
              <a:gd name="T59" fmla="*/ 0 h 1111"/>
              <a:gd name="T60" fmla="*/ 0 w 3142"/>
              <a:gd name="T61" fmla="*/ 37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42" h="1111">
                <a:moveTo>
                  <a:pt x="0" y="375"/>
                </a:moveTo>
                <a:lnTo>
                  <a:pt x="22" y="386"/>
                </a:lnTo>
                <a:lnTo>
                  <a:pt x="266" y="502"/>
                </a:lnTo>
                <a:lnTo>
                  <a:pt x="585" y="634"/>
                </a:lnTo>
                <a:lnTo>
                  <a:pt x="845" y="731"/>
                </a:lnTo>
                <a:lnTo>
                  <a:pt x="1138" y="830"/>
                </a:lnTo>
                <a:lnTo>
                  <a:pt x="1461" y="923"/>
                </a:lnTo>
                <a:lnTo>
                  <a:pt x="1632" y="964"/>
                </a:lnTo>
                <a:lnTo>
                  <a:pt x="1808" y="1005"/>
                </a:lnTo>
                <a:lnTo>
                  <a:pt x="2087" y="1058"/>
                </a:lnTo>
                <a:lnTo>
                  <a:pt x="2271" y="1085"/>
                </a:lnTo>
                <a:lnTo>
                  <a:pt x="2451" y="1103"/>
                </a:lnTo>
                <a:lnTo>
                  <a:pt x="2620" y="1111"/>
                </a:lnTo>
                <a:lnTo>
                  <a:pt x="2774" y="1106"/>
                </a:lnTo>
                <a:lnTo>
                  <a:pt x="2907" y="1085"/>
                </a:lnTo>
                <a:lnTo>
                  <a:pt x="2990" y="1058"/>
                </a:lnTo>
                <a:lnTo>
                  <a:pt x="3037" y="1033"/>
                </a:lnTo>
                <a:lnTo>
                  <a:pt x="3076" y="1005"/>
                </a:lnTo>
                <a:lnTo>
                  <a:pt x="3107" y="971"/>
                </a:lnTo>
                <a:lnTo>
                  <a:pt x="3129" y="932"/>
                </a:lnTo>
                <a:lnTo>
                  <a:pt x="3141" y="887"/>
                </a:lnTo>
                <a:lnTo>
                  <a:pt x="3142" y="836"/>
                </a:lnTo>
                <a:lnTo>
                  <a:pt x="3133" y="779"/>
                </a:lnTo>
                <a:lnTo>
                  <a:pt x="3112" y="716"/>
                </a:lnTo>
                <a:lnTo>
                  <a:pt x="3080" y="644"/>
                </a:lnTo>
                <a:lnTo>
                  <a:pt x="3033" y="566"/>
                </a:lnTo>
                <a:lnTo>
                  <a:pt x="2975" y="481"/>
                </a:lnTo>
                <a:lnTo>
                  <a:pt x="2862" y="341"/>
                </a:lnTo>
                <a:lnTo>
                  <a:pt x="2657" y="123"/>
                </a:lnTo>
                <a:lnTo>
                  <a:pt x="2528" y="0"/>
                </a:lnTo>
                <a:lnTo>
                  <a:pt x="0" y="37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67" name="Freeform 85"/>
          <p:cNvSpPr>
            <a:spLocks/>
          </p:cNvSpPr>
          <p:nvPr/>
        </p:nvSpPr>
        <p:spPr bwMode="auto">
          <a:xfrm>
            <a:off x="2732346" y="3035604"/>
            <a:ext cx="2233824" cy="303199"/>
          </a:xfrm>
          <a:custGeom>
            <a:avLst/>
            <a:gdLst>
              <a:gd name="T0" fmla="*/ 6898 w 6898"/>
              <a:gd name="T1" fmla="*/ 17 h 934"/>
              <a:gd name="T2" fmla="*/ 6897 w 6898"/>
              <a:gd name="T3" fmla="*/ 21 h 934"/>
              <a:gd name="T4" fmla="*/ 6882 w 6898"/>
              <a:gd name="T5" fmla="*/ 31 h 934"/>
              <a:gd name="T6" fmla="*/ 6830 w 6898"/>
              <a:gd name="T7" fmla="*/ 50 h 934"/>
              <a:gd name="T8" fmla="*/ 6628 w 6898"/>
              <a:gd name="T9" fmla="*/ 100 h 934"/>
              <a:gd name="T10" fmla="*/ 6173 w 6898"/>
              <a:gd name="T11" fmla="*/ 185 h 934"/>
              <a:gd name="T12" fmla="*/ 5556 w 6898"/>
              <a:gd name="T13" fmla="*/ 286 h 934"/>
              <a:gd name="T14" fmla="*/ 4440 w 6898"/>
              <a:gd name="T15" fmla="*/ 456 h 934"/>
              <a:gd name="T16" fmla="*/ 2809 w 6898"/>
              <a:gd name="T17" fmla="*/ 679 h 934"/>
              <a:gd name="T18" fmla="*/ 2063 w 6898"/>
              <a:gd name="T19" fmla="*/ 772 h 934"/>
              <a:gd name="T20" fmla="*/ 1719 w 6898"/>
              <a:gd name="T21" fmla="*/ 814 h 934"/>
              <a:gd name="T22" fmla="*/ 1160 w 6898"/>
              <a:gd name="T23" fmla="*/ 875 h 934"/>
              <a:gd name="T24" fmla="*/ 738 w 6898"/>
              <a:gd name="T25" fmla="*/ 914 h 934"/>
              <a:gd name="T26" fmla="*/ 432 w 6898"/>
              <a:gd name="T27" fmla="*/ 932 h 934"/>
              <a:gd name="T28" fmla="*/ 226 w 6898"/>
              <a:gd name="T29" fmla="*/ 934 h 934"/>
              <a:gd name="T30" fmla="*/ 98 w 6898"/>
              <a:gd name="T31" fmla="*/ 923 h 934"/>
              <a:gd name="T32" fmla="*/ 44 w 6898"/>
              <a:gd name="T33" fmla="*/ 907 h 934"/>
              <a:gd name="T34" fmla="*/ 22 w 6898"/>
              <a:gd name="T35" fmla="*/ 894 h 934"/>
              <a:gd name="T36" fmla="*/ 4 w 6898"/>
              <a:gd name="T37" fmla="*/ 871 h 934"/>
              <a:gd name="T38" fmla="*/ 2 w 6898"/>
              <a:gd name="T39" fmla="*/ 854 h 934"/>
              <a:gd name="T40" fmla="*/ 0 w 6898"/>
              <a:gd name="T41" fmla="*/ 837 h 934"/>
              <a:gd name="T42" fmla="*/ 12 w 6898"/>
              <a:gd name="T43" fmla="*/ 811 h 934"/>
              <a:gd name="T44" fmla="*/ 30 w 6898"/>
              <a:gd name="T45" fmla="*/ 793 h 934"/>
              <a:gd name="T46" fmla="*/ 78 w 6898"/>
              <a:gd name="T47" fmla="*/ 765 h 934"/>
              <a:gd name="T48" fmla="*/ 200 w 6898"/>
              <a:gd name="T49" fmla="*/ 723 h 934"/>
              <a:gd name="T50" fmla="*/ 401 w 6898"/>
              <a:gd name="T51" fmla="*/ 675 h 934"/>
              <a:gd name="T52" fmla="*/ 702 w 6898"/>
              <a:gd name="T53" fmla="*/ 621 h 934"/>
              <a:gd name="T54" fmla="*/ 1122 w 6898"/>
              <a:gd name="T55" fmla="*/ 557 h 934"/>
              <a:gd name="T56" fmla="*/ 1679 w 6898"/>
              <a:gd name="T57" fmla="*/ 482 h 934"/>
              <a:gd name="T58" fmla="*/ 2021 w 6898"/>
              <a:gd name="T59" fmla="*/ 441 h 934"/>
              <a:gd name="T60" fmla="*/ 2769 w 6898"/>
              <a:gd name="T61" fmla="*/ 351 h 934"/>
              <a:gd name="T62" fmla="*/ 4406 w 6898"/>
              <a:gd name="T63" fmla="*/ 179 h 934"/>
              <a:gd name="T64" fmla="*/ 5530 w 6898"/>
              <a:gd name="T65" fmla="*/ 75 h 934"/>
              <a:gd name="T66" fmla="*/ 6153 w 6898"/>
              <a:gd name="T67" fmla="*/ 26 h 934"/>
              <a:gd name="T68" fmla="*/ 6616 w 6898"/>
              <a:gd name="T69" fmla="*/ 0 h 934"/>
              <a:gd name="T70" fmla="*/ 6823 w 6898"/>
              <a:gd name="T71" fmla="*/ 0 h 934"/>
              <a:gd name="T72" fmla="*/ 6879 w 6898"/>
              <a:gd name="T73" fmla="*/ 6 h 934"/>
              <a:gd name="T74" fmla="*/ 6897 w 6898"/>
              <a:gd name="T75" fmla="*/ 13 h 934"/>
              <a:gd name="T76" fmla="*/ 6898 w 6898"/>
              <a:gd name="T77" fmla="*/ 17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98" h="934">
                <a:moveTo>
                  <a:pt x="6898" y="17"/>
                </a:moveTo>
                <a:lnTo>
                  <a:pt x="6897" y="21"/>
                </a:lnTo>
                <a:lnTo>
                  <a:pt x="6882" y="31"/>
                </a:lnTo>
                <a:lnTo>
                  <a:pt x="6830" y="50"/>
                </a:lnTo>
                <a:lnTo>
                  <a:pt x="6628" y="100"/>
                </a:lnTo>
                <a:lnTo>
                  <a:pt x="6173" y="185"/>
                </a:lnTo>
                <a:lnTo>
                  <a:pt x="5556" y="286"/>
                </a:lnTo>
                <a:lnTo>
                  <a:pt x="4440" y="456"/>
                </a:lnTo>
                <a:lnTo>
                  <a:pt x="2809" y="679"/>
                </a:lnTo>
                <a:lnTo>
                  <a:pt x="2063" y="772"/>
                </a:lnTo>
                <a:lnTo>
                  <a:pt x="1719" y="814"/>
                </a:lnTo>
                <a:lnTo>
                  <a:pt x="1160" y="875"/>
                </a:lnTo>
                <a:lnTo>
                  <a:pt x="738" y="914"/>
                </a:lnTo>
                <a:lnTo>
                  <a:pt x="432" y="932"/>
                </a:lnTo>
                <a:lnTo>
                  <a:pt x="226" y="934"/>
                </a:lnTo>
                <a:lnTo>
                  <a:pt x="98" y="923"/>
                </a:lnTo>
                <a:lnTo>
                  <a:pt x="44" y="907"/>
                </a:lnTo>
                <a:lnTo>
                  <a:pt x="22" y="894"/>
                </a:lnTo>
                <a:lnTo>
                  <a:pt x="4" y="871"/>
                </a:lnTo>
                <a:lnTo>
                  <a:pt x="2" y="854"/>
                </a:lnTo>
                <a:lnTo>
                  <a:pt x="0" y="837"/>
                </a:lnTo>
                <a:lnTo>
                  <a:pt x="12" y="811"/>
                </a:lnTo>
                <a:lnTo>
                  <a:pt x="30" y="793"/>
                </a:lnTo>
                <a:lnTo>
                  <a:pt x="78" y="765"/>
                </a:lnTo>
                <a:lnTo>
                  <a:pt x="200" y="723"/>
                </a:lnTo>
                <a:lnTo>
                  <a:pt x="401" y="675"/>
                </a:lnTo>
                <a:lnTo>
                  <a:pt x="702" y="621"/>
                </a:lnTo>
                <a:lnTo>
                  <a:pt x="1122" y="557"/>
                </a:lnTo>
                <a:lnTo>
                  <a:pt x="1679" y="482"/>
                </a:lnTo>
                <a:lnTo>
                  <a:pt x="2021" y="441"/>
                </a:lnTo>
                <a:lnTo>
                  <a:pt x="2769" y="351"/>
                </a:lnTo>
                <a:lnTo>
                  <a:pt x="4406" y="179"/>
                </a:lnTo>
                <a:lnTo>
                  <a:pt x="5530" y="75"/>
                </a:lnTo>
                <a:lnTo>
                  <a:pt x="6153" y="26"/>
                </a:lnTo>
                <a:lnTo>
                  <a:pt x="6616" y="0"/>
                </a:lnTo>
                <a:lnTo>
                  <a:pt x="6823" y="0"/>
                </a:lnTo>
                <a:lnTo>
                  <a:pt x="6879" y="6"/>
                </a:lnTo>
                <a:lnTo>
                  <a:pt x="6897" y="13"/>
                </a:lnTo>
                <a:lnTo>
                  <a:pt x="6898" y="17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68" name="Freeform 86"/>
          <p:cNvSpPr>
            <a:spLocks/>
          </p:cNvSpPr>
          <p:nvPr/>
        </p:nvSpPr>
        <p:spPr bwMode="auto">
          <a:xfrm>
            <a:off x="4686701" y="2925784"/>
            <a:ext cx="987340" cy="103658"/>
          </a:xfrm>
          <a:custGeom>
            <a:avLst/>
            <a:gdLst>
              <a:gd name="T0" fmla="*/ 0 w 3050"/>
              <a:gd name="T1" fmla="*/ 318 h 318"/>
              <a:gd name="T2" fmla="*/ 83 w 3050"/>
              <a:gd name="T3" fmla="*/ 313 h 318"/>
              <a:gd name="T4" fmla="*/ 912 w 3050"/>
              <a:gd name="T5" fmla="*/ 250 h 318"/>
              <a:gd name="T6" fmla="*/ 1545 w 3050"/>
              <a:gd name="T7" fmla="*/ 193 h 318"/>
              <a:gd name="T8" fmla="*/ 1893 w 3050"/>
              <a:gd name="T9" fmla="*/ 162 h 318"/>
              <a:gd name="T10" fmla="*/ 2593 w 3050"/>
              <a:gd name="T11" fmla="*/ 90 h 318"/>
              <a:gd name="T12" fmla="*/ 2952 w 3050"/>
              <a:gd name="T13" fmla="*/ 42 h 318"/>
              <a:gd name="T14" fmla="*/ 3037 w 3050"/>
              <a:gd name="T15" fmla="*/ 24 h 318"/>
              <a:gd name="T16" fmla="*/ 3050 w 3050"/>
              <a:gd name="T17" fmla="*/ 16 h 318"/>
              <a:gd name="T18" fmla="*/ 3048 w 3050"/>
              <a:gd name="T19" fmla="*/ 11 h 318"/>
              <a:gd name="T20" fmla="*/ 3000 w 3050"/>
              <a:gd name="T21" fmla="*/ 3 h 318"/>
              <a:gd name="T22" fmla="*/ 2753 w 3050"/>
              <a:gd name="T23" fmla="*/ 0 h 318"/>
              <a:gd name="T24" fmla="*/ 2536 w 3050"/>
              <a:gd name="T25" fmla="*/ 4 h 318"/>
              <a:gd name="T26" fmla="*/ 0 w 3050"/>
              <a:gd name="T27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50" h="318">
                <a:moveTo>
                  <a:pt x="0" y="318"/>
                </a:moveTo>
                <a:lnTo>
                  <a:pt x="83" y="313"/>
                </a:lnTo>
                <a:lnTo>
                  <a:pt x="912" y="250"/>
                </a:lnTo>
                <a:lnTo>
                  <a:pt x="1545" y="193"/>
                </a:lnTo>
                <a:lnTo>
                  <a:pt x="1893" y="162"/>
                </a:lnTo>
                <a:lnTo>
                  <a:pt x="2593" y="90"/>
                </a:lnTo>
                <a:lnTo>
                  <a:pt x="2952" y="42"/>
                </a:lnTo>
                <a:lnTo>
                  <a:pt x="3037" y="24"/>
                </a:lnTo>
                <a:lnTo>
                  <a:pt x="3050" y="16"/>
                </a:lnTo>
                <a:lnTo>
                  <a:pt x="3048" y="11"/>
                </a:lnTo>
                <a:lnTo>
                  <a:pt x="3000" y="3"/>
                </a:lnTo>
                <a:lnTo>
                  <a:pt x="2753" y="0"/>
                </a:lnTo>
                <a:lnTo>
                  <a:pt x="2536" y="4"/>
                </a:lnTo>
                <a:lnTo>
                  <a:pt x="0" y="318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grpSp>
        <p:nvGrpSpPr>
          <p:cNvPr id="69" name="Group 68"/>
          <p:cNvGrpSpPr/>
          <p:nvPr/>
        </p:nvGrpSpPr>
        <p:grpSpPr>
          <a:xfrm>
            <a:off x="1844060" y="3951809"/>
            <a:ext cx="2581913" cy="1504095"/>
            <a:chOff x="1018117" y="3878243"/>
            <a:chExt cx="3163324" cy="1842796"/>
          </a:xfrm>
        </p:grpSpPr>
        <p:sp>
          <p:nvSpPr>
            <p:cNvPr id="70" name="Freeform 79"/>
            <p:cNvSpPr>
              <a:spLocks/>
            </p:cNvSpPr>
            <p:nvPr/>
          </p:nvSpPr>
          <p:spPr bwMode="auto">
            <a:xfrm rot="1800000">
              <a:off x="1018117" y="3878243"/>
              <a:ext cx="1152525" cy="225425"/>
            </a:xfrm>
            <a:custGeom>
              <a:avLst/>
              <a:gdLst>
                <a:gd name="T0" fmla="*/ 0 w 2905"/>
                <a:gd name="T1" fmla="*/ 3 h 569"/>
                <a:gd name="T2" fmla="*/ 9 w 2905"/>
                <a:gd name="T3" fmla="*/ 9 h 569"/>
                <a:gd name="T4" fmla="*/ 114 w 2905"/>
                <a:gd name="T5" fmla="*/ 36 h 569"/>
                <a:gd name="T6" fmla="*/ 423 w 2905"/>
                <a:gd name="T7" fmla="*/ 106 h 569"/>
                <a:gd name="T8" fmla="*/ 1382 w 2905"/>
                <a:gd name="T9" fmla="*/ 305 h 569"/>
                <a:gd name="T10" fmla="*/ 2038 w 2905"/>
                <a:gd name="T11" fmla="*/ 433 h 569"/>
                <a:gd name="T12" fmla="*/ 2315 w 2905"/>
                <a:gd name="T13" fmla="*/ 485 h 569"/>
                <a:gd name="T14" fmla="*/ 2672 w 2905"/>
                <a:gd name="T15" fmla="*/ 547 h 569"/>
                <a:gd name="T16" fmla="*/ 2845 w 2905"/>
                <a:gd name="T17" fmla="*/ 569 h 569"/>
                <a:gd name="T18" fmla="*/ 2892 w 2905"/>
                <a:gd name="T19" fmla="*/ 567 h 569"/>
                <a:gd name="T20" fmla="*/ 2904 w 2905"/>
                <a:gd name="T21" fmla="*/ 561 h 569"/>
                <a:gd name="T22" fmla="*/ 2905 w 2905"/>
                <a:gd name="T23" fmla="*/ 556 h 569"/>
                <a:gd name="T24" fmla="*/ 2905 w 2905"/>
                <a:gd name="T25" fmla="*/ 552 h 569"/>
                <a:gd name="T26" fmla="*/ 2897 w 2905"/>
                <a:gd name="T27" fmla="*/ 543 h 569"/>
                <a:gd name="T28" fmla="*/ 2853 w 2905"/>
                <a:gd name="T29" fmla="*/ 524 h 569"/>
                <a:gd name="T30" fmla="*/ 2683 w 2905"/>
                <a:gd name="T31" fmla="*/ 480 h 569"/>
                <a:gd name="T32" fmla="*/ 2331 w 2905"/>
                <a:gd name="T33" fmla="*/ 407 h 569"/>
                <a:gd name="T34" fmla="*/ 2053 w 2905"/>
                <a:gd name="T35" fmla="*/ 353 h 569"/>
                <a:gd name="T36" fmla="*/ 1396 w 2905"/>
                <a:gd name="T37" fmla="*/ 230 h 569"/>
                <a:gd name="T38" fmla="*/ 431 w 2905"/>
                <a:gd name="T39" fmla="*/ 62 h 569"/>
                <a:gd name="T40" fmla="*/ 120 w 2905"/>
                <a:gd name="T41" fmla="*/ 13 h 569"/>
                <a:gd name="T42" fmla="*/ 11 w 2905"/>
                <a:gd name="T43" fmla="*/ 0 h 569"/>
                <a:gd name="T44" fmla="*/ 0 w 2905"/>
                <a:gd name="T45" fmla="*/ 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05" h="569">
                  <a:moveTo>
                    <a:pt x="0" y="3"/>
                  </a:moveTo>
                  <a:lnTo>
                    <a:pt x="9" y="9"/>
                  </a:lnTo>
                  <a:lnTo>
                    <a:pt x="114" y="36"/>
                  </a:lnTo>
                  <a:lnTo>
                    <a:pt x="423" y="106"/>
                  </a:lnTo>
                  <a:lnTo>
                    <a:pt x="1382" y="305"/>
                  </a:lnTo>
                  <a:lnTo>
                    <a:pt x="2038" y="433"/>
                  </a:lnTo>
                  <a:lnTo>
                    <a:pt x="2315" y="485"/>
                  </a:lnTo>
                  <a:lnTo>
                    <a:pt x="2672" y="547"/>
                  </a:lnTo>
                  <a:lnTo>
                    <a:pt x="2845" y="569"/>
                  </a:lnTo>
                  <a:lnTo>
                    <a:pt x="2892" y="567"/>
                  </a:lnTo>
                  <a:lnTo>
                    <a:pt x="2904" y="561"/>
                  </a:lnTo>
                  <a:lnTo>
                    <a:pt x="2905" y="556"/>
                  </a:lnTo>
                  <a:lnTo>
                    <a:pt x="2905" y="552"/>
                  </a:lnTo>
                  <a:lnTo>
                    <a:pt x="2897" y="543"/>
                  </a:lnTo>
                  <a:lnTo>
                    <a:pt x="2853" y="524"/>
                  </a:lnTo>
                  <a:lnTo>
                    <a:pt x="2683" y="480"/>
                  </a:lnTo>
                  <a:lnTo>
                    <a:pt x="2331" y="407"/>
                  </a:lnTo>
                  <a:lnTo>
                    <a:pt x="2053" y="353"/>
                  </a:lnTo>
                  <a:lnTo>
                    <a:pt x="1396" y="230"/>
                  </a:lnTo>
                  <a:lnTo>
                    <a:pt x="431" y="62"/>
                  </a:lnTo>
                  <a:lnTo>
                    <a:pt x="120" y="1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71" name="Group 70"/>
            <p:cNvGrpSpPr/>
            <p:nvPr/>
          </p:nvGrpSpPr>
          <p:grpSpPr>
            <a:xfrm rot="1800000">
              <a:off x="1319179" y="4743139"/>
              <a:ext cx="2862262" cy="977900"/>
              <a:chOff x="2900363" y="3576638"/>
              <a:chExt cx="2862262" cy="977900"/>
            </a:xfr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</a:gradFill>
          </p:grpSpPr>
          <p:sp>
            <p:nvSpPr>
              <p:cNvPr id="72" name="Freeform 77"/>
              <p:cNvSpPr>
                <a:spLocks/>
              </p:cNvSpPr>
              <p:nvPr/>
            </p:nvSpPr>
            <p:spPr bwMode="auto">
              <a:xfrm>
                <a:off x="4505325" y="3663950"/>
                <a:ext cx="1257300" cy="438150"/>
              </a:xfrm>
              <a:custGeom>
                <a:avLst/>
                <a:gdLst>
                  <a:gd name="T0" fmla="*/ 0 w 3167"/>
                  <a:gd name="T1" fmla="*/ 561 h 1106"/>
                  <a:gd name="T2" fmla="*/ 23 w 3167"/>
                  <a:gd name="T3" fmla="*/ 551 h 1106"/>
                  <a:gd name="T4" fmla="*/ 273 w 3167"/>
                  <a:gd name="T5" fmla="*/ 452 h 1106"/>
                  <a:gd name="T6" fmla="*/ 600 w 3167"/>
                  <a:gd name="T7" fmla="*/ 342 h 1106"/>
                  <a:gd name="T8" fmla="*/ 867 w 3167"/>
                  <a:gd name="T9" fmla="*/ 263 h 1106"/>
                  <a:gd name="T10" fmla="*/ 1166 w 3167"/>
                  <a:gd name="T11" fmla="*/ 184 h 1106"/>
                  <a:gd name="T12" fmla="*/ 1494 w 3167"/>
                  <a:gd name="T13" fmla="*/ 114 h 1106"/>
                  <a:gd name="T14" fmla="*/ 1668 w 3167"/>
                  <a:gd name="T15" fmla="*/ 83 h 1106"/>
                  <a:gd name="T16" fmla="*/ 1845 w 3167"/>
                  <a:gd name="T17" fmla="*/ 54 h 1106"/>
                  <a:gd name="T18" fmla="*/ 2127 w 3167"/>
                  <a:gd name="T19" fmla="*/ 21 h 1106"/>
                  <a:gd name="T20" fmla="*/ 2313 w 3167"/>
                  <a:gd name="T21" fmla="*/ 7 h 1106"/>
                  <a:gd name="T22" fmla="*/ 2494 w 3167"/>
                  <a:gd name="T23" fmla="*/ 0 h 1106"/>
                  <a:gd name="T24" fmla="*/ 2663 w 3167"/>
                  <a:gd name="T25" fmla="*/ 4 h 1106"/>
                  <a:gd name="T26" fmla="*/ 2816 w 3167"/>
                  <a:gd name="T27" fmla="*/ 19 h 1106"/>
                  <a:gd name="T28" fmla="*/ 2948 w 3167"/>
                  <a:gd name="T29" fmla="*/ 49 h 1106"/>
                  <a:gd name="T30" fmla="*/ 3029 w 3167"/>
                  <a:gd name="T31" fmla="*/ 82 h 1106"/>
                  <a:gd name="T32" fmla="*/ 3074 w 3167"/>
                  <a:gd name="T33" fmla="*/ 109 h 1106"/>
                  <a:gd name="T34" fmla="*/ 3112 w 3167"/>
                  <a:gd name="T35" fmla="*/ 140 h 1106"/>
                  <a:gd name="T36" fmla="*/ 3139 w 3167"/>
                  <a:gd name="T37" fmla="*/ 176 h 1106"/>
                  <a:gd name="T38" fmla="*/ 3158 w 3167"/>
                  <a:gd name="T39" fmla="*/ 216 h 1106"/>
                  <a:gd name="T40" fmla="*/ 3167 w 3167"/>
                  <a:gd name="T41" fmla="*/ 262 h 1106"/>
                  <a:gd name="T42" fmla="*/ 3166 w 3167"/>
                  <a:gd name="T43" fmla="*/ 314 h 1106"/>
                  <a:gd name="T44" fmla="*/ 3152 w 3167"/>
                  <a:gd name="T45" fmla="*/ 369 h 1106"/>
                  <a:gd name="T46" fmla="*/ 3127 w 3167"/>
                  <a:gd name="T47" fmla="*/ 432 h 1106"/>
                  <a:gd name="T48" fmla="*/ 3090 w 3167"/>
                  <a:gd name="T49" fmla="*/ 500 h 1106"/>
                  <a:gd name="T50" fmla="*/ 3039 w 3167"/>
                  <a:gd name="T51" fmla="*/ 574 h 1106"/>
                  <a:gd name="T52" fmla="*/ 2974 w 3167"/>
                  <a:gd name="T53" fmla="*/ 656 h 1106"/>
                  <a:gd name="T54" fmla="*/ 2853 w 3167"/>
                  <a:gd name="T55" fmla="*/ 788 h 1106"/>
                  <a:gd name="T56" fmla="*/ 2633 w 3167"/>
                  <a:gd name="T57" fmla="*/ 992 h 1106"/>
                  <a:gd name="T58" fmla="*/ 2496 w 3167"/>
                  <a:gd name="T59" fmla="*/ 1106 h 1106"/>
                  <a:gd name="T60" fmla="*/ 0 w 3167"/>
                  <a:gd name="T61" fmla="*/ 561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67" h="1106">
                    <a:moveTo>
                      <a:pt x="0" y="561"/>
                    </a:moveTo>
                    <a:lnTo>
                      <a:pt x="23" y="551"/>
                    </a:lnTo>
                    <a:lnTo>
                      <a:pt x="273" y="452"/>
                    </a:lnTo>
                    <a:lnTo>
                      <a:pt x="600" y="342"/>
                    </a:lnTo>
                    <a:lnTo>
                      <a:pt x="867" y="263"/>
                    </a:lnTo>
                    <a:lnTo>
                      <a:pt x="1166" y="184"/>
                    </a:lnTo>
                    <a:lnTo>
                      <a:pt x="1494" y="114"/>
                    </a:lnTo>
                    <a:lnTo>
                      <a:pt x="1668" y="83"/>
                    </a:lnTo>
                    <a:lnTo>
                      <a:pt x="1845" y="54"/>
                    </a:lnTo>
                    <a:lnTo>
                      <a:pt x="2127" y="21"/>
                    </a:lnTo>
                    <a:lnTo>
                      <a:pt x="2313" y="7"/>
                    </a:lnTo>
                    <a:lnTo>
                      <a:pt x="2494" y="0"/>
                    </a:lnTo>
                    <a:lnTo>
                      <a:pt x="2663" y="4"/>
                    </a:lnTo>
                    <a:lnTo>
                      <a:pt x="2816" y="19"/>
                    </a:lnTo>
                    <a:lnTo>
                      <a:pt x="2948" y="49"/>
                    </a:lnTo>
                    <a:lnTo>
                      <a:pt x="3029" y="82"/>
                    </a:lnTo>
                    <a:lnTo>
                      <a:pt x="3074" y="109"/>
                    </a:lnTo>
                    <a:lnTo>
                      <a:pt x="3112" y="140"/>
                    </a:lnTo>
                    <a:lnTo>
                      <a:pt x="3139" y="176"/>
                    </a:lnTo>
                    <a:lnTo>
                      <a:pt x="3158" y="216"/>
                    </a:lnTo>
                    <a:lnTo>
                      <a:pt x="3167" y="262"/>
                    </a:lnTo>
                    <a:lnTo>
                      <a:pt x="3166" y="314"/>
                    </a:lnTo>
                    <a:lnTo>
                      <a:pt x="3152" y="369"/>
                    </a:lnTo>
                    <a:lnTo>
                      <a:pt x="3127" y="432"/>
                    </a:lnTo>
                    <a:lnTo>
                      <a:pt x="3090" y="500"/>
                    </a:lnTo>
                    <a:lnTo>
                      <a:pt x="3039" y="574"/>
                    </a:lnTo>
                    <a:lnTo>
                      <a:pt x="2974" y="656"/>
                    </a:lnTo>
                    <a:lnTo>
                      <a:pt x="2853" y="788"/>
                    </a:lnTo>
                    <a:lnTo>
                      <a:pt x="2633" y="992"/>
                    </a:lnTo>
                    <a:lnTo>
                      <a:pt x="2496" y="1106"/>
                    </a:lnTo>
                    <a:lnTo>
                      <a:pt x="0" y="56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73" name="Freeform 78"/>
              <p:cNvSpPr>
                <a:spLocks/>
              </p:cNvSpPr>
              <p:nvPr/>
            </p:nvSpPr>
            <p:spPr bwMode="auto">
              <a:xfrm>
                <a:off x="4495800" y="3935413"/>
                <a:ext cx="1135063" cy="619125"/>
              </a:xfrm>
              <a:custGeom>
                <a:avLst/>
                <a:gdLst>
                  <a:gd name="T0" fmla="*/ 0 w 2861"/>
                  <a:gd name="T1" fmla="*/ 0 h 1562"/>
                  <a:gd name="T2" fmla="*/ 17 w 2861"/>
                  <a:gd name="T3" fmla="*/ 18 h 1562"/>
                  <a:gd name="T4" fmla="*/ 214 w 2861"/>
                  <a:gd name="T5" fmla="*/ 202 h 1562"/>
                  <a:gd name="T6" fmla="*/ 479 w 2861"/>
                  <a:gd name="T7" fmla="*/ 425 h 1562"/>
                  <a:gd name="T8" fmla="*/ 696 w 2861"/>
                  <a:gd name="T9" fmla="*/ 596 h 1562"/>
                  <a:gd name="T10" fmla="*/ 947 w 2861"/>
                  <a:gd name="T11" fmla="*/ 780 h 1562"/>
                  <a:gd name="T12" fmla="*/ 1225 w 2861"/>
                  <a:gd name="T13" fmla="*/ 967 h 1562"/>
                  <a:gd name="T14" fmla="*/ 1376 w 2861"/>
                  <a:gd name="T15" fmla="*/ 1059 h 1562"/>
                  <a:gd name="T16" fmla="*/ 1531 w 2861"/>
                  <a:gd name="T17" fmla="*/ 1151 h 1562"/>
                  <a:gd name="T18" fmla="*/ 1780 w 2861"/>
                  <a:gd name="T19" fmla="*/ 1286 h 1562"/>
                  <a:gd name="T20" fmla="*/ 1947 w 2861"/>
                  <a:gd name="T21" fmla="*/ 1368 h 1562"/>
                  <a:gd name="T22" fmla="*/ 2113 w 2861"/>
                  <a:gd name="T23" fmla="*/ 1440 h 1562"/>
                  <a:gd name="T24" fmla="*/ 2273 w 2861"/>
                  <a:gd name="T25" fmla="*/ 1498 h 1562"/>
                  <a:gd name="T26" fmla="*/ 2420 w 2861"/>
                  <a:gd name="T27" fmla="*/ 1540 h 1562"/>
                  <a:gd name="T28" fmla="*/ 2554 w 2861"/>
                  <a:gd name="T29" fmla="*/ 1562 h 1562"/>
                  <a:gd name="T30" fmla="*/ 2641 w 2861"/>
                  <a:gd name="T31" fmla="*/ 1561 h 1562"/>
                  <a:gd name="T32" fmla="*/ 2692 w 2861"/>
                  <a:gd name="T33" fmla="*/ 1553 h 1562"/>
                  <a:gd name="T34" fmla="*/ 2738 w 2861"/>
                  <a:gd name="T35" fmla="*/ 1537 h 1562"/>
                  <a:gd name="T36" fmla="*/ 2778 w 2861"/>
                  <a:gd name="T37" fmla="*/ 1514 h 1562"/>
                  <a:gd name="T38" fmla="*/ 2810 w 2861"/>
                  <a:gd name="T39" fmla="*/ 1484 h 1562"/>
                  <a:gd name="T40" fmla="*/ 2835 w 2861"/>
                  <a:gd name="T41" fmla="*/ 1444 h 1562"/>
                  <a:gd name="T42" fmla="*/ 2853 w 2861"/>
                  <a:gd name="T43" fmla="*/ 1396 h 1562"/>
                  <a:gd name="T44" fmla="*/ 2861 w 2861"/>
                  <a:gd name="T45" fmla="*/ 1339 h 1562"/>
                  <a:gd name="T46" fmla="*/ 2861 w 2861"/>
                  <a:gd name="T47" fmla="*/ 1272 h 1562"/>
                  <a:gd name="T48" fmla="*/ 2852 w 2861"/>
                  <a:gd name="T49" fmla="*/ 1195 h 1562"/>
                  <a:gd name="T50" fmla="*/ 2831 w 2861"/>
                  <a:gd name="T51" fmla="*/ 1107 h 1562"/>
                  <a:gd name="T52" fmla="*/ 2801 w 2861"/>
                  <a:gd name="T53" fmla="*/ 1007 h 1562"/>
                  <a:gd name="T54" fmla="*/ 2737 w 2861"/>
                  <a:gd name="T55" fmla="*/ 839 h 1562"/>
                  <a:gd name="T56" fmla="*/ 2607 w 2861"/>
                  <a:gd name="T57" fmla="*/ 569 h 1562"/>
                  <a:gd name="T58" fmla="*/ 2521 w 2861"/>
                  <a:gd name="T59" fmla="*/ 414 h 1562"/>
                  <a:gd name="T60" fmla="*/ 0 w 2861"/>
                  <a:gd name="T61" fmla="*/ 0 h 1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61" h="1562">
                    <a:moveTo>
                      <a:pt x="0" y="0"/>
                    </a:moveTo>
                    <a:lnTo>
                      <a:pt x="17" y="18"/>
                    </a:lnTo>
                    <a:lnTo>
                      <a:pt x="214" y="202"/>
                    </a:lnTo>
                    <a:lnTo>
                      <a:pt x="479" y="425"/>
                    </a:lnTo>
                    <a:lnTo>
                      <a:pt x="696" y="596"/>
                    </a:lnTo>
                    <a:lnTo>
                      <a:pt x="947" y="780"/>
                    </a:lnTo>
                    <a:lnTo>
                      <a:pt x="1225" y="967"/>
                    </a:lnTo>
                    <a:lnTo>
                      <a:pt x="1376" y="1059"/>
                    </a:lnTo>
                    <a:lnTo>
                      <a:pt x="1531" y="1151"/>
                    </a:lnTo>
                    <a:lnTo>
                      <a:pt x="1780" y="1286"/>
                    </a:lnTo>
                    <a:lnTo>
                      <a:pt x="1947" y="1368"/>
                    </a:lnTo>
                    <a:lnTo>
                      <a:pt x="2113" y="1440"/>
                    </a:lnTo>
                    <a:lnTo>
                      <a:pt x="2273" y="1498"/>
                    </a:lnTo>
                    <a:lnTo>
                      <a:pt x="2420" y="1540"/>
                    </a:lnTo>
                    <a:lnTo>
                      <a:pt x="2554" y="1562"/>
                    </a:lnTo>
                    <a:lnTo>
                      <a:pt x="2641" y="1561"/>
                    </a:lnTo>
                    <a:lnTo>
                      <a:pt x="2692" y="1553"/>
                    </a:lnTo>
                    <a:lnTo>
                      <a:pt x="2738" y="1537"/>
                    </a:lnTo>
                    <a:lnTo>
                      <a:pt x="2778" y="1514"/>
                    </a:lnTo>
                    <a:lnTo>
                      <a:pt x="2810" y="1484"/>
                    </a:lnTo>
                    <a:lnTo>
                      <a:pt x="2835" y="1444"/>
                    </a:lnTo>
                    <a:lnTo>
                      <a:pt x="2853" y="1396"/>
                    </a:lnTo>
                    <a:lnTo>
                      <a:pt x="2861" y="1339"/>
                    </a:lnTo>
                    <a:lnTo>
                      <a:pt x="2861" y="1272"/>
                    </a:lnTo>
                    <a:lnTo>
                      <a:pt x="2852" y="1195"/>
                    </a:lnTo>
                    <a:lnTo>
                      <a:pt x="2831" y="1107"/>
                    </a:lnTo>
                    <a:lnTo>
                      <a:pt x="2801" y="1007"/>
                    </a:lnTo>
                    <a:lnTo>
                      <a:pt x="2737" y="839"/>
                    </a:lnTo>
                    <a:lnTo>
                      <a:pt x="2607" y="569"/>
                    </a:lnTo>
                    <a:lnTo>
                      <a:pt x="2521" y="41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Freeform 80"/>
              <p:cNvSpPr>
                <a:spLocks/>
              </p:cNvSpPr>
              <p:nvPr/>
            </p:nvSpPr>
            <p:spPr bwMode="auto">
              <a:xfrm>
                <a:off x="2900363" y="3576638"/>
                <a:ext cx="2709863" cy="547688"/>
              </a:xfrm>
              <a:custGeom>
                <a:avLst/>
                <a:gdLst>
                  <a:gd name="T0" fmla="*/ 6828 w 6828"/>
                  <a:gd name="T1" fmla="*/ 1366 h 1378"/>
                  <a:gd name="T2" fmla="*/ 6825 w 6828"/>
                  <a:gd name="T3" fmla="*/ 1370 h 1378"/>
                  <a:gd name="T4" fmla="*/ 6807 w 6828"/>
                  <a:gd name="T5" fmla="*/ 1375 h 1378"/>
                  <a:gd name="T6" fmla="*/ 6751 w 6828"/>
                  <a:gd name="T7" fmla="*/ 1378 h 1378"/>
                  <a:gd name="T8" fmla="*/ 6544 w 6828"/>
                  <a:gd name="T9" fmla="*/ 1364 h 1378"/>
                  <a:gd name="T10" fmla="*/ 6084 w 6828"/>
                  <a:gd name="T11" fmla="*/ 1307 h 1378"/>
                  <a:gd name="T12" fmla="*/ 5466 w 6828"/>
                  <a:gd name="T13" fmla="*/ 1216 h 1378"/>
                  <a:gd name="T14" fmla="*/ 4351 w 6828"/>
                  <a:gd name="T15" fmla="*/ 1037 h 1378"/>
                  <a:gd name="T16" fmla="*/ 2729 w 6828"/>
                  <a:gd name="T17" fmla="*/ 753 h 1378"/>
                  <a:gd name="T18" fmla="*/ 1991 w 6828"/>
                  <a:gd name="T19" fmla="*/ 615 h 1378"/>
                  <a:gd name="T20" fmla="*/ 1651 w 6828"/>
                  <a:gd name="T21" fmla="*/ 549 h 1378"/>
                  <a:gd name="T22" fmla="*/ 1100 w 6828"/>
                  <a:gd name="T23" fmla="*/ 437 h 1378"/>
                  <a:gd name="T24" fmla="*/ 685 w 6828"/>
                  <a:gd name="T25" fmla="*/ 345 h 1378"/>
                  <a:gd name="T26" fmla="*/ 390 w 6828"/>
                  <a:gd name="T27" fmla="*/ 270 h 1378"/>
                  <a:gd name="T28" fmla="*/ 192 w 6828"/>
                  <a:gd name="T29" fmla="*/ 209 h 1378"/>
                  <a:gd name="T30" fmla="*/ 74 w 6828"/>
                  <a:gd name="T31" fmla="*/ 160 h 1378"/>
                  <a:gd name="T32" fmla="*/ 27 w 6828"/>
                  <a:gd name="T33" fmla="*/ 129 h 1378"/>
                  <a:gd name="T34" fmla="*/ 10 w 6828"/>
                  <a:gd name="T35" fmla="*/ 109 h 1378"/>
                  <a:gd name="T36" fmla="*/ 0 w 6828"/>
                  <a:gd name="T37" fmla="*/ 82 h 1378"/>
                  <a:gd name="T38" fmla="*/ 2 w 6828"/>
                  <a:gd name="T39" fmla="*/ 65 h 1378"/>
                  <a:gd name="T40" fmla="*/ 6 w 6828"/>
                  <a:gd name="T41" fmla="*/ 48 h 1378"/>
                  <a:gd name="T42" fmla="*/ 26 w 6828"/>
                  <a:gd name="T43" fmla="*/ 26 h 1378"/>
                  <a:gd name="T44" fmla="*/ 49 w 6828"/>
                  <a:gd name="T45" fmla="*/ 15 h 1378"/>
                  <a:gd name="T46" fmla="*/ 104 w 6828"/>
                  <a:gd name="T47" fmla="*/ 3 h 1378"/>
                  <a:gd name="T48" fmla="*/ 232 w 6828"/>
                  <a:gd name="T49" fmla="*/ 0 h 1378"/>
                  <a:gd name="T50" fmla="*/ 438 w 6828"/>
                  <a:gd name="T51" fmla="*/ 16 h 1378"/>
                  <a:gd name="T52" fmla="*/ 741 w 6828"/>
                  <a:gd name="T53" fmla="*/ 56 h 1378"/>
                  <a:gd name="T54" fmla="*/ 1160 w 6828"/>
                  <a:gd name="T55" fmla="*/ 122 h 1378"/>
                  <a:gd name="T56" fmla="*/ 1713 w 6828"/>
                  <a:gd name="T57" fmla="*/ 221 h 1378"/>
                  <a:gd name="T58" fmla="*/ 2053 w 6828"/>
                  <a:gd name="T59" fmla="*/ 285 h 1378"/>
                  <a:gd name="T60" fmla="*/ 2792 w 6828"/>
                  <a:gd name="T61" fmla="*/ 429 h 1378"/>
                  <a:gd name="T62" fmla="*/ 4404 w 6828"/>
                  <a:gd name="T63" fmla="*/ 762 h 1378"/>
                  <a:gd name="T64" fmla="*/ 5506 w 6828"/>
                  <a:gd name="T65" fmla="*/ 1006 h 1378"/>
                  <a:gd name="T66" fmla="*/ 6114 w 6828"/>
                  <a:gd name="T67" fmla="*/ 1149 h 1378"/>
                  <a:gd name="T68" fmla="*/ 6563 w 6828"/>
                  <a:gd name="T69" fmla="*/ 1265 h 1378"/>
                  <a:gd name="T70" fmla="*/ 6760 w 6828"/>
                  <a:gd name="T71" fmla="*/ 1328 h 1378"/>
                  <a:gd name="T72" fmla="*/ 6811 w 6828"/>
                  <a:gd name="T73" fmla="*/ 1351 h 1378"/>
                  <a:gd name="T74" fmla="*/ 6827 w 6828"/>
                  <a:gd name="T75" fmla="*/ 1363 h 1378"/>
                  <a:gd name="T76" fmla="*/ 6828 w 6828"/>
                  <a:gd name="T77" fmla="*/ 1366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28" h="1378">
                    <a:moveTo>
                      <a:pt x="6828" y="1366"/>
                    </a:moveTo>
                    <a:lnTo>
                      <a:pt x="6825" y="1370"/>
                    </a:lnTo>
                    <a:lnTo>
                      <a:pt x="6807" y="1375"/>
                    </a:lnTo>
                    <a:lnTo>
                      <a:pt x="6751" y="1378"/>
                    </a:lnTo>
                    <a:lnTo>
                      <a:pt x="6544" y="1364"/>
                    </a:lnTo>
                    <a:lnTo>
                      <a:pt x="6084" y="1307"/>
                    </a:lnTo>
                    <a:lnTo>
                      <a:pt x="5466" y="1216"/>
                    </a:lnTo>
                    <a:lnTo>
                      <a:pt x="4351" y="1037"/>
                    </a:lnTo>
                    <a:lnTo>
                      <a:pt x="2729" y="753"/>
                    </a:lnTo>
                    <a:lnTo>
                      <a:pt x="1991" y="615"/>
                    </a:lnTo>
                    <a:lnTo>
                      <a:pt x="1651" y="549"/>
                    </a:lnTo>
                    <a:lnTo>
                      <a:pt x="1100" y="437"/>
                    </a:lnTo>
                    <a:lnTo>
                      <a:pt x="685" y="345"/>
                    </a:lnTo>
                    <a:lnTo>
                      <a:pt x="390" y="270"/>
                    </a:lnTo>
                    <a:lnTo>
                      <a:pt x="192" y="209"/>
                    </a:lnTo>
                    <a:lnTo>
                      <a:pt x="74" y="160"/>
                    </a:lnTo>
                    <a:lnTo>
                      <a:pt x="27" y="129"/>
                    </a:lnTo>
                    <a:lnTo>
                      <a:pt x="10" y="109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6" y="48"/>
                    </a:lnTo>
                    <a:lnTo>
                      <a:pt x="26" y="26"/>
                    </a:lnTo>
                    <a:lnTo>
                      <a:pt x="49" y="15"/>
                    </a:lnTo>
                    <a:lnTo>
                      <a:pt x="104" y="3"/>
                    </a:lnTo>
                    <a:lnTo>
                      <a:pt x="232" y="0"/>
                    </a:lnTo>
                    <a:lnTo>
                      <a:pt x="438" y="16"/>
                    </a:lnTo>
                    <a:lnTo>
                      <a:pt x="741" y="56"/>
                    </a:lnTo>
                    <a:lnTo>
                      <a:pt x="1160" y="122"/>
                    </a:lnTo>
                    <a:lnTo>
                      <a:pt x="1713" y="221"/>
                    </a:lnTo>
                    <a:lnTo>
                      <a:pt x="2053" y="285"/>
                    </a:lnTo>
                    <a:lnTo>
                      <a:pt x="2792" y="429"/>
                    </a:lnTo>
                    <a:lnTo>
                      <a:pt x="4404" y="762"/>
                    </a:lnTo>
                    <a:lnTo>
                      <a:pt x="5506" y="1006"/>
                    </a:lnTo>
                    <a:lnTo>
                      <a:pt x="6114" y="1149"/>
                    </a:lnTo>
                    <a:lnTo>
                      <a:pt x="6563" y="1265"/>
                    </a:lnTo>
                    <a:lnTo>
                      <a:pt x="6760" y="1328"/>
                    </a:lnTo>
                    <a:lnTo>
                      <a:pt x="6811" y="1351"/>
                    </a:lnTo>
                    <a:lnTo>
                      <a:pt x="6827" y="1363"/>
                    </a:lnTo>
                    <a:lnTo>
                      <a:pt x="6828" y="1366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Freeform 81"/>
              <p:cNvSpPr>
                <a:spLocks/>
              </p:cNvSpPr>
              <p:nvPr/>
            </p:nvSpPr>
            <p:spPr bwMode="auto">
              <a:xfrm>
                <a:off x="4500563" y="3911600"/>
                <a:ext cx="1189038" cy="254000"/>
              </a:xfrm>
              <a:custGeom>
                <a:avLst/>
                <a:gdLst>
                  <a:gd name="T0" fmla="*/ 0 w 2997"/>
                  <a:gd name="T1" fmla="*/ 0 h 643"/>
                  <a:gd name="T2" fmla="*/ 80 w 2997"/>
                  <a:gd name="T3" fmla="*/ 20 h 643"/>
                  <a:gd name="T4" fmla="*/ 888 w 2997"/>
                  <a:gd name="T5" fmla="*/ 213 h 643"/>
                  <a:gd name="T6" fmla="*/ 1509 w 2997"/>
                  <a:gd name="T7" fmla="*/ 353 h 643"/>
                  <a:gd name="T8" fmla="*/ 1850 w 2997"/>
                  <a:gd name="T9" fmla="*/ 427 h 643"/>
                  <a:gd name="T10" fmla="*/ 2538 w 2997"/>
                  <a:gd name="T11" fmla="*/ 572 h 643"/>
                  <a:gd name="T12" fmla="*/ 2894 w 2997"/>
                  <a:gd name="T13" fmla="*/ 636 h 643"/>
                  <a:gd name="T14" fmla="*/ 2981 w 2997"/>
                  <a:gd name="T15" fmla="*/ 643 h 643"/>
                  <a:gd name="T16" fmla="*/ 2997 w 2997"/>
                  <a:gd name="T17" fmla="*/ 641 h 643"/>
                  <a:gd name="T18" fmla="*/ 2995 w 2997"/>
                  <a:gd name="T19" fmla="*/ 636 h 643"/>
                  <a:gd name="T20" fmla="*/ 2953 w 2997"/>
                  <a:gd name="T21" fmla="*/ 614 h 643"/>
                  <a:gd name="T22" fmla="*/ 2718 w 2997"/>
                  <a:gd name="T23" fmla="*/ 536 h 643"/>
                  <a:gd name="T24" fmla="*/ 2509 w 2997"/>
                  <a:gd name="T25" fmla="*/ 474 h 643"/>
                  <a:gd name="T26" fmla="*/ 0 w 2997"/>
                  <a:gd name="T27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97" h="643">
                    <a:moveTo>
                      <a:pt x="0" y="0"/>
                    </a:moveTo>
                    <a:lnTo>
                      <a:pt x="80" y="20"/>
                    </a:lnTo>
                    <a:lnTo>
                      <a:pt x="888" y="213"/>
                    </a:lnTo>
                    <a:lnTo>
                      <a:pt x="1509" y="353"/>
                    </a:lnTo>
                    <a:lnTo>
                      <a:pt x="1850" y="427"/>
                    </a:lnTo>
                    <a:lnTo>
                      <a:pt x="2538" y="572"/>
                    </a:lnTo>
                    <a:lnTo>
                      <a:pt x="2894" y="636"/>
                    </a:lnTo>
                    <a:lnTo>
                      <a:pt x="2981" y="643"/>
                    </a:lnTo>
                    <a:lnTo>
                      <a:pt x="2997" y="641"/>
                    </a:lnTo>
                    <a:lnTo>
                      <a:pt x="2995" y="636"/>
                    </a:lnTo>
                    <a:lnTo>
                      <a:pt x="2953" y="614"/>
                    </a:lnTo>
                    <a:lnTo>
                      <a:pt x="2718" y="536"/>
                    </a:lnTo>
                    <a:lnTo>
                      <a:pt x="2509" y="474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76" name="Freeform 79"/>
          <p:cNvSpPr>
            <a:spLocks/>
          </p:cNvSpPr>
          <p:nvPr/>
        </p:nvSpPr>
        <p:spPr bwMode="auto">
          <a:xfrm rot="18900000">
            <a:off x="1526825" y="3010535"/>
            <a:ext cx="940694" cy="183992"/>
          </a:xfrm>
          <a:custGeom>
            <a:avLst/>
            <a:gdLst>
              <a:gd name="T0" fmla="*/ 0 w 2905"/>
              <a:gd name="T1" fmla="*/ 3 h 569"/>
              <a:gd name="T2" fmla="*/ 9 w 2905"/>
              <a:gd name="T3" fmla="*/ 9 h 569"/>
              <a:gd name="T4" fmla="*/ 114 w 2905"/>
              <a:gd name="T5" fmla="*/ 36 h 569"/>
              <a:gd name="T6" fmla="*/ 423 w 2905"/>
              <a:gd name="T7" fmla="*/ 106 h 569"/>
              <a:gd name="T8" fmla="*/ 1382 w 2905"/>
              <a:gd name="T9" fmla="*/ 305 h 569"/>
              <a:gd name="T10" fmla="*/ 2038 w 2905"/>
              <a:gd name="T11" fmla="*/ 433 h 569"/>
              <a:gd name="T12" fmla="*/ 2315 w 2905"/>
              <a:gd name="T13" fmla="*/ 485 h 569"/>
              <a:gd name="T14" fmla="*/ 2672 w 2905"/>
              <a:gd name="T15" fmla="*/ 547 h 569"/>
              <a:gd name="T16" fmla="*/ 2845 w 2905"/>
              <a:gd name="T17" fmla="*/ 569 h 569"/>
              <a:gd name="T18" fmla="*/ 2892 w 2905"/>
              <a:gd name="T19" fmla="*/ 567 h 569"/>
              <a:gd name="T20" fmla="*/ 2904 w 2905"/>
              <a:gd name="T21" fmla="*/ 561 h 569"/>
              <a:gd name="T22" fmla="*/ 2905 w 2905"/>
              <a:gd name="T23" fmla="*/ 556 h 569"/>
              <a:gd name="T24" fmla="*/ 2905 w 2905"/>
              <a:gd name="T25" fmla="*/ 552 h 569"/>
              <a:gd name="T26" fmla="*/ 2897 w 2905"/>
              <a:gd name="T27" fmla="*/ 543 h 569"/>
              <a:gd name="T28" fmla="*/ 2853 w 2905"/>
              <a:gd name="T29" fmla="*/ 524 h 569"/>
              <a:gd name="T30" fmla="*/ 2683 w 2905"/>
              <a:gd name="T31" fmla="*/ 480 h 569"/>
              <a:gd name="T32" fmla="*/ 2331 w 2905"/>
              <a:gd name="T33" fmla="*/ 407 h 569"/>
              <a:gd name="T34" fmla="*/ 2053 w 2905"/>
              <a:gd name="T35" fmla="*/ 353 h 569"/>
              <a:gd name="T36" fmla="*/ 1396 w 2905"/>
              <a:gd name="T37" fmla="*/ 230 h 569"/>
              <a:gd name="T38" fmla="*/ 431 w 2905"/>
              <a:gd name="T39" fmla="*/ 62 h 569"/>
              <a:gd name="T40" fmla="*/ 120 w 2905"/>
              <a:gd name="T41" fmla="*/ 13 h 569"/>
              <a:gd name="T42" fmla="*/ 11 w 2905"/>
              <a:gd name="T43" fmla="*/ 0 h 569"/>
              <a:gd name="T44" fmla="*/ 0 w 2905"/>
              <a:gd name="T45" fmla="*/ 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05" h="569">
                <a:moveTo>
                  <a:pt x="0" y="3"/>
                </a:moveTo>
                <a:lnTo>
                  <a:pt x="9" y="9"/>
                </a:lnTo>
                <a:lnTo>
                  <a:pt x="114" y="36"/>
                </a:lnTo>
                <a:lnTo>
                  <a:pt x="423" y="106"/>
                </a:lnTo>
                <a:lnTo>
                  <a:pt x="1382" y="305"/>
                </a:lnTo>
                <a:lnTo>
                  <a:pt x="2038" y="433"/>
                </a:lnTo>
                <a:lnTo>
                  <a:pt x="2315" y="485"/>
                </a:lnTo>
                <a:lnTo>
                  <a:pt x="2672" y="547"/>
                </a:lnTo>
                <a:lnTo>
                  <a:pt x="2845" y="569"/>
                </a:lnTo>
                <a:lnTo>
                  <a:pt x="2892" y="567"/>
                </a:lnTo>
                <a:lnTo>
                  <a:pt x="2904" y="561"/>
                </a:lnTo>
                <a:lnTo>
                  <a:pt x="2905" y="556"/>
                </a:lnTo>
                <a:lnTo>
                  <a:pt x="2905" y="552"/>
                </a:lnTo>
                <a:lnTo>
                  <a:pt x="2897" y="543"/>
                </a:lnTo>
                <a:lnTo>
                  <a:pt x="2853" y="524"/>
                </a:lnTo>
                <a:lnTo>
                  <a:pt x="2683" y="480"/>
                </a:lnTo>
                <a:lnTo>
                  <a:pt x="2331" y="407"/>
                </a:lnTo>
                <a:lnTo>
                  <a:pt x="2053" y="353"/>
                </a:lnTo>
                <a:lnTo>
                  <a:pt x="1396" y="230"/>
                </a:lnTo>
                <a:lnTo>
                  <a:pt x="431" y="62"/>
                </a:lnTo>
                <a:lnTo>
                  <a:pt x="120" y="13"/>
                </a:lnTo>
                <a:lnTo>
                  <a:pt x="11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grpSp>
        <p:nvGrpSpPr>
          <p:cNvPr id="77" name="Group 76"/>
          <p:cNvGrpSpPr/>
          <p:nvPr/>
        </p:nvGrpSpPr>
        <p:grpSpPr>
          <a:xfrm rot="18900000">
            <a:off x="2189444" y="1928480"/>
            <a:ext cx="2336186" cy="798165"/>
            <a:chOff x="2900363" y="3576638"/>
            <a:chExt cx="2862262" cy="977900"/>
          </a:xfrm>
        </p:grpSpPr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05325" y="3663950"/>
              <a:ext cx="1257300" cy="438150"/>
            </a:xfrm>
            <a:custGeom>
              <a:avLst/>
              <a:gdLst>
                <a:gd name="T0" fmla="*/ 0 w 3167"/>
                <a:gd name="T1" fmla="*/ 561 h 1106"/>
                <a:gd name="T2" fmla="*/ 23 w 3167"/>
                <a:gd name="T3" fmla="*/ 551 h 1106"/>
                <a:gd name="T4" fmla="*/ 273 w 3167"/>
                <a:gd name="T5" fmla="*/ 452 h 1106"/>
                <a:gd name="T6" fmla="*/ 600 w 3167"/>
                <a:gd name="T7" fmla="*/ 342 h 1106"/>
                <a:gd name="T8" fmla="*/ 867 w 3167"/>
                <a:gd name="T9" fmla="*/ 263 h 1106"/>
                <a:gd name="T10" fmla="*/ 1166 w 3167"/>
                <a:gd name="T11" fmla="*/ 184 h 1106"/>
                <a:gd name="T12" fmla="*/ 1494 w 3167"/>
                <a:gd name="T13" fmla="*/ 114 h 1106"/>
                <a:gd name="T14" fmla="*/ 1668 w 3167"/>
                <a:gd name="T15" fmla="*/ 83 h 1106"/>
                <a:gd name="T16" fmla="*/ 1845 w 3167"/>
                <a:gd name="T17" fmla="*/ 54 h 1106"/>
                <a:gd name="T18" fmla="*/ 2127 w 3167"/>
                <a:gd name="T19" fmla="*/ 21 h 1106"/>
                <a:gd name="T20" fmla="*/ 2313 w 3167"/>
                <a:gd name="T21" fmla="*/ 7 h 1106"/>
                <a:gd name="T22" fmla="*/ 2494 w 3167"/>
                <a:gd name="T23" fmla="*/ 0 h 1106"/>
                <a:gd name="T24" fmla="*/ 2663 w 3167"/>
                <a:gd name="T25" fmla="*/ 4 h 1106"/>
                <a:gd name="T26" fmla="*/ 2816 w 3167"/>
                <a:gd name="T27" fmla="*/ 19 h 1106"/>
                <a:gd name="T28" fmla="*/ 2948 w 3167"/>
                <a:gd name="T29" fmla="*/ 49 h 1106"/>
                <a:gd name="T30" fmla="*/ 3029 w 3167"/>
                <a:gd name="T31" fmla="*/ 82 h 1106"/>
                <a:gd name="T32" fmla="*/ 3074 w 3167"/>
                <a:gd name="T33" fmla="*/ 109 h 1106"/>
                <a:gd name="T34" fmla="*/ 3112 w 3167"/>
                <a:gd name="T35" fmla="*/ 140 h 1106"/>
                <a:gd name="T36" fmla="*/ 3139 w 3167"/>
                <a:gd name="T37" fmla="*/ 176 h 1106"/>
                <a:gd name="T38" fmla="*/ 3158 w 3167"/>
                <a:gd name="T39" fmla="*/ 216 h 1106"/>
                <a:gd name="T40" fmla="*/ 3167 w 3167"/>
                <a:gd name="T41" fmla="*/ 262 h 1106"/>
                <a:gd name="T42" fmla="*/ 3166 w 3167"/>
                <a:gd name="T43" fmla="*/ 314 h 1106"/>
                <a:gd name="T44" fmla="*/ 3152 w 3167"/>
                <a:gd name="T45" fmla="*/ 369 h 1106"/>
                <a:gd name="T46" fmla="*/ 3127 w 3167"/>
                <a:gd name="T47" fmla="*/ 432 h 1106"/>
                <a:gd name="T48" fmla="*/ 3090 w 3167"/>
                <a:gd name="T49" fmla="*/ 500 h 1106"/>
                <a:gd name="T50" fmla="*/ 3039 w 3167"/>
                <a:gd name="T51" fmla="*/ 574 h 1106"/>
                <a:gd name="T52" fmla="*/ 2974 w 3167"/>
                <a:gd name="T53" fmla="*/ 656 h 1106"/>
                <a:gd name="T54" fmla="*/ 2853 w 3167"/>
                <a:gd name="T55" fmla="*/ 788 h 1106"/>
                <a:gd name="T56" fmla="*/ 2633 w 3167"/>
                <a:gd name="T57" fmla="*/ 992 h 1106"/>
                <a:gd name="T58" fmla="*/ 2496 w 3167"/>
                <a:gd name="T59" fmla="*/ 1106 h 1106"/>
                <a:gd name="T60" fmla="*/ 0 w 3167"/>
                <a:gd name="T61" fmla="*/ 56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67" h="1106">
                  <a:moveTo>
                    <a:pt x="0" y="561"/>
                  </a:moveTo>
                  <a:lnTo>
                    <a:pt x="23" y="551"/>
                  </a:lnTo>
                  <a:lnTo>
                    <a:pt x="273" y="452"/>
                  </a:lnTo>
                  <a:lnTo>
                    <a:pt x="600" y="342"/>
                  </a:lnTo>
                  <a:lnTo>
                    <a:pt x="867" y="263"/>
                  </a:lnTo>
                  <a:lnTo>
                    <a:pt x="1166" y="184"/>
                  </a:lnTo>
                  <a:lnTo>
                    <a:pt x="1494" y="114"/>
                  </a:lnTo>
                  <a:lnTo>
                    <a:pt x="1668" y="83"/>
                  </a:lnTo>
                  <a:lnTo>
                    <a:pt x="1845" y="54"/>
                  </a:lnTo>
                  <a:lnTo>
                    <a:pt x="2127" y="21"/>
                  </a:lnTo>
                  <a:lnTo>
                    <a:pt x="2313" y="7"/>
                  </a:lnTo>
                  <a:lnTo>
                    <a:pt x="2494" y="0"/>
                  </a:lnTo>
                  <a:lnTo>
                    <a:pt x="2663" y="4"/>
                  </a:lnTo>
                  <a:lnTo>
                    <a:pt x="2816" y="19"/>
                  </a:lnTo>
                  <a:lnTo>
                    <a:pt x="2948" y="49"/>
                  </a:lnTo>
                  <a:lnTo>
                    <a:pt x="3029" y="82"/>
                  </a:lnTo>
                  <a:lnTo>
                    <a:pt x="3074" y="109"/>
                  </a:lnTo>
                  <a:lnTo>
                    <a:pt x="3112" y="140"/>
                  </a:lnTo>
                  <a:lnTo>
                    <a:pt x="3139" y="176"/>
                  </a:lnTo>
                  <a:lnTo>
                    <a:pt x="3158" y="216"/>
                  </a:lnTo>
                  <a:lnTo>
                    <a:pt x="3167" y="262"/>
                  </a:lnTo>
                  <a:lnTo>
                    <a:pt x="3166" y="314"/>
                  </a:lnTo>
                  <a:lnTo>
                    <a:pt x="3152" y="369"/>
                  </a:lnTo>
                  <a:lnTo>
                    <a:pt x="3127" y="432"/>
                  </a:lnTo>
                  <a:lnTo>
                    <a:pt x="3090" y="500"/>
                  </a:lnTo>
                  <a:lnTo>
                    <a:pt x="3039" y="574"/>
                  </a:lnTo>
                  <a:lnTo>
                    <a:pt x="2974" y="656"/>
                  </a:lnTo>
                  <a:lnTo>
                    <a:pt x="2853" y="788"/>
                  </a:lnTo>
                  <a:lnTo>
                    <a:pt x="2633" y="992"/>
                  </a:lnTo>
                  <a:lnTo>
                    <a:pt x="2496" y="1106"/>
                  </a:lnTo>
                  <a:lnTo>
                    <a:pt x="0" y="561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495800" y="3935413"/>
              <a:ext cx="1135063" cy="619125"/>
            </a:xfrm>
            <a:custGeom>
              <a:avLst/>
              <a:gdLst>
                <a:gd name="T0" fmla="*/ 0 w 2861"/>
                <a:gd name="T1" fmla="*/ 0 h 1562"/>
                <a:gd name="T2" fmla="*/ 17 w 2861"/>
                <a:gd name="T3" fmla="*/ 18 h 1562"/>
                <a:gd name="T4" fmla="*/ 214 w 2861"/>
                <a:gd name="T5" fmla="*/ 202 h 1562"/>
                <a:gd name="T6" fmla="*/ 479 w 2861"/>
                <a:gd name="T7" fmla="*/ 425 h 1562"/>
                <a:gd name="T8" fmla="*/ 696 w 2861"/>
                <a:gd name="T9" fmla="*/ 596 h 1562"/>
                <a:gd name="T10" fmla="*/ 947 w 2861"/>
                <a:gd name="T11" fmla="*/ 780 h 1562"/>
                <a:gd name="T12" fmla="*/ 1225 w 2861"/>
                <a:gd name="T13" fmla="*/ 967 h 1562"/>
                <a:gd name="T14" fmla="*/ 1376 w 2861"/>
                <a:gd name="T15" fmla="*/ 1059 h 1562"/>
                <a:gd name="T16" fmla="*/ 1531 w 2861"/>
                <a:gd name="T17" fmla="*/ 1151 h 1562"/>
                <a:gd name="T18" fmla="*/ 1780 w 2861"/>
                <a:gd name="T19" fmla="*/ 1286 h 1562"/>
                <a:gd name="T20" fmla="*/ 1947 w 2861"/>
                <a:gd name="T21" fmla="*/ 1368 h 1562"/>
                <a:gd name="T22" fmla="*/ 2113 w 2861"/>
                <a:gd name="T23" fmla="*/ 1440 h 1562"/>
                <a:gd name="T24" fmla="*/ 2273 w 2861"/>
                <a:gd name="T25" fmla="*/ 1498 h 1562"/>
                <a:gd name="T26" fmla="*/ 2420 w 2861"/>
                <a:gd name="T27" fmla="*/ 1540 h 1562"/>
                <a:gd name="T28" fmla="*/ 2554 w 2861"/>
                <a:gd name="T29" fmla="*/ 1562 h 1562"/>
                <a:gd name="T30" fmla="*/ 2641 w 2861"/>
                <a:gd name="T31" fmla="*/ 1561 h 1562"/>
                <a:gd name="T32" fmla="*/ 2692 w 2861"/>
                <a:gd name="T33" fmla="*/ 1553 h 1562"/>
                <a:gd name="T34" fmla="*/ 2738 w 2861"/>
                <a:gd name="T35" fmla="*/ 1537 h 1562"/>
                <a:gd name="T36" fmla="*/ 2778 w 2861"/>
                <a:gd name="T37" fmla="*/ 1514 h 1562"/>
                <a:gd name="T38" fmla="*/ 2810 w 2861"/>
                <a:gd name="T39" fmla="*/ 1484 h 1562"/>
                <a:gd name="T40" fmla="*/ 2835 w 2861"/>
                <a:gd name="T41" fmla="*/ 1444 h 1562"/>
                <a:gd name="T42" fmla="*/ 2853 w 2861"/>
                <a:gd name="T43" fmla="*/ 1396 h 1562"/>
                <a:gd name="T44" fmla="*/ 2861 w 2861"/>
                <a:gd name="T45" fmla="*/ 1339 h 1562"/>
                <a:gd name="T46" fmla="*/ 2861 w 2861"/>
                <a:gd name="T47" fmla="*/ 1272 h 1562"/>
                <a:gd name="T48" fmla="*/ 2852 w 2861"/>
                <a:gd name="T49" fmla="*/ 1195 h 1562"/>
                <a:gd name="T50" fmla="*/ 2831 w 2861"/>
                <a:gd name="T51" fmla="*/ 1107 h 1562"/>
                <a:gd name="T52" fmla="*/ 2801 w 2861"/>
                <a:gd name="T53" fmla="*/ 1007 h 1562"/>
                <a:gd name="T54" fmla="*/ 2737 w 2861"/>
                <a:gd name="T55" fmla="*/ 839 h 1562"/>
                <a:gd name="T56" fmla="*/ 2607 w 2861"/>
                <a:gd name="T57" fmla="*/ 569 h 1562"/>
                <a:gd name="T58" fmla="*/ 2521 w 2861"/>
                <a:gd name="T59" fmla="*/ 414 h 1562"/>
                <a:gd name="T60" fmla="*/ 0 w 2861"/>
                <a:gd name="T61" fmla="*/ 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1" h="1562">
                  <a:moveTo>
                    <a:pt x="0" y="0"/>
                  </a:moveTo>
                  <a:lnTo>
                    <a:pt x="17" y="18"/>
                  </a:lnTo>
                  <a:lnTo>
                    <a:pt x="214" y="202"/>
                  </a:lnTo>
                  <a:lnTo>
                    <a:pt x="479" y="425"/>
                  </a:lnTo>
                  <a:lnTo>
                    <a:pt x="696" y="596"/>
                  </a:lnTo>
                  <a:lnTo>
                    <a:pt x="947" y="780"/>
                  </a:lnTo>
                  <a:lnTo>
                    <a:pt x="1225" y="967"/>
                  </a:lnTo>
                  <a:lnTo>
                    <a:pt x="1376" y="1059"/>
                  </a:lnTo>
                  <a:lnTo>
                    <a:pt x="1531" y="1151"/>
                  </a:lnTo>
                  <a:lnTo>
                    <a:pt x="1780" y="1286"/>
                  </a:lnTo>
                  <a:lnTo>
                    <a:pt x="1947" y="1368"/>
                  </a:lnTo>
                  <a:lnTo>
                    <a:pt x="2113" y="1440"/>
                  </a:lnTo>
                  <a:lnTo>
                    <a:pt x="2273" y="1498"/>
                  </a:lnTo>
                  <a:lnTo>
                    <a:pt x="2420" y="1540"/>
                  </a:lnTo>
                  <a:lnTo>
                    <a:pt x="2554" y="1562"/>
                  </a:lnTo>
                  <a:lnTo>
                    <a:pt x="2641" y="1561"/>
                  </a:lnTo>
                  <a:lnTo>
                    <a:pt x="2692" y="1553"/>
                  </a:lnTo>
                  <a:lnTo>
                    <a:pt x="2738" y="1537"/>
                  </a:lnTo>
                  <a:lnTo>
                    <a:pt x="2778" y="1514"/>
                  </a:lnTo>
                  <a:lnTo>
                    <a:pt x="2810" y="1484"/>
                  </a:lnTo>
                  <a:lnTo>
                    <a:pt x="2835" y="1444"/>
                  </a:lnTo>
                  <a:lnTo>
                    <a:pt x="2853" y="1396"/>
                  </a:lnTo>
                  <a:lnTo>
                    <a:pt x="2861" y="1339"/>
                  </a:lnTo>
                  <a:lnTo>
                    <a:pt x="2861" y="1272"/>
                  </a:lnTo>
                  <a:lnTo>
                    <a:pt x="2852" y="1195"/>
                  </a:lnTo>
                  <a:lnTo>
                    <a:pt x="2831" y="1107"/>
                  </a:lnTo>
                  <a:lnTo>
                    <a:pt x="2801" y="1007"/>
                  </a:lnTo>
                  <a:lnTo>
                    <a:pt x="2737" y="839"/>
                  </a:lnTo>
                  <a:lnTo>
                    <a:pt x="2607" y="569"/>
                  </a:lnTo>
                  <a:lnTo>
                    <a:pt x="2521" y="41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900363" y="3576638"/>
              <a:ext cx="2709863" cy="547688"/>
            </a:xfrm>
            <a:custGeom>
              <a:avLst/>
              <a:gdLst>
                <a:gd name="T0" fmla="*/ 6828 w 6828"/>
                <a:gd name="T1" fmla="*/ 1366 h 1378"/>
                <a:gd name="T2" fmla="*/ 6825 w 6828"/>
                <a:gd name="T3" fmla="*/ 1370 h 1378"/>
                <a:gd name="T4" fmla="*/ 6807 w 6828"/>
                <a:gd name="T5" fmla="*/ 1375 h 1378"/>
                <a:gd name="T6" fmla="*/ 6751 w 6828"/>
                <a:gd name="T7" fmla="*/ 1378 h 1378"/>
                <a:gd name="T8" fmla="*/ 6544 w 6828"/>
                <a:gd name="T9" fmla="*/ 1364 h 1378"/>
                <a:gd name="T10" fmla="*/ 6084 w 6828"/>
                <a:gd name="T11" fmla="*/ 1307 h 1378"/>
                <a:gd name="T12" fmla="*/ 5466 w 6828"/>
                <a:gd name="T13" fmla="*/ 1216 h 1378"/>
                <a:gd name="T14" fmla="*/ 4351 w 6828"/>
                <a:gd name="T15" fmla="*/ 1037 h 1378"/>
                <a:gd name="T16" fmla="*/ 2729 w 6828"/>
                <a:gd name="T17" fmla="*/ 753 h 1378"/>
                <a:gd name="T18" fmla="*/ 1991 w 6828"/>
                <a:gd name="T19" fmla="*/ 615 h 1378"/>
                <a:gd name="T20" fmla="*/ 1651 w 6828"/>
                <a:gd name="T21" fmla="*/ 549 h 1378"/>
                <a:gd name="T22" fmla="*/ 1100 w 6828"/>
                <a:gd name="T23" fmla="*/ 437 h 1378"/>
                <a:gd name="T24" fmla="*/ 685 w 6828"/>
                <a:gd name="T25" fmla="*/ 345 h 1378"/>
                <a:gd name="T26" fmla="*/ 390 w 6828"/>
                <a:gd name="T27" fmla="*/ 270 h 1378"/>
                <a:gd name="T28" fmla="*/ 192 w 6828"/>
                <a:gd name="T29" fmla="*/ 209 h 1378"/>
                <a:gd name="T30" fmla="*/ 74 w 6828"/>
                <a:gd name="T31" fmla="*/ 160 h 1378"/>
                <a:gd name="T32" fmla="*/ 27 w 6828"/>
                <a:gd name="T33" fmla="*/ 129 h 1378"/>
                <a:gd name="T34" fmla="*/ 10 w 6828"/>
                <a:gd name="T35" fmla="*/ 109 h 1378"/>
                <a:gd name="T36" fmla="*/ 0 w 6828"/>
                <a:gd name="T37" fmla="*/ 82 h 1378"/>
                <a:gd name="T38" fmla="*/ 2 w 6828"/>
                <a:gd name="T39" fmla="*/ 65 h 1378"/>
                <a:gd name="T40" fmla="*/ 6 w 6828"/>
                <a:gd name="T41" fmla="*/ 48 h 1378"/>
                <a:gd name="T42" fmla="*/ 26 w 6828"/>
                <a:gd name="T43" fmla="*/ 26 h 1378"/>
                <a:gd name="T44" fmla="*/ 49 w 6828"/>
                <a:gd name="T45" fmla="*/ 15 h 1378"/>
                <a:gd name="T46" fmla="*/ 104 w 6828"/>
                <a:gd name="T47" fmla="*/ 3 h 1378"/>
                <a:gd name="T48" fmla="*/ 232 w 6828"/>
                <a:gd name="T49" fmla="*/ 0 h 1378"/>
                <a:gd name="T50" fmla="*/ 438 w 6828"/>
                <a:gd name="T51" fmla="*/ 16 h 1378"/>
                <a:gd name="T52" fmla="*/ 741 w 6828"/>
                <a:gd name="T53" fmla="*/ 56 h 1378"/>
                <a:gd name="T54" fmla="*/ 1160 w 6828"/>
                <a:gd name="T55" fmla="*/ 122 h 1378"/>
                <a:gd name="T56" fmla="*/ 1713 w 6828"/>
                <a:gd name="T57" fmla="*/ 221 h 1378"/>
                <a:gd name="T58" fmla="*/ 2053 w 6828"/>
                <a:gd name="T59" fmla="*/ 285 h 1378"/>
                <a:gd name="T60" fmla="*/ 2792 w 6828"/>
                <a:gd name="T61" fmla="*/ 429 h 1378"/>
                <a:gd name="T62" fmla="*/ 4404 w 6828"/>
                <a:gd name="T63" fmla="*/ 762 h 1378"/>
                <a:gd name="T64" fmla="*/ 5506 w 6828"/>
                <a:gd name="T65" fmla="*/ 1006 h 1378"/>
                <a:gd name="T66" fmla="*/ 6114 w 6828"/>
                <a:gd name="T67" fmla="*/ 1149 h 1378"/>
                <a:gd name="T68" fmla="*/ 6563 w 6828"/>
                <a:gd name="T69" fmla="*/ 1265 h 1378"/>
                <a:gd name="T70" fmla="*/ 6760 w 6828"/>
                <a:gd name="T71" fmla="*/ 1328 h 1378"/>
                <a:gd name="T72" fmla="*/ 6811 w 6828"/>
                <a:gd name="T73" fmla="*/ 1351 h 1378"/>
                <a:gd name="T74" fmla="*/ 6827 w 6828"/>
                <a:gd name="T75" fmla="*/ 1363 h 1378"/>
                <a:gd name="T76" fmla="*/ 6828 w 6828"/>
                <a:gd name="T77" fmla="*/ 136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28" h="1378">
                  <a:moveTo>
                    <a:pt x="6828" y="1366"/>
                  </a:moveTo>
                  <a:lnTo>
                    <a:pt x="6825" y="1370"/>
                  </a:lnTo>
                  <a:lnTo>
                    <a:pt x="6807" y="1375"/>
                  </a:lnTo>
                  <a:lnTo>
                    <a:pt x="6751" y="1378"/>
                  </a:lnTo>
                  <a:lnTo>
                    <a:pt x="6544" y="1364"/>
                  </a:lnTo>
                  <a:lnTo>
                    <a:pt x="6084" y="1307"/>
                  </a:lnTo>
                  <a:lnTo>
                    <a:pt x="5466" y="1216"/>
                  </a:lnTo>
                  <a:lnTo>
                    <a:pt x="4351" y="1037"/>
                  </a:lnTo>
                  <a:lnTo>
                    <a:pt x="2729" y="753"/>
                  </a:lnTo>
                  <a:lnTo>
                    <a:pt x="1991" y="615"/>
                  </a:lnTo>
                  <a:lnTo>
                    <a:pt x="1651" y="549"/>
                  </a:lnTo>
                  <a:lnTo>
                    <a:pt x="1100" y="437"/>
                  </a:lnTo>
                  <a:lnTo>
                    <a:pt x="685" y="345"/>
                  </a:lnTo>
                  <a:lnTo>
                    <a:pt x="390" y="270"/>
                  </a:lnTo>
                  <a:lnTo>
                    <a:pt x="192" y="209"/>
                  </a:lnTo>
                  <a:lnTo>
                    <a:pt x="74" y="160"/>
                  </a:lnTo>
                  <a:lnTo>
                    <a:pt x="27" y="129"/>
                  </a:lnTo>
                  <a:lnTo>
                    <a:pt x="10" y="109"/>
                  </a:lnTo>
                  <a:lnTo>
                    <a:pt x="0" y="82"/>
                  </a:lnTo>
                  <a:lnTo>
                    <a:pt x="2" y="65"/>
                  </a:lnTo>
                  <a:lnTo>
                    <a:pt x="6" y="48"/>
                  </a:lnTo>
                  <a:lnTo>
                    <a:pt x="26" y="26"/>
                  </a:lnTo>
                  <a:lnTo>
                    <a:pt x="49" y="15"/>
                  </a:lnTo>
                  <a:lnTo>
                    <a:pt x="104" y="3"/>
                  </a:lnTo>
                  <a:lnTo>
                    <a:pt x="232" y="0"/>
                  </a:lnTo>
                  <a:lnTo>
                    <a:pt x="438" y="16"/>
                  </a:lnTo>
                  <a:lnTo>
                    <a:pt x="741" y="56"/>
                  </a:lnTo>
                  <a:lnTo>
                    <a:pt x="1160" y="122"/>
                  </a:lnTo>
                  <a:lnTo>
                    <a:pt x="1713" y="221"/>
                  </a:lnTo>
                  <a:lnTo>
                    <a:pt x="2053" y="285"/>
                  </a:lnTo>
                  <a:lnTo>
                    <a:pt x="2792" y="429"/>
                  </a:lnTo>
                  <a:lnTo>
                    <a:pt x="4404" y="762"/>
                  </a:lnTo>
                  <a:lnTo>
                    <a:pt x="5506" y="1006"/>
                  </a:lnTo>
                  <a:lnTo>
                    <a:pt x="6114" y="1149"/>
                  </a:lnTo>
                  <a:lnTo>
                    <a:pt x="6563" y="1265"/>
                  </a:lnTo>
                  <a:lnTo>
                    <a:pt x="6760" y="1328"/>
                  </a:lnTo>
                  <a:lnTo>
                    <a:pt x="6811" y="1351"/>
                  </a:lnTo>
                  <a:lnTo>
                    <a:pt x="6827" y="1363"/>
                  </a:lnTo>
                  <a:lnTo>
                    <a:pt x="6828" y="1366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4500563" y="3911600"/>
              <a:ext cx="1189038" cy="254000"/>
            </a:xfrm>
            <a:custGeom>
              <a:avLst/>
              <a:gdLst>
                <a:gd name="T0" fmla="*/ 0 w 2997"/>
                <a:gd name="T1" fmla="*/ 0 h 643"/>
                <a:gd name="T2" fmla="*/ 80 w 2997"/>
                <a:gd name="T3" fmla="*/ 20 h 643"/>
                <a:gd name="T4" fmla="*/ 888 w 2997"/>
                <a:gd name="T5" fmla="*/ 213 h 643"/>
                <a:gd name="T6" fmla="*/ 1509 w 2997"/>
                <a:gd name="T7" fmla="*/ 353 h 643"/>
                <a:gd name="T8" fmla="*/ 1850 w 2997"/>
                <a:gd name="T9" fmla="*/ 427 h 643"/>
                <a:gd name="T10" fmla="*/ 2538 w 2997"/>
                <a:gd name="T11" fmla="*/ 572 h 643"/>
                <a:gd name="T12" fmla="*/ 2894 w 2997"/>
                <a:gd name="T13" fmla="*/ 636 h 643"/>
                <a:gd name="T14" fmla="*/ 2981 w 2997"/>
                <a:gd name="T15" fmla="*/ 643 h 643"/>
                <a:gd name="T16" fmla="*/ 2997 w 2997"/>
                <a:gd name="T17" fmla="*/ 641 h 643"/>
                <a:gd name="T18" fmla="*/ 2995 w 2997"/>
                <a:gd name="T19" fmla="*/ 636 h 643"/>
                <a:gd name="T20" fmla="*/ 2953 w 2997"/>
                <a:gd name="T21" fmla="*/ 614 h 643"/>
                <a:gd name="T22" fmla="*/ 2718 w 2997"/>
                <a:gd name="T23" fmla="*/ 536 h 643"/>
                <a:gd name="T24" fmla="*/ 2509 w 2997"/>
                <a:gd name="T25" fmla="*/ 474 h 643"/>
                <a:gd name="T26" fmla="*/ 0 w 2997"/>
                <a:gd name="T27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7" h="643">
                  <a:moveTo>
                    <a:pt x="0" y="0"/>
                  </a:moveTo>
                  <a:lnTo>
                    <a:pt x="80" y="20"/>
                  </a:lnTo>
                  <a:lnTo>
                    <a:pt x="888" y="213"/>
                  </a:lnTo>
                  <a:lnTo>
                    <a:pt x="1509" y="353"/>
                  </a:lnTo>
                  <a:lnTo>
                    <a:pt x="1850" y="427"/>
                  </a:lnTo>
                  <a:lnTo>
                    <a:pt x="2538" y="572"/>
                  </a:lnTo>
                  <a:lnTo>
                    <a:pt x="2894" y="636"/>
                  </a:lnTo>
                  <a:lnTo>
                    <a:pt x="2981" y="643"/>
                  </a:lnTo>
                  <a:lnTo>
                    <a:pt x="2997" y="641"/>
                  </a:lnTo>
                  <a:lnTo>
                    <a:pt x="2995" y="636"/>
                  </a:lnTo>
                  <a:lnTo>
                    <a:pt x="2953" y="614"/>
                  </a:lnTo>
                  <a:lnTo>
                    <a:pt x="2718" y="536"/>
                  </a:lnTo>
                  <a:lnTo>
                    <a:pt x="2509" y="4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838871" y="1834930"/>
            <a:ext cx="5588221" cy="9233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da-DK" b="1" cap="all" dirty="0">
                <a:ea typeface="Kozuka Gothic Pro EL" panose="020B0200000000000000" pitchFamily="34" charset="-128"/>
                <a:cs typeface="Lato Regular"/>
              </a:rPr>
              <a:t>How Is value defined in TFC?</a:t>
            </a:r>
          </a:p>
          <a:p>
            <a:r>
              <a:rPr lang="da-DK" b="1" cap="all" dirty="0">
                <a:ea typeface="Kozuka Gothic Pro EL" panose="020B0200000000000000" pitchFamily="34" charset="-128"/>
                <a:cs typeface="Lato Regular"/>
              </a:rPr>
              <a:t>-Value Based Payments- can we incentivize Providers to produce better outcomes? </a:t>
            </a:r>
            <a:endParaRPr lang="id-ID" b="1" cap="all" dirty="0">
              <a:ea typeface="Kozuka Gothic Pro EL" panose="020B0200000000000000" pitchFamily="34" charset="-128"/>
              <a:cs typeface="Lato Regular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53173" y="4380118"/>
            <a:ext cx="4371683" cy="29916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just">
              <a:lnSpc>
                <a:spcPct val="120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Lato Light"/>
            </a:endParaRPr>
          </a:p>
        </p:txBody>
      </p:sp>
      <p:sp>
        <p:nvSpPr>
          <p:cNvPr id="86" name="Rectangle 85"/>
          <p:cNvSpPr/>
          <p:nvPr/>
        </p:nvSpPr>
        <p:spPr>
          <a:xfrm rot="2700000" flipH="1">
            <a:off x="6012478" y="3211550"/>
            <a:ext cx="523799" cy="523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 rot="2700000" flipH="1">
            <a:off x="8093016" y="3195781"/>
            <a:ext cx="523799" cy="523799"/>
          </a:xfrm>
          <a:prstGeom prst="rect">
            <a:avLst/>
          </a:prstGeom>
          <a:solidFill>
            <a:srgbClr val="447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2700000" flipH="1">
            <a:off x="10650428" y="3152741"/>
            <a:ext cx="523799" cy="523799"/>
          </a:xfrm>
          <a:prstGeom prst="rect">
            <a:avLst/>
          </a:prstGeom>
          <a:solidFill>
            <a:srgbClr val="89D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13463" y="3969710"/>
            <a:ext cx="1972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cs typeface="Lato Regular"/>
              </a:rPr>
              <a:t>Leverage Technology to streamline referrals and collect data on why youth are not placed </a:t>
            </a:r>
            <a:endParaRPr lang="id-ID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77102" y="3900273"/>
            <a:ext cx="2042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cs typeface="Lato Regular"/>
              </a:rPr>
              <a:t>Shared Measurement on data collection </a:t>
            </a:r>
          </a:p>
          <a:p>
            <a:pPr algn="ctr"/>
            <a:endParaRPr lang="en-US" sz="2000" b="1" dirty="0">
              <a:solidFill>
                <a:schemeClr val="tx2"/>
              </a:solidFill>
              <a:cs typeface="Lato Regular"/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  <a:cs typeface="Lato Regular"/>
              </a:rPr>
              <a:t>Data driven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cs typeface="Lato Regular"/>
              </a:rPr>
              <a:t>treatment</a:t>
            </a:r>
            <a:endParaRPr lang="id-ID" sz="20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35965" y="4012866"/>
            <a:ext cx="1959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Lato Regular"/>
              </a:rPr>
              <a:t>Population Management</a:t>
            </a:r>
            <a:endParaRPr lang="id-ID" sz="2400" b="1" dirty="0">
              <a:solidFill>
                <a:schemeClr val="tx2"/>
              </a:solidFill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5597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D3A0FC-5D74-4BAC-9DDB-68A942650B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A50AD-CCDF-4BCA-B8DC-5B5E5A29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780494"/>
          </a:xfrm>
        </p:spPr>
        <p:txBody>
          <a:bodyPr>
            <a:normAutofit/>
          </a:bodyPr>
          <a:lstStyle/>
          <a:p>
            <a:r>
              <a:rPr lang="en-US" dirty="0"/>
              <a:t>TFC </a:t>
            </a:r>
          </a:p>
        </p:txBody>
      </p:sp>
      <p:pic>
        <p:nvPicPr>
          <p:cNvPr id="5" name="Picture 4" descr="A girl posing for a picture&#10;&#10;Description generated with very high confidence">
            <a:extLst>
              <a:ext uri="{FF2B5EF4-FFF2-40B4-BE49-F238E27FC236}">
                <a16:creationId xmlns:a16="http://schemas.microsoft.com/office/drawing/2014/main" xmlns="" id="{A05BE592-1384-40FC-821F-F64640618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07475" y="640081"/>
            <a:ext cx="3454363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9B36A11-4FA0-4989-A465-037DF5246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8EE079-52AD-46FC-B378-E18D544E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050388"/>
            <a:ext cx="6574973" cy="381870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Currently how do we know if the following expectations of the TFC Service Definition are being delivered:</a:t>
            </a:r>
          </a:p>
          <a:p>
            <a:r>
              <a:rPr lang="en-US" sz="2800" b="1" dirty="0"/>
              <a:t>1.  Improvement in functioning,</a:t>
            </a:r>
          </a:p>
          <a:p>
            <a:r>
              <a:rPr lang="en-US" sz="2800" b="1" dirty="0"/>
              <a:t>2.  Progress (or regression) on treatment goals as identified in the PCP, </a:t>
            </a:r>
          </a:p>
          <a:p>
            <a:r>
              <a:rPr lang="en-US" sz="2800" b="1" dirty="0"/>
              <a:t>3.  Stability in the current “TFC Family setting” to ensure continued stay and movement towards discharge criteria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DB8C60-3B7D-46C5-B1A9-A295D8A48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7006A8-EB46-45ED-977F-BC489E2B7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74297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1349</Words>
  <Application>Microsoft Office PowerPoint</Application>
  <PresentationFormat>Widescreen</PresentationFormat>
  <Paragraphs>201</Paragraphs>
  <Slides>30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Kozuka Gothic Pro EL</vt:lpstr>
      <vt:lpstr>Lato Light</vt:lpstr>
      <vt:lpstr>Lato Regular</vt:lpstr>
      <vt:lpstr>Source Sans Pro</vt:lpstr>
      <vt:lpstr>Retrospect</vt:lpstr>
      <vt:lpstr>PowerPoint Presentation</vt:lpstr>
      <vt:lpstr>INNOVATIONS IN COLLABORATION TO IMPROVE THERAPEUTIC FOSTER CARE</vt:lpstr>
      <vt:lpstr>Good Collaboration</vt:lpstr>
      <vt:lpstr>Collaboration is the process of two or more people or organizations working together to complete a task or achieve a goal. </vt:lpstr>
      <vt:lpstr>COLLABORATION BENEFITS </vt:lpstr>
      <vt:lpstr>What we set out to do for TFC through Collective Impact &amp; Collaboration </vt:lpstr>
      <vt:lpstr>Tackling complex factors within the TFC service array </vt:lpstr>
      <vt:lpstr>TFC- Can we collect and analyze outcomes?</vt:lpstr>
      <vt:lpstr>TFC </vt:lpstr>
      <vt:lpstr>FEDERAL REPORT for Child Welfare</vt:lpstr>
      <vt:lpstr>3 FACTORS FOR AN INCREASE IN FOSTER CARE</vt:lpstr>
      <vt:lpstr>SOLUTIONS &amp; DATA NEEDED…….</vt:lpstr>
      <vt:lpstr>Therapeutic  Foster Care Referrals and Tracking</vt:lpstr>
      <vt:lpstr>Centralized Database </vt:lpstr>
      <vt:lpstr>Centralized Database</vt:lpstr>
      <vt:lpstr>Goals of the Database platform   </vt:lpstr>
      <vt:lpstr>Referral Streamling</vt:lpstr>
      <vt:lpstr>The Referral process</vt:lpstr>
      <vt:lpstr>The Referral process</vt:lpstr>
      <vt:lpstr>The Referral process</vt:lpstr>
      <vt:lpstr>The Referral process</vt:lpstr>
      <vt:lpstr>The Referral process</vt:lpstr>
      <vt:lpstr>The Referral process</vt:lpstr>
      <vt:lpstr>The Referral process</vt:lpstr>
      <vt:lpstr>The Referral process</vt:lpstr>
      <vt:lpstr>MCO Monitoring</vt:lpstr>
      <vt:lpstr>Sample Report </vt:lpstr>
      <vt:lpstr>Performance Management, Analysis, and Reporting</vt:lpstr>
      <vt:lpstr>  Data gives us a look into the following …… </vt:lpstr>
      <vt:lpstr>Questions &amp;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Rapid Response</dc:title>
  <dc:creator>Benjamin Riesser</dc:creator>
  <cp:lastModifiedBy>Jean Overstreet</cp:lastModifiedBy>
  <cp:revision>109</cp:revision>
  <dcterms:created xsi:type="dcterms:W3CDTF">2016-02-03T06:17:45Z</dcterms:created>
  <dcterms:modified xsi:type="dcterms:W3CDTF">2018-11-19T18:55:17Z</dcterms:modified>
</cp:coreProperties>
</file>